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6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9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6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6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8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4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1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0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8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E634C-488A-427C-B987-D9BC9DFC874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4198-0184-4D2E-8F06-48A733CF3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1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ord Art - Edit - WordArt.com — Mozilla Firefox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63" t="28471" r="17041"/>
          <a:stretch/>
        </p:blipFill>
        <p:spPr>
          <a:xfrm>
            <a:off x="5940152" y="693173"/>
            <a:ext cx="3347864" cy="5178209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5820588" cy="2010056"/>
          </a:xfrm>
          <a:prstGeom prst="rect">
            <a:avLst/>
          </a:prstGeom>
        </p:spPr>
      </p:pic>
      <p:pic>
        <p:nvPicPr>
          <p:cNvPr id="7" name="Рисунок 6" descr="Генератор ребусов - Ребус № 1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52563" r="21613" b="17493"/>
          <a:stretch/>
        </p:blipFill>
        <p:spPr>
          <a:xfrm>
            <a:off x="43348" y="4149080"/>
            <a:ext cx="6625608" cy="19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ОСНОВНЫЕ ПОНЯТИЯ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412776"/>
            <a:ext cx="843528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5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  <a:r>
              <a:rPr lang="ru-RU" sz="3500" b="1" dirty="0">
                <a:solidFill>
                  <a:srgbClr val="0070C0"/>
                </a:solidFill>
              </a:rPr>
              <a:t> </a:t>
            </a:r>
            <a:r>
              <a:rPr lang="ru-RU" sz="3500" dirty="0">
                <a:solidFill>
                  <a:srgbClr val="0070C0"/>
                </a:solidFill>
              </a:rPr>
              <a:t>— конечная </a:t>
            </a:r>
            <a:r>
              <a:rPr lang="ru-RU" sz="3500" dirty="0" smtClean="0">
                <a:solidFill>
                  <a:srgbClr val="0070C0"/>
                </a:solidFill>
              </a:rPr>
              <a:t>последовательность </a:t>
            </a:r>
            <a:r>
              <a:rPr lang="ru-RU" sz="3500" dirty="0">
                <a:solidFill>
                  <a:srgbClr val="0070C0"/>
                </a:solidFill>
              </a:rPr>
              <a:t>точных действий, </a:t>
            </a:r>
            <a:r>
              <a:rPr lang="ru-RU" sz="3500" dirty="0" smtClean="0">
                <a:solidFill>
                  <a:srgbClr val="0070C0"/>
                </a:solidFill>
              </a:rPr>
              <a:t>формальное выполнение которых позволяет получить </a:t>
            </a:r>
            <a:r>
              <a:rPr lang="ru-RU" sz="3500" dirty="0">
                <a:solidFill>
                  <a:srgbClr val="0070C0"/>
                </a:solidFill>
              </a:rPr>
              <a:t>решение задачи для </a:t>
            </a:r>
            <a:r>
              <a:rPr lang="ru-RU" sz="3500" dirty="0" smtClean="0">
                <a:solidFill>
                  <a:srgbClr val="0070C0"/>
                </a:solidFill>
              </a:rPr>
              <a:t>любого </a:t>
            </a:r>
            <a:r>
              <a:rPr lang="ru-RU" sz="3500" dirty="0">
                <a:solidFill>
                  <a:srgbClr val="0070C0"/>
                </a:solidFill>
              </a:rPr>
              <a:t>допустимого набора исходных </a:t>
            </a:r>
            <a:r>
              <a:rPr lang="ru-RU" sz="3500" dirty="0" smtClean="0">
                <a:solidFill>
                  <a:srgbClr val="0070C0"/>
                </a:solidFill>
              </a:rPr>
              <a:t>данных.</a:t>
            </a:r>
          </a:p>
          <a:p>
            <a:pPr marL="0" indent="0" algn="just">
              <a:buNone/>
            </a:pPr>
            <a:r>
              <a:rPr lang="ru-RU" sz="35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</a:t>
            </a:r>
            <a:r>
              <a:rPr lang="ru-RU" sz="3500" b="1" dirty="0">
                <a:solidFill>
                  <a:srgbClr val="00B050"/>
                </a:solidFill>
              </a:rPr>
              <a:t> </a:t>
            </a:r>
            <a:r>
              <a:rPr lang="ru-RU" sz="3500" dirty="0">
                <a:solidFill>
                  <a:srgbClr val="00B050"/>
                </a:solidFill>
              </a:rPr>
              <a:t>— человек, </a:t>
            </a:r>
            <a:r>
              <a:rPr lang="ru-RU" sz="3500" dirty="0" smtClean="0">
                <a:solidFill>
                  <a:srgbClr val="00B050"/>
                </a:solidFill>
              </a:rPr>
              <a:t>группа людей </a:t>
            </a:r>
            <a:r>
              <a:rPr lang="ru-RU" sz="3500" dirty="0">
                <a:solidFill>
                  <a:srgbClr val="00B050"/>
                </a:solidFill>
              </a:rPr>
              <a:t>или техническое устройство</a:t>
            </a:r>
            <a:r>
              <a:rPr lang="ru-RU" sz="3500" dirty="0" smtClean="0">
                <a:solidFill>
                  <a:srgbClr val="00B050"/>
                </a:solidFill>
              </a:rPr>
              <a:t>, которые </a:t>
            </a:r>
            <a:r>
              <a:rPr lang="ru-RU" sz="3500" dirty="0">
                <a:solidFill>
                  <a:srgbClr val="00B050"/>
                </a:solidFill>
              </a:rPr>
              <a:t>способны правильно </a:t>
            </a:r>
            <a:r>
              <a:rPr lang="ru-RU" sz="3500" dirty="0" smtClean="0">
                <a:solidFill>
                  <a:srgbClr val="00B050"/>
                </a:solidFill>
              </a:rPr>
              <a:t>выполнять </a:t>
            </a:r>
            <a:r>
              <a:rPr lang="ru-RU" sz="3500" dirty="0">
                <a:solidFill>
                  <a:srgbClr val="00B050"/>
                </a:solidFill>
              </a:rPr>
              <a:t>команды алгоритмов.</a:t>
            </a:r>
          </a:p>
        </p:txBody>
      </p:sp>
    </p:spTree>
    <p:extLst>
      <p:ext uri="{BB962C8B-B14F-4D97-AF65-F5344CB8AC3E}">
        <p14:creationId xmlns:p14="http://schemas.microsoft.com/office/powerpoint/2010/main" val="38687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12" y="1556792"/>
            <a:ext cx="8435280" cy="48137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100" dirty="0">
                <a:solidFill>
                  <a:srgbClr val="00B050"/>
                </a:solidFill>
              </a:rPr>
              <a:t>Набор </a:t>
            </a:r>
            <a:r>
              <a:rPr lang="ru-RU" sz="3100" dirty="0" smtClean="0">
                <a:solidFill>
                  <a:srgbClr val="00B050"/>
                </a:solidFill>
              </a:rPr>
              <a:t>команд одного </a:t>
            </a:r>
            <a:r>
              <a:rPr lang="ru-RU" sz="3100" dirty="0">
                <a:solidFill>
                  <a:srgbClr val="00B050"/>
                </a:solidFill>
              </a:rPr>
              <a:t>исполнителя называют </a:t>
            </a:r>
            <a:r>
              <a:rPr lang="ru-RU" sz="3100" b="1" dirty="0" smtClean="0">
                <a:solidFill>
                  <a:srgbClr val="00B050"/>
                </a:solidFill>
              </a:rPr>
              <a:t>системой </a:t>
            </a:r>
            <a:r>
              <a:rPr lang="ru-RU" sz="3100" b="1" dirty="0">
                <a:solidFill>
                  <a:srgbClr val="00B050"/>
                </a:solidFill>
              </a:rPr>
              <a:t>команд исполнителя</a:t>
            </a:r>
            <a:r>
              <a:rPr lang="ru-RU" sz="31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3100" dirty="0">
                <a:solidFill>
                  <a:srgbClr val="009999"/>
                </a:solidFill>
              </a:rPr>
              <a:t>Последовательность команд, </a:t>
            </a:r>
            <a:r>
              <a:rPr lang="ru-RU" sz="3100" dirty="0" smtClean="0">
                <a:solidFill>
                  <a:srgbClr val="009999"/>
                </a:solidFill>
              </a:rPr>
              <a:t>исполнителем </a:t>
            </a:r>
            <a:r>
              <a:rPr lang="ru-RU" sz="3100" dirty="0">
                <a:solidFill>
                  <a:srgbClr val="009999"/>
                </a:solidFill>
              </a:rPr>
              <a:t>которой является компьютер</a:t>
            </a:r>
            <a:r>
              <a:rPr lang="ru-RU" sz="3100" dirty="0" smtClean="0">
                <a:solidFill>
                  <a:srgbClr val="009999"/>
                </a:solidFill>
              </a:rPr>
              <a:t>, называется </a:t>
            </a:r>
            <a:r>
              <a:rPr lang="ru-RU" sz="3100" b="1" dirty="0">
                <a:solidFill>
                  <a:srgbClr val="009999"/>
                </a:solidFill>
              </a:rPr>
              <a:t>программой</a:t>
            </a:r>
            <a:r>
              <a:rPr lang="ru-RU" sz="3100" dirty="0" smtClean="0">
                <a:solidFill>
                  <a:srgbClr val="009999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алгоритмические конструкции:</a:t>
            </a:r>
          </a:p>
          <a:p>
            <a:pPr>
              <a:spcBef>
                <a:spcPts val="0"/>
              </a:spcBef>
            </a:pPr>
            <a:r>
              <a:rPr lang="ru-RU" sz="3100" dirty="0" smtClean="0">
                <a:solidFill>
                  <a:srgbClr val="0070C0"/>
                </a:solidFill>
              </a:rPr>
              <a:t>следование,</a:t>
            </a:r>
          </a:p>
          <a:p>
            <a:pPr>
              <a:spcBef>
                <a:spcPts val="0"/>
              </a:spcBef>
            </a:pPr>
            <a:r>
              <a:rPr lang="ru-RU" sz="3100" dirty="0" smtClean="0">
                <a:solidFill>
                  <a:srgbClr val="0070C0"/>
                </a:solidFill>
              </a:rPr>
              <a:t>цикл,</a:t>
            </a:r>
          </a:p>
          <a:p>
            <a:pPr>
              <a:spcBef>
                <a:spcPts val="0"/>
              </a:spcBef>
            </a:pPr>
            <a:r>
              <a:rPr lang="ru-RU" sz="3100" dirty="0" smtClean="0">
                <a:solidFill>
                  <a:srgbClr val="0070C0"/>
                </a:solidFill>
              </a:rPr>
              <a:t>ветвление.</a:t>
            </a:r>
          </a:p>
          <a:p>
            <a:pPr marL="0" indent="0" algn="just">
              <a:buNone/>
            </a:pPr>
            <a:endParaRPr lang="ru-RU" sz="3100" dirty="0">
              <a:solidFill>
                <a:srgbClr val="00808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002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ОСНОВНЫЕ ПОНЯТИЯ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Алгоритмическая конструкция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ледование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059" y="18448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8080"/>
                </a:solidFill>
              </a:rPr>
              <a:t>Алгоритмическая конструкция </a:t>
            </a:r>
            <a:r>
              <a:rPr lang="ru-RU" sz="2400" b="1" i="1" dirty="0" smtClean="0">
                <a:solidFill>
                  <a:srgbClr val="008080"/>
                </a:solidFill>
              </a:rPr>
              <a:t>следование </a:t>
            </a:r>
            <a:r>
              <a:rPr lang="ru-RU" sz="2400" dirty="0">
                <a:solidFill>
                  <a:srgbClr val="008080"/>
                </a:solidFill>
              </a:rPr>
              <a:t>— последовательность </a:t>
            </a:r>
            <a:r>
              <a:rPr lang="ru-RU" sz="2400" dirty="0" smtClean="0">
                <a:solidFill>
                  <a:srgbClr val="008080"/>
                </a:solidFill>
              </a:rPr>
              <a:t>команд </a:t>
            </a:r>
            <a:r>
              <a:rPr lang="ru-RU" sz="2400" dirty="0">
                <a:solidFill>
                  <a:srgbClr val="008080"/>
                </a:solidFill>
              </a:rPr>
              <a:t>алгоритма, которые </a:t>
            </a:r>
            <a:r>
              <a:rPr lang="ru-RU" sz="2400" dirty="0" smtClean="0">
                <a:solidFill>
                  <a:srgbClr val="008080"/>
                </a:solidFill>
              </a:rPr>
              <a:t>выполняются </a:t>
            </a:r>
            <a:r>
              <a:rPr lang="ru-RU" sz="2400" dirty="0">
                <a:solidFill>
                  <a:srgbClr val="008080"/>
                </a:solidFill>
              </a:rPr>
              <a:t>в том порядке, в котором они </a:t>
            </a:r>
            <a:r>
              <a:rPr lang="ru-RU" sz="2400" dirty="0" smtClean="0">
                <a:solidFill>
                  <a:srgbClr val="008080"/>
                </a:solidFill>
              </a:rPr>
              <a:t>записаны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9059" y="3356992"/>
            <a:ext cx="80648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B050"/>
                </a:solidFill>
              </a:rPr>
              <a:t>Для </a:t>
            </a:r>
            <a:r>
              <a:rPr lang="ru-RU" sz="2400" b="1" dirty="0">
                <a:solidFill>
                  <a:srgbClr val="00B050"/>
                </a:solidFill>
              </a:rPr>
              <a:t>ввода данных </a:t>
            </a:r>
            <a:r>
              <a:rPr lang="ru-RU" sz="2400" dirty="0" smtClean="0">
                <a:solidFill>
                  <a:srgbClr val="00B050"/>
                </a:solidFill>
              </a:rPr>
              <a:t>предназначена команда </a:t>
            </a:r>
            <a:r>
              <a:rPr lang="ru-RU" sz="2400" dirty="0" err="1">
                <a:solidFill>
                  <a:srgbClr val="00B050"/>
                </a:solidFill>
              </a:rPr>
              <a:t>read</a:t>
            </a:r>
            <a:r>
              <a:rPr lang="ru-RU" sz="2400" dirty="0">
                <a:solidFill>
                  <a:srgbClr val="00B050"/>
                </a:solidFill>
              </a:rPr>
              <a:t>(). В скобках через </a:t>
            </a:r>
            <a:r>
              <a:rPr lang="ru-RU" sz="2400" dirty="0" smtClean="0">
                <a:solidFill>
                  <a:srgbClr val="00B050"/>
                </a:solidFill>
              </a:rPr>
              <a:t>запятую </a:t>
            </a:r>
            <a:r>
              <a:rPr lang="ru-RU" sz="2400" dirty="0">
                <a:solidFill>
                  <a:srgbClr val="00B050"/>
                </a:solidFill>
              </a:rPr>
              <a:t>перечисляются имена переменных</a:t>
            </a:r>
            <a:r>
              <a:rPr lang="ru-RU" sz="2400" dirty="0" smtClean="0">
                <a:solidFill>
                  <a:srgbClr val="00B050"/>
                </a:solidFill>
              </a:rPr>
              <a:t>, значения </a:t>
            </a:r>
            <a:r>
              <a:rPr lang="ru-RU" sz="2400" dirty="0">
                <a:solidFill>
                  <a:srgbClr val="00B050"/>
                </a:solidFill>
              </a:rPr>
              <a:t>которых необходимо ввести.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Для </a:t>
            </a:r>
            <a:r>
              <a:rPr lang="ru-RU" sz="2400" b="1" dirty="0">
                <a:solidFill>
                  <a:srgbClr val="0070C0"/>
                </a:solidFill>
              </a:rPr>
              <a:t>вывода данных </a:t>
            </a:r>
            <a:r>
              <a:rPr lang="ru-RU" sz="2400" dirty="0" smtClean="0">
                <a:solidFill>
                  <a:srgbClr val="0070C0"/>
                </a:solidFill>
              </a:rPr>
              <a:t>используют команду </a:t>
            </a:r>
            <a:r>
              <a:rPr lang="ru-RU" sz="2400" dirty="0" err="1">
                <a:solidFill>
                  <a:srgbClr val="0070C0"/>
                </a:solidFill>
              </a:rPr>
              <a:t>write</a:t>
            </a:r>
            <a:r>
              <a:rPr lang="ru-RU" sz="2400" dirty="0">
                <a:solidFill>
                  <a:srgbClr val="0070C0"/>
                </a:solidFill>
              </a:rPr>
              <a:t>(). Она позволяет </a:t>
            </a:r>
            <a:r>
              <a:rPr lang="ru-RU" sz="2400" dirty="0" smtClean="0">
                <a:solidFill>
                  <a:srgbClr val="0070C0"/>
                </a:solidFill>
              </a:rPr>
              <a:t>выводить </a:t>
            </a:r>
            <a:r>
              <a:rPr lang="ru-RU" sz="2400" dirty="0">
                <a:solidFill>
                  <a:srgbClr val="0070C0"/>
                </a:solidFill>
              </a:rPr>
              <a:t>текстовые сообщения и </a:t>
            </a:r>
            <a:r>
              <a:rPr lang="ru-RU" sz="2400" dirty="0" smtClean="0">
                <a:solidFill>
                  <a:srgbClr val="0070C0"/>
                </a:solidFill>
              </a:rPr>
              <a:t>числовые значения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3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Алгоритмическая конструкция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C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ледование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Оператор присваивания </a:t>
            </a:r>
            <a:r>
              <a:rPr lang="ru-RU" dirty="0" smtClean="0">
                <a:solidFill>
                  <a:srgbClr val="0070C0"/>
                </a:solidFill>
              </a:rPr>
              <a:t>предназначен </a:t>
            </a:r>
            <a:r>
              <a:rPr lang="ru-RU" dirty="0">
                <a:solidFill>
                  <a:srgbClr val="0070C0"/>
                </a:solidFill>
              </a:rPr>
              <a:t>для того, чтобы: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задавать значения переменным;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вычислять значение </a:t>
            </a:r>
            <a:r>
              <a:rPr lang="ru-RU" dirty="0" smtClean="0">
                <a:solidFill>
                  <a:srgbClr val="0070C0"/>
                </a:solidFill>
              </a:rPr>
              <a:t>выражения (</a:t>
            </a:r>
            <a:r>
              <a:rPr lang="ru-RU" dirty="0">
                <a:solidFill>
                  <a:srgbClr val="0070C0"/>
                </a:solidFill>
              </a:rPr>
              <a:t>результат будет записан как </a:t>
            </a:r>
            <a:r>
              <a:rPr lang="ru-RU" dirty="0" smtClean="0">
                <a:solidFill>
                  <a:srgbClr val="0070C0"/>
                </a:solidFill>
              </a:rPr>
              <a:t>значение переменной</a:t>
            </a:r>
            <a:r>
              <a:rPr lang="ru-RU" dirty="0">
                <a:solidFill>
                  <a:srgbClr val="0070C0"/>
                </a:solidFill>
              </a:rPr>
              <a:t>).</a:t>
            </a:r>
          </a:p>
          <a:p>
            <a:pPr marL="0" indent="0" algn="just">
              <a:buNone/>
            </a:pPr>
            <a:endParaRPr lang="ru-RU" sz="1400" b="1" u="sng" dirty="0" smtClean="0"/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00B050"/>
                </a:solidFill>
              </a:rPr>
              <a:t>Формат </a:t>
            </a:r>
            <a:r>
              <a:rPr lang="ru-RU" b="1" u="sng" dirty="0">
                <a:solidFill>
                  <a:srgbClr val="00B050"/>
                </a:solidFill>
              </a:rPr>
              <a:t>записи оператора </a:t>
            </a:r>
            <a:r>
              <a:rPr lang="ru-RU" b="1" u="sng" dirty="0" smtClean="0">
                <a:solidFill>
                  <a:srgbClr val="00B050"/>
                </a:solidFill>
              </a:rPr>
              <a:t>присваивания</a:t>
            </a:r>
            <a:r>
              <a:rPr lang="ru-RU" b="1" u="sng" dirty="0">
                <a:solidFill>
                  <a:srgbClr val="00B05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имя переменной </a:t>
            </a:r>
            <a:r>
              <a:rPr lang="ru-RU" dirty="0">
                <a:solidFill>
                  <a:srgbClr val="00B050"/>
                </a:solidFill>
              </a:rPr>
              <a:t>:= </a:t>
            </a:r>
            <a:r>
              <a:rPr lang="ru-RU" dirty="0" smtClean="0">
                <a:solidFill>
                  <a:srgbClr val="00B050"/>
                </a:solidFill>
              </a:rPr>
              <a:t>выражение;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260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b="1" dirty="0"/>
              <a:t>Вспомогательный алгоритм </a:t>
            </a:r>
            <a:r>
              <a:rPr lang="ru-RU" dirty="0"/>
              <a:t>— </a:t>
            </a:r>
            <a:r>
              <a:rPr lang="ru-RU" dirty="0" smtClean="0"/>
              <a:t>алгоритм</a:t>
            </a:r>
            <a:r>
              <a:rPr lang="ru-RU" dirty="0"/>
              <a:t>, который можно использовать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других </a:t>
            </a:r>
            <a:r>
              <a:rPr lang="ru-RU" dirty="0"/>
              <a:t>алгоритмах, указав его имя 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если </a:t>
            </a:r>
            <a:r>
              <a:rPr lang="ru-RU" dirty="0"/>
              <a:t>необходимо, значения параметров.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Алгоритмическая конструкция</a:t>
            </a:r>
            <a:b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</a:b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C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ледование</a:t>
            </a:r>
            <a:endParaRPr 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РАБОТА ЗА КОМПЬЮТЕРОМ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7966"/>
            <a:ext cx="8229600" cy="31249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dirty="0" smtClean="0"/>
              <a:t>Таблицу записать в конспект (стр. 62-63 учебника).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smtClean="0"/>
              <a:t>Примеры из учебника набрать на компьютере.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smtClean="0"/>
              <a:t>Задание 2, стр. 58 из РТ.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4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218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ОСНОВНЫЕ ПОНЯТИЯ</vt:lpstr>
      <vt:lpstr>Презентация PowerPoint</vt:lpstr>
      <vt:lpstr>Алгоритмическая конструкция Следование</vt:lpstr>
      <vt:lpstr>Алгоритмическая конструкция Cледование</vt:lpstr>
      <vt:lpstr>Презентация PowerPoint</vt:lpstr>
      <vt:lpstr>РАБОТА ЗА КОМПЬЮТЕРОМ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klakla</dc:creator>
  <cp:lastModifiedBy>klakla</cp:lastModifiedBy>
  <cp:revision>10</cp:revision>
  <dcterms:created xsi:type="dcterms:W3CDTF">2021-12-19T19:04:27Z</dcterms:created>
  <dcterms:modified xsi:type="dcterms:W3CDTF">2021-12-19T19:41:21Z</dcterms:modified>
</cp:coreProperties>
</file>