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4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6A2D71-A338-4D43-81A0-9931978CB288}" type="datetimeFigureOut">
              <a:t>27.12.2021</a:t>
            </a:fld>
            <a:endParaRPr lang="ru-RU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90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179484" y="651390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D7828A-8E70-4DBD-9E82-53FA6A3B57CE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vatit.com/school/sch-online/compet/126822-urok-keys-chto-takoe-intellekt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xvatit.com/school/sch-online/compet/126822-urok-keys-chto-takoe-intellekt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xvatit.com/school/sch-online/compet/126822-urok-keys-chto-takoe-intellekt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6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264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ru-RU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hlinkClick r:id="rId3"/>
              </a:rPr>
              <a:t>xvatit.com</a:t>
            </a:r>
            <a:endParaRPr/>
          </a:p>
        </p:txBody>
      </p:sp>
      <p:sp>
        <p:nvSpPr>
          <p:cNvPr id="6" name="Shape 265"/>
          <p:cNvSpPr>
            <a:spLocks noGrp="1"/>
          </p:cNvSpPr>
          <p:nvPr>
            <p:ph type="sldNum" idx="12"/>
          </p:nvPr>
        </p:nvSpPr>
        <p:spPr bwMode="auto">
          <a:xfrm>
            <a:off x="5179483" y="6513909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9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298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ru-RU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hlinkClick r:id="rId3"/>
              </a:rPr>
              <a:t>xvatit.com</a:t>
            </a:r>
            <a:endParaRPr/>
          </a:p>
        </p:txBody>
      </p:sp>
      <p:sp>
        <p:nvSpPr>
          <p:cNvPr id="6" name="Shape 299"/>
          <p:cNvSpPr>
            <a:spLocks noGrp="1"/>
          </p:cNvSpPr>
          <p:nvPr>
            <p:ph type="sldNum" idx="12"/>
          </p:nvPr>
        </p:nvSpPr>
        <p:spPr bwMode="auto">
          <a:xfrm>
            <a:off x="5179483" y="6513909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10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311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ru-RU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hlinkClick r:id="rId3"/>
              </a:rPr>
              <a:t>xvatit.com</a:t>
            </a:r>
            <a:endParaRPr/>
          </a:p>
        </p:txBody>
      </p:sp>
      <p:sp>
        <p:nvSpPr>
          <p:cNvPr id="6" name="Shape 312"/>
          <p:cNvSpPr>
            <a:spLocks noGrp="1"/>
          </p:cNvSpPr>
          <p:nvPr>
            <p:ph type="sldNum" idx="12"/>
          </p:nvPr>
        </p:nvSpPr>
        <p:spPr bwMode="auto">
          <a:xfrm>
            <a:off x="5179483" y="6513909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529540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3275012" y="3505199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  <p:sp>
        <p:nvSpPr>
          <p:cNvPr id="11" name="TextBox 13"/>
          <p:cNvSpPr>
            <a:spLocks/>
          </p:cNvSpPr>
          <p:nvPr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2" name="TextBox 14"/>
          <p:cNvSpPr>
            <a:spLocks/>
          </p:cNvSpPr>
          <p:nvPr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  <p:sp>
        <p:nvSpPr>
          <p:cNvPr id="11" name="TextBox 16"/>
          <p:cNvSpPr>
            <a:spLocks/>
          </p:cNvSpPr>
          <p:nvPr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2" name="TextBox 17"/>
          <p:cNvSpPr>
            <a:spLocks/>
          </p:cNvSpPr>
          <p:nvPr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294812" y="627405"/>
            <a:ext cx="2207601" cy="5283817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589212" y="627405"/>
            <a:ext cx="6477000" cy="528381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92925" y="624110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589212" y="2133600"/>
            <a:ext cx="8915400" cy="377762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 bwMode="auto"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5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" name="Group 9"/>
          <p:cNvGrpSpPr/>
          <p:nvPr/>
        </p:nvGrpSpPr>
        <p:grpSpPr bwMode="auto"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0" name="Rectangle 6"/>
          <p:cNvSpPr/>
          <p:nvPr/>
        </p:nvSpPr>
        <p:spPr bwMode="auto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310A8A-EB76-4CFE-99E0-49C38A55BB00}" type="datetimeFigureOut">
              <a:t>27.12.2021</a:t>
            </a:fld>
            <a:endParaRPr lang="ru-RU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AE935C8-E21F-425D-924E-E0B13D95793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/>
  <p:txStyles>
    <p:titleStyle>
      <a:lvl1pPr algn="l" defTabSz="457200">
        <a:spcBef>
          <a:spcPts val="0"/>
        </a:spcBef>
        <a:buNone/>
        <a:defRPr sz="3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ind42.com/" TargetMode="External"/><Relationship Id="rId3" Type="http://schemas.openxmlformats.org/officeDocument/2006/relationships/hyperlink" Target="https://www.xmind.net/" TargetMode="External"/><Relationship Id="rId7" Type="http://schemas.openxmlformats.org/officeDocument/2006/relationships/hyperlink" Target="http://www.mindomo.com/" TargetMode="External"/><Relationship Id="rId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semapping.com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bubbl.us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sourceforge.net/projects/freemind/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855640" y="1628800"/>
            <a:ext cx="8715399" cy="13730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Интеллект-карты</a:t>
            </a:r>
            <a:b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уроках </a:t>
            </a:r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истории</a:t>
            </a:r>
            <a:b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обществоведения</a:t>
            </a:r>
            <a:endParaRPr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015880" y="5589240"/>
            <a:ext cx="6987645" cy="1388533"/>
          </a:xfrm>
        </p:spPr>
        <p:txBody>
          <a:bodyPr>
            <a:normAutofit fontScale="92500"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24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Методическое объединение учителей истории, </a:t>
            </a:r>
            <a:r>
              <a:rPr lang="ru-RU" sz="2400" b="1" dirty="0" smtClean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обществоведения, географии и ОБЖ</a:t>
            </a:r>
            <a:endParaRPr sz="2400" b="1" dirty="0">
              <a:ln w="0"/>
              <a:solidFill>
                <a:srgbClr val="CC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гимназии №27 </a:t>
            </a:r>
            <a:r>
              <a:rPr lang="ru-RU" sz="24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г.Минска</a:t>
            </a:r>
            <a:endParaRPr lang="ru-RU" sz="2400" b="1" dirty="0">
              <a:ln w="0"/>
              <a:solidFill>
                <a:srgbClr val="CC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000" y="3088410"/>
            <a:ext cx="4124157" cy="235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22"/>
          <p:cNvSpPr>
            <a:spLocks noGrp="1"/>
          </p:cNvSpPr>
          <p:nvPr>
            <p:ph idx="1"/>
          </p:nvPr>
        </p:nvSpPr>
        <p:spPr bwMode="auto">
          <a:xfrm>
            <a:off x="1559496" y="2081911"/>
            <a:ext cx="10441160" cy="12241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 algn="just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От веток первого уровня при необходимости отходят ветки второго уровня, раскрывающие идеи, написанные на ветках первого уровня.</a:t>
            </a:r>
            <a:endParaRPr sz="2000" dirty="0"/>
          </a:p>
        </p:txBody>
      </p:sp>
      <p:pic>
        <p:nvPicPr>
          <p:cNvPr id="5" name="Shape 223" descr="идеи, эффективное мышление, карты разума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07768" y="2801991"/>
            <a:ext cx="5040000" cy="37804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4"/>
          <p:cNvSpPr>
            <a:spLocks noGrp="1"/>
          </p:cNvSpPr>
          <p:nvPr>
            <p:ph type="title"/>
          </p:nvPr>
        </p:nvSpPr>
        <p:spPr bwMode="auto">
          <a:xfrm>
            <a:off x="4943872" y="1555071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Шаг </a:t>
            </a:r>
            <a:r>
              <a:rPr lang="ru-RU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3</a:t>
            </a:r>
            <a:endParaRPr dirty="0"/>
          </a:p>
        </p:txBody>
      </p:sp>
      <p:sp>
        <p:nvSpPr>
          <p:cNvPr id="9" name="Shape 196"/>
          <p:cNvSpPr>
            <a:spLocks/>
          </p:cNvSpPr>
          <p:nvPr/>
        </p:nvSpPr>
        <p:spPr bwMode="auto">
          <a:xfrm>
            <a:off x="2063552" y="618967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36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Georgia"/>
                <a:cs typeface="Georgia"/>
              </a:rPr>
              <a:t>ТЕХНОЛОГИЯ СОЗДАНИЯ ИНТЕЛЛЕКТ-КАРТЫ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30"/>
          <p:cNvSpPr>
            <a:spLocks noGrp="1"/>
          </p:cNvSpPr>
          <p:nvPr>
            <p:ph idx="1"/>
          </p:nvPr>
        </p:nvSpPr>
        <p:spPr bwMode="auto">
          <a:xfrm>
            <a:off x="1415480" y="2204864"/>
            <a:ext cx="10333149" cy="108011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63525">
              <a:spcBef>
                <a:spcPts val="0"/>
              </a:spcBef>
              <a:buSzPct val="100000"/>
              <a:defRPr/>
            </a:pPr>
            <a:r>
              <a:rPr lang="ru-RU" sz="20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По возможности для рисования карты ума используем максимальное количество цветов.</a:t>
            </a:r>
            <a:endParaRPr sz="2000" dirty="0"/>
          </a:p>
        </p:txBody>
      </p:sp>
      <p:pic>
        <p:nvPicPr>
          <p:cNvPr id="5" name="Shape 231" descr="рисования карты ума интеллект-карты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63752" y="2852936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4"/>
          <p:cNvSpPr>
            <a:spLocks noGrp="1"/>
          </p:cNvSpPr>
          <p:nvPr>
            <p:ph type="title"/>
          </p:nvPr>
        </p:nvSpPr>
        <p:spPr bwMode="auto">
          <a:xfrm>
            <a:off x="4727847" y="1342490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Шаг </a:t>
            </a:r>
            <a:r>
              <a:rPr lang="ru-RU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3</a:t>
            </a:r>
            <a:endParaRPr dirty="0"/>
          </a:p>
        </p:txBody>
      </p:sp>
      <p:sp>
        <p:nvSpPr>
          <p:cNvPr id="9" name="Shape 196"/>
          <p:cNvSpPr>
            <a:spLocks/>
          </p:cNvSpPr>
          <p:nvPr/>
        </p:nvSpPr>
        <p:spPr bwMode="auto">
          <a:xfrm>
            <a:off x="2063552" y="476672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36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Georgia"/>
                <a:cs typeface="Georgia"/>
              </a:rPr>
              <a:t>ТЕХНОЛОГИЯ СОЗДАНИЯ ИНТЕЛЛЕКТ-КАРТЫ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38"/>
          <p:cNvSpPr>
            <a:spLocks noGrp="1"/>
          </p:cNvSpPr>
          <p:nvPr>
            <p:ph idx="1"/>
          </p:nvPr>
        </p:nvSpPr>
        <p:spPr bwMode="auto">
          <a:xfrm>
            <a:off x="1559496" y="2259331"/>
            <a:ext cx="10348464" cy="12241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 algn="just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Везде, где возможно, добавляем рисунки, символы и другую графику, ассоциирующуюся с ключевыми словами.</a:t>
            </a:r>
            <a:endParaRPr sz="2000" dirty="0"/>
          </a:p>
        </p:txBody>
      </p:sp>
      <p:pic>
        <p:nvPicPr>
          <p:cNvPr id="5" name="Shape 239" descr="принцип рисования карт ума интеллект карт карт разума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67808" y="2979411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4"/>
          <p:cNvSpPr>
            <a:spLocks noGrp="1"/>
          </p:cNvSpPr>
          <p:nvPr>
            <p:ph type="title"/>
          </p:nvPr>
        </p:nvSpPr>
        <p:spPr bwMode="auto">
          <a:xfrm>
            <a:off x="4943872" y="1555071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Шаг </a:t>
            </a:r>
            <a:r>
              <a:rPr lang="ru-RU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5</a:t>
            </a:r>
            <a:endParaRPr dirty="0"/>
          </a:p>
        </p:txBody>
      </p:sp>
      <p:sp>
        <p:nvSpPr>
          <p:cNvPr id="9" name="Shape 196"/>
          <p:cNvSpPr>
            <a:spLocks/>
          </p:cNvSpPr>
          <p:nvPr/>
        </p:nvSpPr>
        <p:spPr bwMode="auto">
          <a:xfrm>
            <a:off x="2063552" y="618967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36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Georgia"/>
                <a:cs typeface="Georgia"/>
              </a:rPr>
              <a:t>ТЕХНОЛОГИЯ СОЗДАНИЯ ИНТЕЛЛЕКТ-КАРТЫ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46"/>
          <p:cNvSpPr>
            <a:spLocks noGrp="1"/>
          </p:cNvSpPr>
          <p:nvPr>
            <p:ph idx="1"/>
          </p:nvPr>
        </p:nvSpPr>
        <p:spPr bwMode="auto">
          <a:xfrm>
            <a:off x="1564462" y="2157175"/>
            <a:ext cx="10292177" cy="86409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При необходимости рисуем стрелки, соединяющие разные понятия на разных ветках.</a:t>
            </a:r>
            <a:endParaRPr sz="2000" dirty="0"/>
          </a:p>
        </p:txBody>
      </p:sp>
      <p:pic>
        <p:nvPicPr>
          <p:cNvPr id="5" name="Shape 247" descr="как создать карту ума интеллект карту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07768" y="2589223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8"/>
          <p:cNvSpPr>
            <a:spLocks/>
          </p:cNvSpPr>
          <p:nvPr/>
        </p:nvSpPr>
        <p:spPr bwMode="auto">
          <a:xfrm>
            <a:off x="1631504" y="6351712"/>
            <a:ext cx="892899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Для большей понятности нумеруем ветки и добавляем ореолы</a:t>
            </a:r>
            <a:endParaRPr/>
          </a:p>
        </p:txBody>
      </p:sp>
      <p:sp>
        <p:nvSpPr>
          <p:cNvPr id="9" name="Shape 204"/>
          <p:cNvSpPr>
            <a:spLocks noGrp="1"/>
          </p:cNvSpPr>
          <p:nvPr>
            <p:ph type="title"/>
          </p:nvPr>
        </p:nvSpPr>
        <p:spPr bwMode="auto">
          <a:xfrm>
            <a:off x="4943872" y="1555071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Шаг </a:t>
            </a:r>
            <a:r>
              <a:rPr lang="ru-RU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6</a:t>
            </a:r>
            <a:endParaRPr dirty="0"/>
          </a:p>
        </p:txBody>
      </p:sp>
      <p:sp>
        <p:nvSpPr>
          <p:cNvPr id="10" name="Shape 196"/>
          <p:cNvSpPr>
            <a:spLocks/>
          </p:cNvSpPr>
          <p:nvPr/>
        </p:nvSpPr>
        <p:spPr bwMode="auto">
          <a:xfrm>
            <a:off x="2063552" y="618967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36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Georgia"/>
                <a:cs typeface="Georgia"/>
              </a:rPr>
              <a:t>ТЕХНОЛОГИЯ СОЗДАНИЯ ИНТЕЛЛЕКТ-КАРТЫ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267" descr="http://xvatit.com/upload/medialibrary/f6c/f6cfc5c86a30cef9d23f7b2c89ddac2a.jpg"/>
          <p:cNvPicPr/>
          <p:nvPr/>
        </p:nvPicPr>
        <p:blipFill>
          <a:blip r:embed="rId3"/>
          <a:stretch/>
        </p:blipFill>
        <p:spPr bwMode="auto">
          <a:xfrm>
            <a:off x="1008568" y="0"/>
            <a:ext cx="101748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88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SzPct val="25000"/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5" name="Shape 289"/>
          <p:cNvPicPr/>
          <p:nvPr/>
        </p:nvPicPr>
        <p:blipFill>
          <a:blip r:embed="rId2"/>
          <a:stretch/>
        </p:blipFill>
        <p:spPr bwMode="auto">
          <a:xfrm>
            <a:off x="172290" y="1"/>
            <a:ext cx="120197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301"/>
          <p:cNvPicPr/>
          <p:nvPr/>
        </p:nvPicPr>
        <p:blipFill>
          <a:blip r:embed="rId3"/>
          <a:srcRect r="3216" b="5219"/>
          <a:stretch/>
        </p:blipFill>
        <p:spPr bwMode="auto">
          <a:xfrm>
            <a:off x="352926" y="0"/>
            <a:ext cx="118390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314"/>
          <p:cNvPicPr/>
          <p:nvPr/>
        </p:nvPicPr>
        <p:blipFill>
          <a:blip r:embed="rId3"/>
          <a:stretch/>
        </p:blipFill>
        <p:spPr bwMode="auto">
          <a:xfrm>
            <a:off x="182181" y="0"/>
            <a:ext cx="120098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74"/>
          <p:cNvSpPr>
            <a:spLocks noGrp="1"/>
          </p:cNvSpPr>
          <p:nvPr>
            <p:ph type="title"/>
          </p:nvPr>
        </p:nvSpPr>
        <p:spPr bwMode="auto">
          <a:xfrm>
            <a:off x="1602296" y="0"/>
            <a:ext cx="10589703" cy="175949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</a:rPr>
              <a:t>ЧТО ДАЕТ ИСПОЛЬЗОВАНИЕ ИНТЕЛЛЕКТ-КАРТ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175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SzPct val="25000"/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6" name="Shape 176"/>
          <p:cNvPicPr/>
          <p:nvPr/>
        </p:nvPicPr>
        <p:blipFill>
          <a:blip r:embed="rId2"/>
          <a:stretch/>
        </p:blipFill>
        <p:spPr bwMode="auto">
          <a:xfrm>
            <a:off x="1031846" y="1384182"/>
            <a:ext cx="10435904" cy="547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8768" y="-1"/>
            <a:ext cx="12003232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35"/>
          <p:cNvSpPr>
            <a:spLocks noGrp="1"/>
          </p:cNvSpPr>
          <p:nvPr>
            <p:ph idx="1"/>
          </p:nvPr>
        </p:nvSpPr>
        <p:spPr bwMode="auto">
          <a:xfrm>
            <a:off x="1919536" y="645953"/>
            <a:ext cx="10085110" cy="595618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63525" algn="just">
              <a:spcBef>
                <a:spcPts val="0"/>
              </a:spcBef>
              <a:buSzPct val="100000"/>
              <a:defRPr/>
            </a:pPr>
            <a:r>
              <a:rPr lang="ru-RU" sz="2800" b="1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Интеллект-карта, иначе карта памяти или ментальная карта (</a:t>
            </a:r>
            <a:r>
              <a:rPr lang="en-US" sz="2800" b="1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m</a:t>
            </a:r>
            <a:r>
              <a:rPr lang="ru-RU" sz="2800" b="1" dirty="0" err="1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ind</a:t>
            </a:r>
            <a:r>
              <a:rPr lang="ru-RU" sz="2800" b="1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maps</a:t>
            </a:r>
            <a:r>
              <a:rPr lang="ru-RU" sz="2800" b="1" dirty="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), </a:t>
            </a:r>
            <a:r>
              <a:rPr lang="ru-RU" sz="2800" dirty="0">
                <a:latin typeface="Georgia"/>
                <a:ea typeface="Georgia"/>
                <a:cs typeface="Georgia"/>
              </a:rPr>
              <a:t>–</a:t>
            </a:r>
            <a:endParaRPr dirty="0"/>
          </a:p>
          <a:p>
            <a:pPr marL="79375" indent="0" algn="just">
              <a:spcBef>
                <a:spcPts val="0"/>
              </a:spcBef>
              <a:buSzPct val="100000"/>
              <a:buNone/>
              <a:defRPr/>
            </a:pPr>
            <a:r>
              <a:rPr lang="ru-RU" sz="2800" dirty="0">
                <a:latin typeface="Georgia"/>
                <a:ea typeface="Georgia"/>
                <a:cs typeface="Georgia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технологии изображения информации в графическом виде, отражающей связи </a:t>
            </a:r>
            <a:r>
              <a:rPr lang="ru-RU" sz="28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(смысловые, ассоциативные, причинно-следственные и другие) </a:t>
            </a:r>
            <a:r>
              <a:rPr lang="ru-RU" sz="28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между понятиями, частями, составляющими </a:t>
            </a:r>
            <a:r>
              <a:rPr lang="ru-RU" sz="28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предметной области, которую мы изучаем (рассматриваем). </a:t>
            </a:r>
            <a:endParaRPr dirty="0"/>
          </a:p>
          <a:p>
            <a:pPr marL="365125" indent="-263525">
              <a:spcBef>
                <a:spcPts val="300"/>
              </a:spcBef>
              <a:buClr>
                <a:srgbClr val="8CADAE"/>
              </a:buClr>
              <a:buSzPct val="100000"/>
              <a:buNone/>
              <a:defRPr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</a:endParaRPr>
          </a:p>
          <a:p>
            <a:pPr marL="101600" indent="0" algn="just">
              <a:spcBef>
                <a:spcPts val="300"/>
              </a:spcBef>
              <a:buClr>
                <a:srgbClr val="8CADAE"/>
              </a:buClr>
              <a:buSzPct val="100000"/>
              <a:buNone/>
              <a:defRPr/>
            </a:pPr>
            <a:r>
              <a:rPr lang="ru-RU" sz="28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Интеллект-карты </a:t>
            </a:r>
            <a:r>
              <a:rPr lang="ru-RU" sz="28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— это инструмент, позволяющий эффективно структурировать и обрабатывать информацию, мыслить, используя весь свой творческий и интеллектуальный потенциал.</a:t>
            </a:r>
            <a:endParaRPr dirty="0"/>
          </a:p>
          <a:p>
            <a:pPr marL="365125" indent="-263525">
              <a:spcBef>
                <a:spcPts val="300"/>
              </a:spcBef>
              <a:buClr>
                <a:srgbClr val="8CADAE"/>
              </a:buClr>
              <a:buSzPct val="100000"/>
              <a:buNone/>
              <a:defRPr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5" name="Shape 136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77798" y="171105"/>
            <a:ext cx="9826814" cy="12808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Отличия интеллект-карты от традиционной линейной формы представления информации:</a:t>
            </a:r>
            <a:br>
              <a:rPr lang="ru-RU" sz="2800" b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endParaRPr lang="ru-RU" sz="2800" b="1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grpSp>
        <p:nvGrpSpPr>
          <p:cNvPr id="5" name="Объект 4"/>
          <p:cNvGrpSpPr/>
          <p:nvPr/>
        </p:nvGrpSpPr>
        <p:grpSpPr bwMode="auto">
          <a:xfrm>
            <a:off x="-67111" y="1682862"/>
            <a:ext cx="12192000" cy="5004033"/>
            <a:chOff x="0" y="0"/>
            <a:chExt cx="12192000" cy="5004033"/>
          </a:xfrm>
        </p:grpSpPr>
        <p:sp>
          <p:nvSpPr>
            <p:cNvPr id="6" name="Пятиугольник 5"/>
            <p:cNvSpPr/>
            <p:nvPr/>
          </p:nvSpPr>
          <p:spPr bwMode="auto">
            <a:xfrm rot="10800000">
              <a:off x="2244082" y="587"/>
              <a:ext cx="8107680" cy="80769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shade val="8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56169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>
                  <a:solidFill>
                    <a:schemeClr val="tx1"/>
                  </a:solidFill>
                </a:rPr>
                <a:t>легче выделить основную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идею</a:t>
              </a:r>
              <a:r>
                <a:rPr lang="ru-RU" sz="1800">
                  <a:solidFill>
                    <a:schemeClr val="tx1"/>
                  </a:solidFill>
                </a:rPr>
                <a:t>, если она размещена в центре листа в виде яркого графического образа; </a:t>
              </a:r>
              <a:endParaRPr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840237" y="587"/>
              <a:ext cx="807690" cy="807690"/>
            </a:xfrm>
            <a:prstGeom prst="ellipse">
              <a:avLst/>
            </a:prstGeom>
            <a:solidFill>
              <a:schemeClr val="accent6">
                <a:tint val="50000"/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Пятиугольник 7"/>
            <p:cNvSpPr/>
            <p:nvPr/>
          </p:nvSpPr>
          <p:spPr bwMode="auto">
            <a:xfrm rot="10800000">
              <a:off x="2244082" y="1049379"/>
              <a:ext cx="8107680" cy="80769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shade val="80000"/>
                <a:hueOff val="-40704"/>
                <a:satOff val="-231"/>
                <a:lumOff val="5916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56169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внимание</a:t>
              </a:r>
              <a:r>
                <a:rPr lang="ru-RU" sz="1200">
                  <a:solidFill>
                    <a:schemeClr val="tx1"/>
                  </a:solidFill>
                </a:rPr>
                <a:t>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концентрируется</a:t>
              </a:r>
              <a:r>
                <a:rPr lang="ru-RU" sz="1200">
                  <a:solidFill>
                    <a:schemeClr val="tx1"/>
                  </a:solidFill>
                </a:rPr>
                <a:t>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не</a:t>
              </a:r>
              <a:r>
                <a:rPr lang="ru-RU" sz="1200">
                  <a:solidFill>
                    <a:schemeClr val="tx1"/>
                  </a:solidFill>
                </a:rPr>
                <a:t>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на</a:t>
              </a:r>
              <a:r>
                <a:rPr lang="ru-RU" sz="1200">
                  <a:solidFill>
                    <a:schemeClr val="tx1"/>
                  </a:solidFill>
                </a:rPr>
                <a:t>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случайной</a:t>
              </a:r>
              <a:r>
                <a:rPr lang="ru-RU" sz="1200">
                  <a:solidFill>
                    <a:schemeClr val="tx1"/>
                  </a:solidFill>
                </a:rPr>
                <a:t>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информации</a:t>
              </a:r>
              <a:r>
                <a:rPr lang="ru-RU" sz="1200">
                  <a:solidFill>
                    <a:schemeClr val="tx1"/>
                  </a:solidFill>
                </a:rPr>
                <a:t>, </a:t>
              </a: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а на существенных вопросах; </a:t>
              </a:r>
              <a:endParaRPr/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840237" y="1049379"/>
              <a:ext cx="807690" cy="807690"/>
            </a:xfrm>
            <a:prstGeom prst="ellipse">
              <a:avLst/>
            </a:prstGeom>
            <a:solidFill>
              <a:schemeClr val="accent6">
                <a:tint val="50000"/>
                <a:hueOff val="-9685"/>
                <a:satOff val="-447"/>
                <a:lumOff val="2855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Пятиугольник 9"/>
            <p:cNvSpPr/>
            <p:nvPr/>
          </p:nvSpPr>
          <p:spPr bwMode="auto">
            <a:xfrm rot="10800000">
              <a:off x="2244082" y="2098171"/>
              <a:ext cx="8107680" cy="80769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shade val="80000"/>
                <a:hueOff val="-81408"/>
                <a:satOff val="-461"/>
                <a:lumOff val="11832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56169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четко видна относительная важность каждой идеи. Более значимые идеи находятся ближе к центру, а менее важные – на периферии; </a:t>
              </a:r>
              <a:endParaRPr/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840237" y="2098171"/>
              <a:ext cx="807690" cy="807690"/>
            </a:xfrm>
            <a:prstGeom prst="ellipse">
              <a:avLst/>
            </a:prstGeom>
            <a:solidFill>
              <a:schemeClr val="accent6">
                <a:tint val="50000"/>
                <a:hueOff val="-19370"/>
                <a:satOff val="-894"/>
                <a:lumOff val="5711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Пятиугольник 11"/>
            <p:cNvSpPr/>
            <p:nvPr/>
          </p:nvSpPr>
          <p:spPr bwMode="auto">
            <a:xfrm rot="10800000">
              <a:off x="2244082" y="3146963"/>
              <a:ext cx="8107680" cy="80769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shade val="80000"/>
                <a:hueOff val="-122112"/>
                <a:satOff val="-692"/>
                <a:lumOff val="17748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56169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быстрее и эффективнее запоминается и воспроизводится информация за счет ее разноцветного и многомерного представления; </a:t>
              </a:r>
              <a:endParaRPr/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840237" y="3146963"/>
              <a:ext cx="807690" cy="807690"/>
            </a:xfrm>
            <a:prstGeom prst="ellipse">
              <a:avLst/>
            </a:prstGeom>
            <a:solidFill>
              <a:schemeClr val="accent6">
                <a:tint val="50000"/>
                <a:hueOff val="-29055"/>
                <a:satOff val="-1341"/>
                <a:lumOff val="8566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4" name="Пятиугольник 13"/>
            <p:cNvSpPr/>
            <p:nvPr/>
          </p:nvSpPr>
          <p:spPr bwMode="auto">
            <a:xfrm rot="10800000">
              <a:off x="2244082" y="4195754"/>
              <a:ext cx="8107680" cy="80769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shade val="80000"/>
                <a:hueOff val="-162816"/>
                <a:satOff val="-923"/>
                <a:lumOff val="23664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56169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prstClr val="black"/>
                  </a:solidFill>
                  <a:latin typeface="Century Gothic"/>
                  <a:ea typeface="+mn-ea"/>
                  <a:cs typeface="+mn-cs"/>
                </a:rPr>
                <a:t>составляя мыслительные карты, т.е. рисуя мысли, учащиеся демонстрируют индивидуальный способ восприятия, обработки и представления информации. </a:t>
              </a:r>
              <a:endParaRPr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1840237" y="4195754"/>
              <a:ext cx="807690" cy="807690"/>
            </a:xfrm>
            <a:prstGeom prst="ellipse">
              <a:avLst/>
            </a:prstGeom>
            <a:solidFill>
              <a:schemeClr val="accent6">
                <a:tint val="50000"/>
                <a:hueOff val="-38741"/>
                <a:satOff val="-1788"/>
                <a:lumOff val="11421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59369" y="254995"/>
            <a:ext cx="8911687" cy="760072"/>
          </a:xfrm>
        </p:spPr>
        <p:txBody>
          <a:bodyPr/>
          <a:lstStyle/>
          <a:p>
            <a:pPr>
              <a:defRPr/>
            </a:pPr>
            <a:r>
              <a:rPr lang="ru-RU" b="1"/>
              <a:t>Свойства интеллект-карт:</a:t>
            </a:r>
            <a:endParaRPr/>
          </a:p>
        </p:txBody>
      </p:sp>
      <p:grpSp>
        <p:nvGrpSpPr>
          <p:cNvPr id="5" name="Объект 7"/>
          <p:cNvGrpSpPr/>
          <p:nvPr/>
        </p:nvGrpSpPr>
        <p:grpSpPr bwMode="auto">
          <a:xfrm>
            <a:off x="1501629" y="713064"/>
            <a:ext cx="10573434" cy="6144936"/>
            <a:chOff x="0" y="0"/>
            <a:chExt cx="10573434" cy="6144936"/>
          </a:xfrm>
        </p:grpSpPr>
        <p:sp>
          <p:nvSpPr>
            <p:cNvPr id="6" name="Арка 5"/>
            <p:cNvSpPr/>
            <p:nvPr/>
          </p:nvSpPr>
          <p:spPr bwMode="auto">
            <a:xfrm>
              <a:off x="-6948181" y="-1062328"/>
              <a:ext cx="8269593" cy="8269593"/>
            </a:xfrm>
            <a:prstGeom prst="blockArc">
              <a:avLst>
                <a:gd name="adj1" fmla="val 18900000"/>
                <a:gd name="adj2" fmla="val 2700000"/>
                <a:gd name="adj3" fmla="val 261"/>
              </a:avLst>
            </a:prstGeom>
            <a:noFill/>
            <a:ln w="15875" cap="rnd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Прямоугольник 6"/>
            <p:cNvSpPr/>
            <p:nvPr/>
          </p:nvSpPr>
          <p:spPr bwMode="auto">
            <a:xfrm>
              <a:off x="491902" y="323592"/>
              <a:ext cx="9993967" cy="646938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3508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/>
                <a:t>Наглядность. Всю проблему с ее многочисленными сторонами можно окинуть одним взглядом.</a:t>
              </a:r>
              <a:endParaRPr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87565" y="242724"/>
              <a:ext cx="808673" cy="808673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Прямоугольник 8"/>
            <p:cNvSpPr/>
            <p:nvPr/>
          </p:nvSpPr>
          <p:spPr bwMode="auto">
            <a:xfrm>
              <a:off x="1024053" y="1293877"/>
              <a:ext cx="9461816" cy="646938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3508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/>
                <a:t>Привлекательность. Хорошая интеллект-карта имеет свою эстетику, ее рассматривать не только интересно, но и приятно.</a:t>
              </a:r>
              <a:endParaRPr/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619716" y="1213010"/>
              <a:ext cx="808673" cy="808673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Прямоугольник 10"/>
            <p:cNvSpPr/>
            <p:nvPr/>
          </p:nvSpPr>
          <p:spPr bwMode="auto">
            <a:xfrm>
              <a:off x="1267393" y="2264163"/>
              <a:ext cx="9218476" cy="646938"/>
            </a:xfrm>
            <a:prstGeom prst="rect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3508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/>
                <a:t>Запоминаемость.  Благодаря работе обоих полушарий мозга, использованию образов и цвета интеллект-карта легко запоминается.</a:t>
              </a:r>
              <a:endParaRPr/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863056" y="2183295"/>
              <a:ext cx="808673" cy="808673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Прямоугольник 12"/>
            <p:cNvSpPr/>
            <p:nvPr/>
          </p:nvSpPr>
          <p:spPr bwMode="auto">
            <a:xfrm>
              <a:off x="1267393" y="3233834"/>
              <a:ext cx="9218476" cy="646938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3508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/>
                <a:t>Своевременность.  Интеллект-карта помогает выявить недостаток информации и понять, какой информации не хватает.</a:t>
              </a:r>
              <a:endParaRPr/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863056" y="3152966"/>
              <a:ext cx="808673" cy="808673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Прямоугольник 14"/>
            <p:cNvSpPr/>
            <p:nvPr/>
          </p:nvSpPr>
          <p:spPr bwMode="auto">
            <a:xfrm>
              <a:off x="1024053" y="4204119"/>
              <a:ext cx="9461816" cy="646938"/>
            </a:xfrm>
            <a:prstGeom prst="rect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3508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/>
                <a:t>Творчество. Интеллект-карта стимулирует творчество, помогает найти нестандартные пути решения задачи.</a:t>
              </a:r>
              <a:endParaRPr/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619716" y="4123252"/>
              <a:ext cx="808673" cy="808673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Прямоугольник 16"/>
            <p:cNvSpPr/>
            <p:nvPr/>
          </p:nvSpPr>
          <p:spPr bwMode="auto">
            <a:xfrm>
              <a:off x="491902" y="5174404"/>
              <a:ext cx="9993967" cy="646938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13508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/>
                <a:t>Возможность пересмотра. Пересмотр интеллект-карт через некоторое время помогает усвоить картину в целом, запомнить ее, а также увидеть новые идеи.</a:t>
              </a:r>
              <a:endParaRPr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87565" y="5093537"/>
              <a:ext cx="808673" cy="808673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82"/>
          <p:cNvSpPr>
            <a:spLocks noGrp="1"/>
          </p:cNvSpPr>
          <p:nvPr>
            <p:ph type="title"/>
          </p:nvPr>
        </p:nvSpPr>
        <p:spPr bwMode="auto">
          <a:xfrm>
            <a:off x="2913461" y="-1"/>
            <a:ext cx="9278540" cy="75500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sz="2600" b="1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ОБЛАСТИ ПРИМЕНЕНИЯ ИНТЕЛЛЕКТ-КАРТ</a:t>
            </a:r>
            <a:endParaRPr/>
          </a:p>
        </p:txBody>
      </p:sp>
      <p:sp>
        <p:nvSpPr>
          <p:cNvPr id="5" name="Shape 183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  <p:graphicFrame>
        <p:nvGraphicFramePr>
          <p:cNvPr id="6" name="Shape 184"/>
          <p:cNvGraphicFramePr>
            <a:graphicFrameLocks/>
          </p:cNvGraphicFramePr>
          <p:nvPr/>
        </p:nvGraphicFramePr>
        <p:xfrm>
          <a:off x="2105636" y="687243"/>
          <a:ext cx="10086364" cy="592199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6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56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Noto Symbol"/>
                        <a:buNone/>
                        <a:defRPr/>
                      </a:pPr>
                      <a:r>
                        <a:rPr lang="ru-RU" sz="1600" b="1" u="none" strike="noStrike" cap="none">
                          <a:latin typeface="Georgia"/>
                        </a:rPr>
                        <a:t>Обучение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создание ясных и понятных конспектов лекций;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максимальная отдача от прочтения книг/учебников;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написание рефератов и других письменных работ.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184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Noto Symbol"/>
                        <a:buNone/>
                        <a:defRPr/>
                      </a:pPr>
                      <a:r>
                        <a:rPr lang="ru-RU" sz="1600" b="1" u="none" strike="noStrike" cap="none">
                          <a:latin typeface="Georgia"/>
                        </a:rPr>
                        <a:t>Запоминание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подготовка к экзаменам;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запоминание списков: что сделать/кому позвонить/…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54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Noto Symbol"/>
                        <a:buNone/>
                        <a:defRPr/>
                      </a:pPr>
                      <a:r>
                        <a:rPr lang="ru-RU" sz="1600" b="1" u="none" strike="noStrike" cap="none">
                          <a:latin typeface="Georgia"/>
                        </a:rPr>
                        <a:t>Презентации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вы за меньшее время даете больше информации, при этом вас лучше понимают и запоминают;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проведение деловых встреч и переговоров.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98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Noto Symbol"/>
                        <a:buNone/>
                        <a:defRPr/>
                      </a:pPr>
                      <a:r>
                        <a:rPr lang="ru-RU" sz="1600" b="1" u="none" strike="noStrike" cap="none">
                          <a:latin typeface="Georgia"/>
                        </a:rPr>
                        <a:t>Планирование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управление временем: план на день, неделю, месяц, год…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разработка сложных проектов: нового бизнеса,…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291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Noto Symbol"/>
                        <a:buNone/>
                        <a:defRPr/>
                      </a:pPr>
                      <a:r>
                        <a:rPr lang="ru-RU" sz="1600" b="1" u="none" strike="noStrike" cap="none">
                          <a:latin typeface="Georgia"/>
                        </a:rPr>
                        <a:t>Мозговой штурм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генерация новых идей, творчество;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коллективное решение сложных задач.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613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Noto Symbol"/>
                        <a:buNone/>
                        <a:defRPr/>
                      </a:pPr>
                      <a:r>
                        <a:rPr lang="ru-RU" sz="1600" b="1" u="none" strike="noStrike" cap="none">
                          <a:latin typeface="Georgia"/>
                        </a:rPr>
                        <a:t>Принятие решений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четкое видение всех «за» и «против»; </a:t>
                      </a:r>
                      <a:endParaRPr/>
                    </a:p>
                    <a:p>
                      <a:pPr marL="0" marR="0" lvl="0" indent="0" algn="l">
                        <a:spcBef>
                          <a:spcPts val="0"/>
                        </a:spcBef>
                        <a:buSzPct val="25000"/>
                        <a:buNone/>
                        <a:defRPr/>
                      </a:pPr>
                      <a:r>
                        <a:rPr lang="ru-RU" sz="1600" b="0" u="none" strike="noStrike" cap="none">
                          <a:latin typeface="Georgia"/>
                        </a:rPr>
                        <a:t>· более взвешенное и продуманное решение.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Shape 185" descr="http://www.orator.biz/inc/images/0512041743181.gif"/>
          <p:cNvPicPr/>
          <p:nvPr/>
        </p:nvPicPr>
        <p:blipFill>
          <a:blip r:embed="rId2"/>
          <a:stretch/>
        </p:blipFill>
        <p:spPr bwMode="auto">
          <a:xfrm>
            <a:off x="2486671" y="853575"/>
            <a:ext cx="1071562" cy="64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86" descr="http://www.orator.biz/inc/images/0512041743182.gif"/>
          <p:cNvPicPr/>
          <p:nvPr/>
        </p:nvPicPr>
        <p:blipFill>
          <a:blip r:embed="rId3"/>
          <a:stretch/>
        </p:blipFill>
        <p:spPr bwMode="auto">
          <a:xfrm>
            <a:off x="2731543" y="1891476"/>
            <a:ext cx="707231" cy="68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87" descr="http://www.orator.biz/inc/images/0512041743183.gif"/>
          <p:cNvPicPr/>
          <p:nvPr/>
        </p:nvPicPr>
        <p:blipFill>
          <a:blip r:embed="rId4"/>
          <a:stretch/>
        </p:blipFill>
        <p:spPr bwMode="auto">
          <a:xfrm>
            <a:off x="2770833" y="2892623"/>
            <a:ext cx="628649" cy="75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88" descr="http://www.orator.biz/inc/images/0512041743184.gif"/>
          <p:cNvPicPr/>
          <p:nvPr/>
        </p:nvPicPr>
        <p:blipFill>
          <a:blip r:embed="rId5"/>
          <a:stretch/>
        </p:blipFill>
        <p:spPr bwMode="auto">
          <a:xfrm>
            <a:off x="2618434" y="3845055"/>
            <a:ext cx="939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89" descr="http://www.orator.biz/inc/images/0512041743185.gif"/>
          <p:cNvPicPr/>
          <p:nvPr/>
        </p:nvPicPr>
        <p:blipFill>
          <a:blip r:embed="rId6"/>
          <a:stretch/>
        </p:blipFill>
        <p:spPr bwMode="auto">
          <a:xfrm>
            <a:off x="2641868" y="4767943"/>
            <a:ext cx="788987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90" descr="http://www.orator.biz/inc/images/0512041743186.gif"/>
          <p:cNvPicPr/>
          <p:nvPr/>
        </p:nvPicPr>
        <p:blipFill>
          <a:blip r:embed="rId7"/>
          <a:stretch/>
        </p:blipFill>
        <p:spPr bwMode="auto">
          <a:xfrm>
            <a:off x="2613670" y="5802229"/>
            <a:ext cx="785811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78"/>
          <p:cNvSpPr>
            <a:spLocks noGrp="1"/>
          </p:cNvSpPr>
          <p:nvPr>
            <p:ph type="title"/>
          </p:nvPr>
        </p:nvSpPr>
        <p:spPr bwMode="auto">
          <a:xfrm>
            <a:off x="1703512" y="764705"/>
            <a:ext cx="8857108" cy="106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sz="2800" b="1">
                <a:solidFill>
                  <a:srgbClr val="002060"/>
                </a:solidFill>
                <a:latin typeface="Georgia"/>
                <a:ea typeface="Trebuchet MS"/>
                <a:cs typeface="Trebuchet MS"/>
              </a:rPr>
              <a:t>ИСПОЛЬЗОВАНИЕ ИНТЕЛЛЕКТ-КАРТ</a:t>
            </a:r>
            <a:br>
              <a:rPr lang="ru-RU" sz="2800" b="1">
                <a:solidFill>
                  <a:srgbClr val="002060"/>
                </a:solidFill>
                <a:latin typeface="Georgia"/>
                <a:ea typeface="Trebuchet MS"/>
                <a:cs typeface="Trebuchet MS"/>
              </a:rPr>
            </a:br>
            <a:r>
              <a:rPr lang="ru-RU" sz="2800" b="1">
                <a:solidFill>
                  <a:srgbClr val="002060"/>
                </a:solidFill>
                <a:latin typeface="Georgia"/>
                <a:ea typeface="Trebuchet MS"/>
                <a:cs typeface="Trebuchet MS"/>
              </a:rPr>
              <a:t> НА УРОКЕ:</a:t>
            </a:r>
            <a:endParaRPr lang="ru-RU" sz="2800" b="1">
              <a:solidFill>
                <a:schemeClr val="dk2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5" name="Shape 379"/>
          <p:cNvSpPr>
            <a:spLocks noGrp="1"/>
          </p:cNvSpPr>
          <p:nvPr>
            <p:ph idx="1"/>
          </p:nvPr>
        </p:nvSpPr>
        <p:spPr bwMode="auto">
          <a:xfrm>
            <a:off x="1775520" y="2132856"/>
            <a:ext cx="8229600" cy="31686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58800" indent="-457200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Wingdings"/>
              <a:buChar char="v"/>
              <a:defRPr/>
            </a:pPr>
            <a:r>
              <a:rPr lang="ru-RU" sz="32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при изложении нового материала;</a:t>
            </a:r>
            <a:endParaRPr/>
          </a:p>
          <a:p>
            <a:pPr marL="558800" indent="-45720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Wingdings"/>
              <a:buChar char="v"/>
              <a:defRPr/>
            </a:pPr>
            <a:r>
              <a:rPr lang="ru-RU" sz="32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для осмысления и закрепления изучаемого материала;</a:t>
            </a:r>
            <a:endParaRPr/>
          </a:p>
          <a:p>
            <a:pPr marL="558800" indent="-45720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Wingdings"/>
              <a:buChar char="v"/>
              <a:defRPr/>
            </a:pPr>
            <a:r>
              <a:rPr lang="ru-RU" sz="32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при обобщении и систематизации изученного материала;</a:t>
            </a:r>
            <a:endParaRPr/>
          </a:p>
          <a:p>
            <a:pPr marL="558800" indent="-457200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Wingdings"/>
              <a:buChar char="v"/>
              <a:defRPr/>
            </a:pPr>
            <a:r>
              <a:rPr lang="ru-RU" sz="32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на этапе контроля знаний, умений и навыков учащихся.</a:t>
            </a:r>
            <a:endParaRPr/>
          </a:p>
        </p:txBody>
      </p:sp>
      <p:sp>
        <p:nvSpPr>
          <p:cNvPr id="6" name="Shape 380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7" name="Shape 381" descr="https://lh3.googleusercontent.com/eGfLT_yEsKbVvFrP4dUiMtVDtJd3_yBOX6PHj3z2KCm6bkPf3NOdoa_feCWTnkrcU2FDryBTXJA3U8Pw5GGR1ivBfiel69ZfmXEETm8mx30rRZPoDXRkyGJ3tTNjOdLVTkg"/>
          <p:cNvPicPr/>
          <p:nvPr/>
        </p:nvPicPr>
        <p:blipFill>
          <a:blip r:embed="rId2"/>
          <a:stretch/>
        </p:blipFill>
        <p:spPr bwMode="auto">
          <a:xfrm>
            <a:off x="9288965" y="4692648"/>
            <a:ext cx="2717799" cy="216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87"/>
          <p:cNvSpPr>
            <a:spLocks noGrp="1"/>
          </p:cNvSpPr>
          <p:nvPr>
            <p:ph type="title"/>
          </p:nvPr>
        </p:nvSpPr>
        <p:spPr bwMode="auto">
          <a:xfrm>
            <a:off x="1739101" y="548470"/>
            <a:ext cx="8713799" cy="792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sz="3600" b="1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Возможности интеллект-карт</a:t>
            </a:r>
            <a:endParaRPr lang="ru-RU" b="1">
              <a:solidFill>
                <a:srgbClr val="002060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5" name="Shape 388"/>
          <p:cNvSpPr>
            <a:spLocks noGrp="1"/>
          </p:cNvSpPr>
          <p:nvPr>
            <p:ph idx="1"/>
          </p:nvPr>
        </p:nvSpPr>
        <p:spPr bwMode="auto">
          <a:xfrm>
            <a:off x="1703513" y="1412776"/>
            <a:ext cx="10488487" cy="532129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109537" indent="-7937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25000"/>
              <a:buNone/>
              <a:defRPr/>
            </a:pPr>
            <a:r>
              <a:rPr lang="ru-RU" sz="2000" b="1" u="sng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Интеллект-карты: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позволяют представить тему целиком, наглядно и понятно</a:t>
            </a:r>
            <a:r>
              <a:rPr lang="ru-RU" sz="2000" b="1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 что обеспечивает повышение мотивации учащихся;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обеспечивают скорость, точность и прочность восприятия, запоминания и переработки информации учащимся, что служит основой для генерации идей и принятия решений.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Дети любят рисовать и придумывать!</a:t>
            </a:r>
            <a:endParaRPr/>
          </a:p>
          <a:p>
            <a:pPr marL="109537" indent="-7937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25000"/>
              <a:buNone/>
              <a:defRPr/>
            </a:pPr>
            <a:r>
              <a:rPr lang="ru-RU" sz="2000" b="1" u="sng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Учитель может: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использовать готовые интеллект-карты (в учебниках или на плакатах);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заранее готовить к уроку собственные интеллект-карты (презентации, опорные конспекты);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строить интеллект-карты непосредственно на уроке по ходу изложения материала;</a:t>
            </a:r>
            <a:endParaRPr/>
          </a:p>
          <a:p>
            <a:pPr marL="365125" indent="-250825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организовать разнообразные виды индивидуальной и коллективной деятельности учащихся по использованию готовых и созданию (под руководством учителя и самостоятельно) собственных интеллект-карт.</a:t>
            </a:r>
            <a:endParaRPr/>
          </a:p>
        </p:txBody>
      </p:sp>
      <p:sp>
        <p:nvSpPr>
          <p:cNvPr id="6" name="Shape 389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0252" y="15874"/>
            <a:ext cx="12139253" cy="684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5" name="Picture 2" descr="G:\Купа Н.С\АДМИН\Download\education_world_war_2_reasons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5698" y="762597"/>
            <a:ext cx="9451744" cy="6095403"/>
          </a:xfrm>
          <a:prstGeom prst="rect">
            <a:avLst/>
          </a:prstGeom>
          <a:noFill/>
        </p:spPr>
      </p:pic>
      <p:sp>
        <p:nvSpPr>
          <p:cNvPr id="6" name="Shape 378"/>
          <p:cNvSpPr>
            <a:spLocks/>
          </p:cNvSpPr>
          <p:nvPr/>
        </p:nvSpPr>
        <p:spPr bwMode="auto">
          <a:xfrm>
            <a:off x="264695" y="184944"/>
            <a:ext cx="11927305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2400" b="1">
                <a:solidFill>
                  <a:srgbClr val="002060"/>
                </a:solidFill>
                <a:latin typeface="Georgia"/>
                <a:ea typeface="Trebuchet MS"/>
                <a:cs typeface="Trebuchet MS"/>
              </a:rPr>
              <a:t>ИНТЕЛЛЕКТ-КАРТА НА УРОКЕ:</a:t>
            </a:r>
            <a:endParaRPr lang="ru-RU" sz="2400" b="1">
              <a:solidFill>
                <a:schemeClr val="dk2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99780" y="251868"/>
            <a:ext cx="8911687" cy="1280890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для составления ментальных карт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sz="2800" u="sng">
                <a:hlinkClick r:id="rId2"/>
              </a:rPr>
              <a:t>Coggle</a:t>
            </a:r>
            <a:r>
              <a:rPr lang="en-US" sz="2800"/>
              <a:t> </a:t>
            </a:r>
            <a:endParaRPr lang="ru-RU" sz="2800"/>
          </a:p>
          <a:p>
            <a:pPr>
              <a:defRPr/>
            </a:pPr>
            <a:r>
              <a:rPr lang="en-US" sz="2800" u="sng">
                <a:hlinkClick r:id="rId3"/>
              </a:rPr>
              <a:t>Xmind</a:t>
            </a:r>
            <a:endParaRPr lang="ru-RU" sz="2800" u="sng"/>
          </a:p>
          <a:p>
            <a:pPr>
              <a:defRPr/>
            </a:pPr>
            <a:r>
              <a:rPr lang="en-US" sz="2800"/>
              <a:t> </a:t>
            </a:r>
            <a:r>
              <a:rPr lang="en-US" sz="2800" u="sng">
                <a:hlinkClick r:id="rId4"/>
              </a:rPr>
              <a:t>Freemind</a:t>
            </a:r>
            <a:endParaRPr lang="ru-RU" sz="2800" u="sng"/>
          </a:p>
          <a:p>
            <a:pPr>
              <a:defRPr/>
            </a:pPr>
            <a:r>
              <a:rPr lang="en-US" sz="2800" u="sng">
                <a:hlinkClick r:id="rId5"/>
              </a:rPr>
              <a:t>Bubble.us</a:t>
            </a:r>
            <a:endParaRPr lang="ru-RU" sz="2800" u="sng"/>
          </a:p>
          <a:p>
            <a:pPr>
              <a:defRPr/>
            </a:pPr>
            <a:r>
              <a:rPr lang="en-US" sz="2800" u="sng">
                <a:hlinkClick r:id="rId6"/>
              </a:rPr>
              <a:t>WiseMapping</a:t>
            </a:r>
            <a:r>
              <a:rPr lang="en-US" sz="2800"/>
              <a:t> </a:t>
            </a:r>
            <a:endParaRPr lang="ru-RU" sz="2800"/>
          </a:p>
          <a:p>
            <a:pPr>
              <a:defRPr/>
            </a:pPr>
            <a:r>
              <a:rPr lang="en-US" sz="2800" u="sng">
                <a:hlinkClick r:id="rId7"/>
              </a:rPr>
              <a:t>Mindomo</a:t>
            </a:r>
            <a:r>
              <a:rPr lang="en-US" sz="2800"/>
              <a:t> </a:t>
            </a:r>
            <a:endParaRPr lang="ru-RU" sz="2800"/>
          </a:p>
          <a:p>
            <a:pPr>
              <a:defRPr/>
            </a:pPr>
            <a:r>
              <a:rPr lang="en-US" sz="2800" u="sng">
                <a:hlinkClick r:id="rId8"/>
              </a:rPr>
              <a:t>Mind42</a:t>
            </a:r>
            <a:endParaRPr lang="ru-RU" sz="280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120336" y="2301485"/>
            <a:ext cx="2843730" cy="16084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4"/>
          <p:cNvPicPr>
            <a:picLocks noChangeAspect="1"/>
          </p:cNvPicPr>
          <p:nvPr/>
        </p:nvPicPr>
        <p:blipFill rotWithShape="1">
          <a:blip r:embed="rId10"/>
          <a:srcRect b="2671"/>
          <a:stretch/>
        </p:blipFill>
        <p:spPr bwMode="auto">
          <a:xfrm>
            <a:off x="6900219" y="4105241"/>
            <a:ext cx="3218143" cy="27801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344480" y="1767827"/>
            <a:ext cx="3422285" cy="21420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71539" y="1038138"/>
            <a:ext cx="4438317" cy="17525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/>
              <a:t>Тони Бьюзен</a:t>
            </a:r>
            <a:r>
              <a:rPr lang="ru-RU" sz="3200"/>
              <a:t>, создатель </a:t>
            </a:r>
            <a:r>
              <a:rPr lang="ru-RU" sz="3200">
                <a:solidFill>
                  <a:schemeClr val="dk1"/>
                </a:solidFill>
                <a:ea typeface="Georgia"/>
                <a:cs typeface="Georgia"/>
              </a:rPr>
              <a:t>технологию мышления и запоминания информации, которую он назвал «</a:t>
            </a:r>
            <a:r>
              <a:rPr lang="ru-RU" sz="3200" b="1">
                <a:solidFill>
                  <a:schemeClr val="dk1"/>
                </a:solidFill>
                <a:ea typeface="Georgia"/>
                <a:cs typeface="Georgia"/>
              </a:rPr>
              <a:t>интеллект-карты»</a:t>
            </a:r>
            <a:r>
              <a:rPr lang="ru-RU" sz="3200">
                <a:solidFill>
                  <a:schemeClr val="dk1"/>
                </a:solidFill>
                <a:ea typeface="Georgia"/>
                <a:cs typeface="Georgia"/>
              </a:rPr>
              <a:t> </a:t>
            </a:r>
            <a:br>
              <a:rPr lang="ru-RU" sz="3200">
                <a:solidFill>
                  <a:schemeClr val="dk1"/>
                </a:solidFill>
                <a:ea typeface="Georgia"/>
                <a:cs typeface="Georgia"/>
              </a:rPr>
            </a:br>
            <a:r>
              <a:rPr lang="ru-RU" sz="3200">
                <a:solidFill>
                  <a:schemeClr val="dk1"/>
                </a:solidFill>
                <a:ea typeface="Georgia"/>
                <a:cs typeface="Georgia"/>
              </a:rPr>
              <a:t>(«mind maps»)</a:t>
            </a:r>
            <a:endParaRPr lang="ru-RU" sz="320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4978" y="168959"/>
            <a:ext cx="5560288" cy="6475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484311" y="274739"/>
            <a:ext cx="10018712" cy="1752599"/>
          </a:xfrm>
        </p:spPr>
        <p:txBody>
          <a:bodyPr/>
          <a:lstStyle/>
          <a:p>
            <a:pPr algn="ctr">
              <a:defRPr/>
            </a:pPr>
            <a:r>
              <a:rPr lang="ru-RU"/>
              <a:t>Почему это работает?</a:t>
            </a:r>
            <a:endParaRPr/>
          </a:p>
        </p:txBody>
      </p:sp>
      <p:pic>
        <p:nvPicPr>
          <p:cNvPr id="5" name="Shape 167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4558" y="1568741"/>
            <a:ext cx="12007442" cy="528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4558" y="0"/>
            <a:ext cx="1200744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96"/>
          <p:cNvSpPr>
            <a:spLocks noGrp="1"/>
          </p:cNvSpPr>
          <p:nvPr>
            <p:ph type="title"/>
          </p:nvPr>
        </p:nvSpPr>
        <p:spPr bwMode="auto">
          <a:xfrm>
            <a:off x="2063552" y="352093"/>
            <a:ext cx="8229600" cy="76100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sz="2800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ОСНОВНЫЕ ПРАВИЛА СОЗДАНИЯ ИНТЕЛЛЕКТ-КАРТ</a:t>
            </a:r>
            <a:endParaRPr dirty="0"/>
          </a:p>
        </p:txBody>
      </p:sp>
      <p:sp>
        <p:nvSpPr>
          <p:cNvPr id="5" name="Shape 197"/>
          <p:cNvSpPr>
            <a:spLocks noGrp="1"/>
          </p:cNvSpPr>
          <p:nvPr>
            <p:ph idx="1"/>
          </p:nvPr>
        </p:nvSpPr>
        <p:spPr bwMode="auto">
          <a:xfrm>
            <a:off x="1415480" y="1463602"/>
            <a:ext cx="10609027" cy="47525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 algn="just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Для создания карт используются только </a:t>
            </a: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цветные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 карандаши, фломастеры, маркеры и т. д.</a:t>
            </a:r>
            <a:endParaRPr sz="2000" dirty="0"/>
          </a:p>
          <a:p>
            <a:pPr marL="365125" indent="-263525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Основная идея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, проблема или слово располагается в центре.</a:t>
            </a:r>
            <a:endParaRPr sz="2000" dirty="0"/>
          </a:p>
          <a:p>
            <a:pPr marL="365125" indent="-263525" algn="just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Для изображения центральной идеи можно использовать </a:t>
            </a: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рисунки, картинки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. </a:t>
            </a:r>
            <a:r>
              <a:rPr lang="ru-RU" sz="2400" u="sng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Каждая главная ветвь имеет свой цвет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.</a:t>
            </a:r>
            <a:endParaRPr sz="2000" dirty="0"/>
          </a:p>
          <a:p>
            <a:pPr marL="365125" indent="-263525" algn="just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Главные ветви соединяются с центральной идеей, а ветви второго, третьего и т.д. порядка соединяются с главными ветвями.</a:t>
            </a:r>
            <a:endParaRPr sz="2000" dirty="0"/>
          </a:p>
          <a:p>
            <a:pPr marL="365125" indent="-263525" algn="just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Ветви должны быть </a:t>
            </a: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изогнутыми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, а не прямыми (как ветви дерева).</a:t>
            </a:r>
            <a:endParaRPr sz="2000" dirty="0"/>
          </a:p>
          <a:p>
            <a:pPr marL="365125" indent="-263525" algn="just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u="sng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Над каждой линией-ветвью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 пишется только </a:t>
            </a: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одно ключевое слово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.</a:t>
            </a:r>
            <a:endParaRPr sz="2000" dirty="0"/>
          </a:p>
          <a:p>
            <a:pPr marL="365125" indent="-263525" algn="just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Для лучшего запоминания и усвоения </a:t>
            </a:r>
            <a:r>
              <a:rPr lang="ru-RU" sz="2400" u="sng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желательно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 использовать </a:t>
            </a: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рисунки, картинки, ассоциации о каждом слове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.</a:t>
            </a:r>
            <a:endParaRPr sz="2000" dirty="0"/>
          </a:p>
          <a:p>
            <a:pPr marL="365125" indent="-263525" algn="just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u="sng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Разросшиеся ветви 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можно </a:t>
            </a:r>
            <a:r>
              <a:rPr lang="ru-RU" sz="2400" b="1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заключать в контуры</a:t>
            </a: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, чтобы они не смешивались с соседними ветвями.</a:t>
            </a:r>
            <a:endParaRPr sz="2000" dirty="0"/>
          </a:p>
        </p:txBody>
      </p:sp>
      <p:sp>
        <p:nvSpPr>
          <p:cNvPr id="6" name="Shape 198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80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5" name="Picture 2" descr="G:\Купа Н.С\АДМИН\Download\CDMap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-1"/>
            <a:ext cx="12192000" cy="6856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206" descr="рисования интеллект карт карт ума mind map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95800" y="2780928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04"/>
          <p:cNvSpPr>
            <a:spLocks noGrp="1"/>
          </p:cNvSpPr>
          <p:nvPr>
            <p:ph type="title"/>
          </p:nvPr>
        </p:nvSpPr>
        <p:spPr bwMode="auto">
          <a:xfrm>
            <a:off x="4943872" y="1340768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Шаг 1</a:t>
            </a:r>
            <a:endParaRPr dirty="0"/>
          </a:p>
        </p:txBody>
      </p:sp>
      <p:sp>
        <p:nvSpPr>
          <p:cNvPr id="6" name="Shape 205"/>
          <p:cNvSpPr>
            <a:spLocks noGrp="1"/>
          </p:cNvSpPr>
          <p:nvPr>
            <p:ph idx="1"/>
          </p:nvPr>
        </p:nvSpPr>
        <p:spPr bwMode="auto">
          <a:xfrm>
            <a:off x="1487488" y="2093376"/>
            <a:ext cx="10416480" cy="89147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4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Центральный образ (символизирующий основную идею) рисуется в центре листа.</a:t>
            </a:r>
            <a:endParaRPr sz="2400" dirty="0"/>
          </a:p>
        </p:txBody>
      </p:sp>
      <p:sp>
        <p:nvSpPr>
          <p:cNvPr id="7" name="Shape 196"/>
          <p:cNvSpPr>
            <a:spLocks/>
          </p:cNvSpPr>
          <p:nvPr/>
        </p:nvSpPr>
        <p:spPr bwMode="auto">
          <a:xfrm>
            <a:off x="2063552" y="411530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36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Georgia"/>
                <a:cs typeface="Georgia"/>
              </a:rPr>
              <a:t>ТЕХНОЛОГИЯ СОЗДАНИЯ ИНТЕЛЛЕКТ-КАРТЫ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14"/>
          <p:cNvSpPr>
            <a:spLocks noGrp="1"/>
          </p:cNvSpPr>
          <p:nvPr>
            <p:ph idx="1"/>
          </p:nvPr>
        </p:nvSpPr>
        <p:spPr bwMode="auto">
          <a:xfrm>
            <a:off x="1728626" y="2204864"/>
            <a:ext cx="10463374" cy="129614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100000"/>
              <a:buFont typeface="Georgia"/>
              <a:buChar char="•"/>
              <a:defRPr/>
            </a:pPr>
            <a:r>
              <a:rPr lang="ru-RU" sz="2000" dirty="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От центрального образа отходят ветки первого уровня, на которых пишутся слова-ассоциации на ключевые понятия, раскрывающие центральную идею.</a:t>
            </a:r>
            <a:endParaRPr sz="2000" dirty="0"/>
          </a:p>
        </p:txBody>
      </p:sp>
      <p:sp>
        <p:nvSpPr>
          <p:cNvPr id="5" name="Shape 213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9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6" name="Shape 215" descr="как нарисовать карту ума min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95800" y="3012080"/>
            <a:ext cx="5040000" cy="3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04"/>
          <p:cNvSpPr>
            <a:spLocks noGrp="1"/>
          </p:cNvSpPr>
          <p:nvPr>
            <p:ph type="title"/>
          </p:nvPr>
        </p:nvSpPr>
        <p:spPr bwMode="auto">
          <a:xfrm>
            <a:off x="4943872" y="1381114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ru-RU" b="1" dirty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Шаг </a:t>
            </a:r>
            <a:r>
              <a:rPr lang="ru-RU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</a:rPr>
              <a:t>2</a:t>
            </a:r>
            <a:endParaRPr dirty="0"/>
          </a:p>
        </p:txBody>
      </p:sp>
      <p:sp>
        <p:nvSpPr>
          <p:cNvPr id="10" name="Shape 196"/>
          <p:cNvSpPr>
            <a:spLocks/>
          </p:cNvSpPr>
          <p:nvPr/>
        </p:nvSpPr>
        <p:spPr bwMode="auto">
          <a:xfrm>
            <a:off x="2135560" y="461092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  <a:defRPr/>
            </a:pPr>
            <a:r>
              <a:rPr lang="ru-RU" sz="36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Georgia"/>
                <a:cs typeface="Georgia"/>
              </a:rPr>
              <a:t>ТЕХНОЛОГИЯ СОЗДАНИЯ ИНТЕЛЛЕКТ-КАРТЫ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645</Words>
  <Application>Microsoft Office PowerPoint</Application>
  <PresentationFormat>Широкоэкранный</PresentationFormat>
  <Paragraphs>111</Paragraphs>
  <Slides>27</Slides>
  <Notes>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Noto Symbol</vt:lpstr>
      <vt:lpstr>Trebuchet MS</vt:lpstr>
      <vt:lpstr>Wingdings</vt:lpstr>
      <vt:lpstr>Wingdings 3</vt:lpstr>
      <vt:lpstr>Легкий дым</vt:lpstr>
      <vt:lpstr>Интеллект-карты на уроках истории и обществоведения</vt:lpstr>
      <vt:lpstr>Презентация PowerPoint</vt:lpstr>
      <vt:lpstr>Тони Бьюзен, создатель технологию мышления и запоминания информации, которую он назвал «интеллект-карты»  («mind maps»)</vt:lpstr>
      <vt:lpstr>Почему это работает?</vt:lpstr>
      <vt:lpstr>Презентация PowerPoint</vt:lpstr>
      <vt:lpstr>ОСНОВНЫЕ ПРАВИЛА СОЗДАНИЯ ИНТЕЛЛЕКТ-КАРТ</vt:lpstr>
      <vt:lpstr>Презентация PowerPoint</vt:lpstr>
      <vt:lpstr>Шаг 1</vt:lpstr>
      <vt:lpstr>Шаг 2</vt:lpstr>
      <vt:lpstr>Шаг 3</vt:lpstr>
      <vt:lpstr>Шаг 3</vt:lpstr>
      <vt:lpstr>Шаг 5</vt:lpstr>
      <vt:lpstr>Шаг 6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ДАЕТ ИСПОЛЬЗОВАНИЕ ИНТЕЛЛЕКТ-КАРТ</vt:lpstr>
      <vt:lpstr>Презентация PowerPoint</vt:lpstr>
      <vt:lpstr>Отличия интеллект-карты от традиционной линейной формы представления информации: </vt:lpstr>
      <vt:lpstr>Свойства интеллект-карт:</vt:lpstr>
      <vt:lpstr>ОБЛАСТИ ПРИМЕНЕНИЯ ИНТЕЛЛЕКТ-КАРТ</vt:lpstr>
      <vt:lpstr>ИСПОЛЬЗОВАНИЕ ИНТЕЛЛЕКТ-КАРТ  НА УРОКЕ:</vt:lpstr>
      <vt:lpstr>Возможности интеллект-карт</vt:lpstr>
      <vt:lpstr>Презентация PowerPoint</vt:lpstr>
      <vt:lpstr>Презентация PowerPoint</vt:lpstr>
      <vt:lpstr>Программы для составления ментальных карт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Интеллект-карты на уроках истории и обществоведения</dc:title>
  <dc:creator>Ludmila Kucenkova</dc:creator>
  <cp:lastModifiedBy>Ludmila Kucenkova</cp:lastModifiedBy>
  <cp:revision>2</cp:revision>
  <dcterms:modified xsi:type="dcterms:W3CDTF">2021-12-27T12:44:15Z</dcterms:modified>
</cp:coreProperties>
</file>