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2" r:id="rId1"/>
  </p:sldMasterIdLst>
  <p:sldIdLst>
    <p:sldId id="256" r:id="rId2"/>
    <p:sldId id="274" r:id="rId3"/>
    <p:sldId id="258" r:id="rId4"/>
    <p:sldId id="275" r:id="rId5"/>
    <p:sldId id="266" r:id="rId6"/>
    <p:sldId id="267" r:id="rId7"/>
    <p:sldId id="268" r:id="rId8"/>
    <p:sldId id="273" r:id="rId9"/>
    <p:sldId id="271" r:id="rId1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008080"/>
    <a:srgbClr val="009999"/>
    <a:srgbClr val="0091DA"/>
    <a:srgbClr val="6600FF"/>
    <a:srgbClr val="0000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42" autoAdjust="0"/>
    <p:restoredTop sz="94660"/>
  </p:normalViewPr>
  <p:slideViewPr>
    <p:cSldViewPr showGuides="1">
      <p:cViewPr varScale="1">
        <p:scale>
          <a:sx n="65" d="100"/>
          <a:sy n="65" d="100"/>
        </p:scale>
        <p:origin x="-8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7F4BA4F-7C56-4AE3-9A93-17C58039E63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77C3D-69EF-4A1B-8F34-AA49A068C045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F4AD108-E705-488C-A9B9-C16456133CA3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8684055-73F8-48EE-9BE8-57240D0AE23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D4A0121-21C4-48F9-8CE6-4958DFD4F5DC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CFB43-0057-4A35-9D95-90A6E59BB199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A6A3279-2D66-43FF-AAF6-BF0D5F89E751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8E42307-5D72-4CB7-8549-19E809F3BF5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9995F2-CE99-4A5C-A84E-A9A202CD98B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0837545-89A5-4553-AE61-4CA5AF081DC5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A2AAF88-3B08-48DA-B69A-21D7415E568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7692015-B3B7-4D73-A895-B4F5DAB3BEF3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919" y="3284984"/>
            <a:ext cx="7920161" cy="2254371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ru-RU" altLang="ru-RU" sz="5800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признаки</a:t>
            </a:r>
          </a:p>
          <a:p>
            <a:pPr eaLnBrk="1" hangingPunct="1"/>
            <a:r>
              <a:rPr lang="ru-RU" altLang="ru-RU" sz="5800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Жанры</a:t>
            </a:r>
          </a:p>
          <a:p>
            <a:pPr eaLnBrk="1" hangingPunct="1"/>
            <a:r>
              <a:rPr lang="ru-RU" altLang="ru-RU" sz="5800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Языковые особенности</a:t>
            </a:r>
          </a:p>
          <a:p>
            <a:pPr eaLnBrk="1" hangingPunct="1"/>
            <a:endParaRPr lang="ru-RU" alt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eaLnBrk="1" hangingPunct="1"/>
            <a:r>
              <a:rPr lang="ru-RU" alt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512" y="836712"/>
            <a:ext cx="8784976" cy="1371600"/>
          </a:xfrm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eaLnBrk="1" hangingPunct="1"/>
            <a:r>
              <a:rPr lang="ru-RU" altLang="ru-RU" sz="6600" b="1" cap="all" dirty="0" smtClean="0">
                <a:ln/>
                <a:effectLst>
                  <a:reflection blurRad="10000" stA="55000" endPos="48000" dist="500" dir="5400000" sy="-100000" algn="bl" rotWithShape="0"/>
                </a:effectLst>
                <a:latin typeface="Calibri" panose="020F0502020204030204" pitchFamily="34" charset="0"/>
              </a:rPr>
              <a:t>ХУДОЖЕСТВЕННЫЙ СТИЛЬ</a:t>
            </a:r>
            <a:endParaRPr lang="ru-RU" altLang="ru-RU" sz="6600" b="1" cap="all" dirty="0" smtClean="0">
              <a:ln/>
              <a:effectLst>
                <a:reflection blurRad="10000" stA="55000" endPos="48000" dist="500" dir="5400000" sy="-100000" algn="bl" rotWithShape="0"/>
              </a:effectLst>
              <a:latin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2656"/>
            <a:ext cx="8534400" cy="758952"/>
          </a:xfrm>
        </p:spPr>
        <p:txBody>
          <a:bodyPr>
            <a:noAutofit/>
          </a:bodyPr>
          <a:lstStyle/>
          <a:p>
            <a:pPr eaLnBrk="1" hangingPunct="1"/>
            <a:r>
              <a:rPr lang="ru-RU" altLang="ru-RU" sz="6000" b="1" cap="all" dirty="0">
                <a:ln w="0"/>
                <a:solidFill>
                  <a:srgbClr val="006699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 pitchFamily="34" charset="0"/>
              </a:rPr>
              <a:t>Сфера использования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1207220" y="1708321"/>
            <a:ext cx="6729560" cy="4252948"/>
            <a:chOff x="1514848" y="1495424"/>
            <a:chExt cx="6729560" cy="4543425"/>
          </a:xfrm>
        </p:grpSpPr>
        <p:sp>
          <p:nvSpPr>
            <p:cNvPr id="4" name="AutoShape 3"/>
            <p:cNvSpPr>
              <a:spLocks noChangeArrowheads="1"/>
            </p:cNvSpPr>
            <p:nvPr/>
          </p:nvSpPr>
          <p:spPr bwMode="gray">
            <a:xfrm>
              <a:off x="1514848" y="1495424"/>
              <a:ext cx="6324600" cy="1323975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endParaRPr lang="ru-RU" sz="3000">
                <a:latin typeface="Calibri" panose="020F0502020204030204" pitchFamily="34" charset="0"/>
              </a:endParaRPr>
            </a:p>
          </p:txBody>
        </p:sp>
        <p:sp>
          <p:nvSpPr>
            <p:cNvPr id="5" name="AutoShape 4"/>
            <p:cNvSpPr>
              <a:spLocks noChangeArrowheads="1"/>
            </p:cNvSpPr>
            <p:nvPr/>
          </p:nvSpPr>
          <p:spPr bwMode="gray">
            <a:xfrm>
              <a:off x="1652961" y="1566861"/>
              <a:ext cx="1219200" cy="1184275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rgbClr val="FEFEF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endParaRPr lang="ru-RU" sz="3000">
                <a:latin typeface="Calibri" panose="020F0502020204030204" pitchFamily="34" charset="0"/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gray">
            <a:xfrm>
              <a:off x="1729161" y="1643061"/>
              <a:ext cx="608012" cy="592138"/>
            </a:xfrm>
            <a:custGeom>
              <a:avLst/>
              <a:gdLst>
                <a:gd name="T0" fmla="*/ 118 w 596"/>
                <a:gd name="T1" fmla="*/ 0 h 598"/>
                <a:gd name="T2" fmla="*/ 0 w 596"/>
                <a:gd name="T3" fmla="*/ 118 h 598"/>
                <a:gd name="T4" fmla="*/ 0 w 596"/>
                <a:gd name="T5" fmla="*/ 589 h 598"/>
                <a:gd name="T6" fmla="*/ 161 w 596"/>
                <a:gd name="T7" fmla="*/ 174 h 598"/>
                <a:gd name="T8" fmla="*/ 589 w 596"/>
                <a:gd name="T9" fmla="*/ 0 h 598"/>
                <a:gd name="T10" fmla="*/ 118 w 596"/>
                <a:gd name="T11" fmla="*/ 0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gamma/>
                    <a:tint val="54510"/>
                    <a:invGamma/>
                  </a:schemeClr>
                </a:gs>
                <a:gs pos="50000">
                  <a:schemeClr val="accent2">
                    <a:alpha val="0"/>
                  </a:schemeClr>
                </a:gs>
                <a:gs pos="100000">
                  <a:schemeClr val="accent2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endParaRPr lang="ru-RU" sz="3000">
                <a:latin typeface="Calibri" panose="020F0502020204030204" pitchFamily="34" charset="0"/>
              </a:endParaRP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gray">
            <a:xfrm>
              <a:off x="2078051" y="1803468"/>
              <a:ext cx="380233" cy="5918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pPr algn="ctr" eaLnBrk="0" hangingPunct="0"/>
              <a:r>
                <a:rPr lang="ru-RU" altLang="ru-RU" sz="30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panose="020F0502020204030204" pitchFamily="34" charset="0"/>
                </a:rPr>
                <a:t>1</a:t>
              </a:r>
              <a:endParaRPr lang="en-US" altLang="ru-RU" sz="3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endParaRP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gray">
            <a:xfrm>
              <a:off x="3034542" y="1643061"/>
              <a:ext cx="5209866" cy="10850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ru-RU" altLang="ru-RU" sz="3000" b="1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Художественная</a:t>
              </a:r>
            </a:p>
            <a:p>
              <a:r>
                <a:rPr lang="ru-RU" altLang="ru-RU" sz="3000" b="1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литература</a:t>
              </a:r>
              <a:endParaRPr lang="en-US" altLang="ru-RU" sz="3000" b="1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" name="AutoShape 8"/>
            <p:cNvSpPr>
              <a:spLocks noChangeArrowheads="1"/>
            </p:cNvSpPr>
            <p:nvPr/>
          </p:nvSpPr>
          <p:spPr bwMode="gray">
            <a:xfrm>
              <a:off x="1514848" y="3095624"/>
              <a:ext cx="6324600" cy="1323975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endParaRPr lang="ru-RU" sz="3000">
                <a:latin typeface="Calibri" panose="020F0502020204030204" pitchFamily="34" charset="0"/>
              </a:endParaRPr>
            </a:p>
          </p:txBody>
        </p:sp>
        <p:sp>
          <p:nvSpPr>
            <p:cNvPr id="10" name="AutoShape 9"/>
            <p:cNvSpPr>
              <a:spLocks noChangeArrowheads="1"/>
            </p:cNvSpPr>
            <p:nvPr/>
          </p:nvSpPr>
          <p:spPr bwMode="gray">
            <a:xfrm>
              <a:off x="1652961" y="3167061"/>
              <a:ext cx="1219200" cy="1184275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rgbClr val="FEFEF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endParaRPr lang="ru-RU" sz="3000">
                <a:latin typeface="Calibri" panose="020F0502020204030204" pitchFamily="34" charset="0"/>
              </a:endParaRP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gray">
            <a:xfrm>
              <a:off x="2063623" y="3392630"/>
              <a:ext cx="380233" cy="5918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ru-RU"/>
              </a:defPPr>
              <a:lvl1pPr algn="ctr">
                <a:defRPr sz="40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</a:defRPr>
              </a:lvl1pPr>
              <a:lvl2pPr>
                <a:defRPr>
                  <a:latin typeface="Arial" panose="020B0604020202020204" pitchFamily="34" charset="0"/>
                </a:defRPr>
              </a:lvl2pPr>
              <a:lvl3pPr>
                <a:defRPr>
                  <a:latin typeface="Arial" panose="020B0604020202020204" pitchFamily="34" charset="0"/>
                </a:defRPr>
              </a:lvl3pPr>
              <a:lvl4pPr>
                <a:defRPr>
                  <a:latin typeface="Arial" panose="020B0604020202020204" pitchFamily="34" charset="0"/>
                </a:defRPr>
              </a:lvl4pPr>
              <a:lvl5pPr>
                <a:defRPr>
                  <a:latin typeface="Arial" panose="020B0604020202020204" pitchFamily="34" charset="0"/>
                </a:defRPr>
              </a:lvl5pPr>
              <a:lvl6pPr>
                <a:defRPr>
                  <a:latin typeface="Arial" panose="020B0604020202020204" pitchFamily="34" charset="0"/>
                </a:defRPr>
              </a:lvl6pPr>
              <a:lvl7pPr>
                <a:defRPr>
                  <a:latin typeface="Arial" panose="020B0604020202020204" pitchFamily="34" charset="0"/>
                </a:defRPr>
              </a:lvl7pPr>
              <a:lvl8pPr>
                <a:defRPr>
                  <a:latin typeface="Arial" panose="020B0604020202020204" pitchFamily="34" charset="0"/>
                </a:defRPr>
              </a:lvl8pPr>
              <a:lvl9pPr>
                <a:defRPr>
                  <a:latin typeface="Arial" panose="020B0604020202020204" pitchFamily="34" charset="0"/>
                </a:defRPr>
              </a:lvl9pPr>
            </a:lstStyle>
            <a:p>
              <a:r>
                <a:rPr lang="ru-RU" altLang="ru-RU" sz="3000" dirty="0">
                  <a:latin typeface="Calibri" panose="020F0502020204030204" pitchFamily="34" charset="0"/>
                </a:rPr>
                <a:t>2</a:t>
              </a:r>
              <a:endParaRPr lang="en-US" altLang="ru-RU" sz="3000" dirty="0">
                <a:latin typeface="Calibri" panose="020F0502020204030204" pitchFamily="34" charset="0"/>
              </a:endParaRPr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gray">
            <a:xfrm>
              <a:off x="3038848" y="3490911"/>
              <a:ext cx="4648200" cy="5918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ru-RU"/>
              </a:defPPr>
              <a:lvl1pPr>
                <a:defRPr sz="2800" b="1">
                  <a:solidFill>
                    <a:srgbClr val="000000"/>
                  </a:solidFill>
                  <a:latin typeface="Arial" panose="020B0604020202020204" pitchFamily="34" charset="0"/>
                </a:defRPr>
              </a:lvl1pPr>
              <a:lvl2pPr>
                <a:defRPr>
                  <a:latin typeface="Arial" panose="020B0604020202020204" pitchFamily="34" charset="0"/>
                </a:defRPr>
              </a:lvl2pPr>
              <a:lvl3pPr>
                <a:defRPr>
                  <a:latin typeface="Arial" panose="020B0604020202020204" pitchFamily="34" charset="0"/>
                </a:defRPr>
              </a:lvl3pPr>
              <a:lvl4pPr>
                <a:defRPr>
                  <a:latin typeface="Arial" panose="020B0604020202020204" pitchFamily="34" charset="0"/>
                </a:defRPr>
              </a:lvl4pPr>
              <a:lvl5pPr>
                <a:defRPr>
                  <a:latin typeface="Arial" panose="020B0604020202020204" pitchFamily="34" charset="0"/>
                </a:defRPr>
              </a:lvl5pPr>
              <a:lvl6pPr>
                <a:defRPr>
                  <a:latin typeface="Arial" panose="020B0604020202020204" pitchFamily="34" charset="0"/>
                </a:defRPr>
              </a:lvl6pPr>
              <a:lvl7pPr>
                <a:defRPr>
                  <a:latin typeface="Arial" panose="020B0604020202020204" pitchFamily="34" charset="0"/>
                </a:defRPr>
              </a:lvl7pPr>
              <a:lvl8pPr>
                <a:defRPr>
                  <a:latin typeface="Arial" panose="020B0604020202020204" pitchFamily="34" charset="0"/>
                </a:defRPr>
              </a:lvl8pPr>
              <a:lvl9pPr>
                <a:defRPr>
                  <a:latin typeface="Arial" panose="020B0604020202020204" pitchFamily="34" charset="0"/>
                </a:defRPr>
              </a:lvl9pPr>
            </a:lstStyle>
            <a:p>
              <a:r>
                <a:rPr lang="ru-RU" altLang="ru-RU" sz="3000" dirty="0">
                  <a:latin typeface="Calibri" panose="020F0502020204030204" pitchFamily="34" charset="0"/>
                </a:rPr>
                <a:t>Искусство</a:t>
              </a:r>
              <a:endParaRPr lang="en-US" altLang="ru-RU" sz="3000" dirty="0">
                <a:latin typeface="Calibri" panose="020F0502020204030204" pitchFamily="34" charset="0"/>
              </a:endParaRPr>
            </a:p>
          </p:txBody>
        </p:sp>
        <p:sp>
          <p:nvSpPr>
            <p:cNvPr id="13" name="AutoShape 12"/>
            <p:cNvSpPr>
              <a:spLocks noChangeArrowheads="1"/>
            </p:cNvSpPr>
            <p:nvPr/>
          </p:nvSpPr>
          <p:spPr bwMode="gray">
            <a:xfrm>
              <a:off x="1514848" y="4714874"/>
              <a:ext cx="6324600" cy="1323975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endParaRPr lang="ru-RU" sz="3000">
                <a:latin typeface="Calibri" panose="020F0502020204030204" pitchFamily="34" charset="0"/>
              </a:endParaRPr>
            </a:p>
          </p:txBody>
        </p:sp>
        <p:sp>
          <p:nvSpPr>
            <p:cNvPr id="14" name="AutoShape 13"/>
            <p:cNvSpPr>
              <a:spLocks noChangeArrowheads="1"/>
            </p:cNvSpPr>
            <p:nvPr/>
          </p:nvSpPr>
          <p:spPr bwMode="gray">
            <a:xfrm>
              <a:off x="1652961" y="4786311"/>
              <a:ext cx="1219200" cy="1184275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rgbClr val="FEFEF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endParaRPr lang="ru-RU" sz="3000">
                <a:latin typeface="Calibri" panose="020F0502020204030204" pitchFamily="34" charset="0"/>
              </a:endParaRP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gray">
            <a:xfrm>
              <a:off x="2049195" y="4961363"/>
              <a:ext cx="380233" cy="5918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ru-RU"/>
              </a:defPPr>
              <a:lvl1pPr algn="ctr">
                <a:defRPr sz="40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</a:defRPr>
              </a:lvl1pPr>
              <a:lvl2pPr>
                <a:defRPr>
                  <a:latin typeface="Arial" panose="020B0604020202020204" pitchFamily="34" charset="0"/>
                </a:defRPr>
              </a:lvl2pPr>
              <a:lvl3pPr>
                <a:defRPr>
                  <a:latin typeface="Arial" panose="020B0604020202020204" pitchFamily="34" charset="0"/>
                </a:defRPr>
              </a:lvl3pPr>
              <a:lvl4pPr>
                <a:defRPr>
                  <a:latin typeface="Arial" panose="020B0604020202020204" pitchFamily="34" charset="0"/>
                </a:defRPr>
              </a:lvl4pPr>
              <a:lvl5pPr>
                <a:defRPr>
                  <a:latin typeface="Arial" panose="020B0604020202020204" pitchFamily="34" charset="0"/>
                </a:defRPr>
              </a:lvl5pPr>
              <a:lvl6pPr>
                <a:defRPr>
                  <a:latin typeface="Arial" panose="020B0604020202020204" pitchFamily="34" charset="0"/>
                </a:defRPr>
              </a:lvl6pPr>
              <a:lvl7pPr>
                <a:defRPr>
                  <a:latin typeface="Arial" panose="020B0604020202020204" pitchFamily="34" charset="0"/>
                </a:defRPr>
              </a:lvl7pPr>
              <a:lvl8pPr>
                <a:defRPr>
                  <a:latin typeface="Arial" panose="020B0604020202020204" pitchFamily="34" charset="0"/>
                </a:defRPr>
              </a:lvl8pPr>
              <a:lvl9pPr>
                <a:defRPr>
                  <a:latin typeface="Arial" panose="020B0604020202020204" pitchFamily="34" charset="0"/>
                </a:defRPr>
              </a:lvl9pPr>
            </a:lstStyle>
            <a:p>
              <a:r>
                <a:rPr lang="ru-RU" altLang="ru-RU" sz="3000" dirty="0">
                  <a:latin typeface="Calibri" panose="020F0502020204030204" pitchFamily="34" charset="0"/>
                </a:rPr>
                <a:t>3</a:t>
              </a:r>
              <a:endParaRPr lang="en-US" altLang="ru-RU" sz="3000" dirty="0">
                <a:latin typeface="Calibri" panose="020F0502020204030204" pitchFamily="34" charset="0"/>
              </a:endParaRP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gray">
            <a:xfrm>
              <a:off x="3038848" y="5146028"/>
              <a:ext cx="4648200" cy="5918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r>
                <a:rPr lang="ru-RU" altLang="ru-RU" sz="3000" b="1" dirty="0">
                  <a:solidFill>
                    <a:srgbClr val="000000"/>
                  </a:solidFill>
                  <a:latin typeface="Calibri" panose="020F0502020204030204" pitchFamily="34" charset="0"/>
                </a:rPr>
                <a:t>Театр</a:t>
              </a:r>
              <a:endParaRPr lang="en-US" altLang="ru-RU" sz="3000" b="1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gray">
            <a:xfrm>
              <a:off x="1729161" y="3251199"/>
              <a:ext cx="608012" cy="592137"/>
            </a:xfrm>
            <a:custGeom>
              <a:avLst/>
              <a:gdLst>
                <a:gd name="T0" fmla="*/ 118 w 596"/>
                <a:gd name="T1" fmla="*/ 0 h 598"/>
                <a:gd name="T2" fmla="*/ 0 w 596"/>
                <a:gd name="T3" fmla="*/ 118 h 598"/>
                <a:gd name="T4" fmla="*/ 0 w 596"/>
                <a:gd name="T5" fmla="*/ 589 h 598"/>
                <a:gd name="T6" fmla="*/ 161 w 596"/>
                <a:gd name="T7" fmla="*/ 174 h 598"/>
                <a:gd name="T8" fmla="*/ 589 w 596"/>
                <a:gd name="T9" fmla="*/ 0 h 598"/>
                <a:gd name="T10" fmla="*/ 118 w 596"/>
                <a:gd name="T11" fmla="*/ 0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54510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endParaRPr lang="ru-RU" sz="3000">
                <a:latin typeface="Calibri" panose="020F0502020204030204" pitchFamily="34" charset="0"/>
              </a:endParaRP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gray">
            <a:xfrm>
              <a:off x="1729161" y="4870449"/>
              <a:ext cx="608012" cy="592137"/>
            </a:xfrm>
            <a:custGeom>
              <a:avLst/>
              <a:gdLst>
                <a:gd name="T0" fmla="*/ 118 w 596"/>
                <a:gd name="T1" fmla="*/ 0 h 598"/>
                <a:gd name="T2" fmla="*/ 0 w 596"/>
                <a:gd name="T3" fmla="*/ 118 h 598"/>
                <a:gd name="T4" fmla="*/ 0 w 596"/>
                <a:gd name="T5" fmla="*/ 589 h 598"/>
                <a:gd name="T6" fmla="*/ 161 w 596"/>
                <a:gd name="T7" fmla="*/ 174 h 598"/>
                <a:gd name="T8" fmla="*/ 589 w 596"/>
                <a:gd name="T9" fmla="*/ 0 h 598"/>
                <a:gd name="T10" fmla="*/ 118 w 596"/>
                <a:gd name="T11" fmla="*/ 0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54510"/>
                    <a:invGamma/>
                  </a:schemeClr>
                </a:gs>
                <a:gs pos="50000">
                  <a:schemeClr val="hlink">
                    <a:alpha val="0"/>
                  </a:schemeClr>
                </a:gs>
                <a:gs pos="100000">
                  <a:schemeClr val="hlink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endParaRPr lang="ru-RU" sz="300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1927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ru-RU" altLang="ru-RU" sz="5400" b="1" cap="all" dirty="0">
                <a:ln w="0"/>
                <a:solidFill>
                  <a:srgbClr val="006699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 pitchFamily="34" charset="0"/>
              </a:rPr>
              <a:t>Основные особенности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1121668" y="2049353"/>
            <a:ext cx="6585706" cy="3791518"/>
            <a:chOff x="1026840" y="2743200"/>
            <a:chExt cx="5292014" cy="3070225"/>
          </a:xfrm>
        </p:grpSpPr>
        <p:sp>
          <p:nvSpPr>
            <p:cNvPr id="4" name="Line 13"/>
            <p:cNvSpPr>
              <a:spLocks noChangeShapeType="1"/>
            </p:cNvSpPr>
            <p:nvPr/>
          </p:nvSpPr>
          <p:spPr bwMode="gray">
            <a:xfrm>
              <a:off x="1331640" y="5813425"/>
              <a:ext cx="4800600" cy="0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/>
            </a:p>
          </p:txBody>
        </p:sp>
        <p:sp>
          <p:nvSpPr>
            <p:cNvPr id="5" name="Rectangle 14"/>
            <p:cNvSpPr>
              <a:spLocks noChangeArrowheads="1"/>
            </p:cNvSpPr>
            <p:nvPr/>
          </p:nvSpPr>
          <p:spPr bwMode="gray">
            <a:xfrm rot="3419336">
              <a:off x="1047477" y="5237163"/>
              <a:ext cx="479425" cy="520700"/>
            </a:xfrm>
            <a:prstGeom prst="rect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008080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>
              <a:outerShdw dist="35921" dir="1500000" sx="22000" sy="22000" algn="ctr" rotWithShape="0">
                <a:srgbClr val="009999"/>
              </a:outerShdw>
            </a:effectLst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9999"/>
              </a:extrusionClr>
              <a:contourClr>
                <a:schemeClr val="folHlink"/>
              </a:contourClr>
            </a:sp3d>
            <a:extLst/>
          </p:spPr>
          <p:txBody>
            <a:bodyPr wrap="none" anchor="ctr">
              <a:flatTx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/>
            </a:p>
          </p:txBody>
        </p:sp>
        <p:sp>
          <p:nvSpPr>
            <p:cNvPr id="6" name="Text Box 15"/>
            <p:cNvSpPr txBox="1">
              <a:spLocks noChangeArrowheads="1"/>
            </p:cNvSpPr>
            <p:nvPr/>
          </p:nvSpPr>
          <p:spPr bwMode="gray">
            <a:xfrm>
              <a:off x="1103040" y="5280025"/>
              <a:ext cx="35401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algn="ctr" eaLnBrk="0" hangingPunct="0"/>
              <a:r>
                <a:rPr lang="en-US" altLang="ru-RU" sz="2400" b="1" dirty="0">
                  <a:solidFill>
                    <a:srgbClr val="FFFFFF"/>
                  </a:solidFill>
                </a:rPr>
                <a:t>4</a:t>
              </a:r>
            </a:p>
          </p:txBody>
        </p:sp>
        <p:sp>
          <p:nvSpPr>
            <p:cNvPr id="7" name="Line 16"/>
            <p:cNvSpPr>
              <a:spLocks noChangeShapeType="1"/>
            </p:cNvSpPr>
            <p:nvPr/>
          </p:nvSpPr>
          <p:spPr bwMode="gray">
            <a:xfrm>
              <a:off x="1331640" y="3298825"/>
              <a:ext cx="4800600" cy="0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/>
            </a:p>
          </p:txBody>
        </p:sp>
        <p:sp>
          <p:nvSpPr>
            <p:cNvPr id="8" name="Rectangle 17"/>
            <p:cNvSpPr>
              <a:spLocks noChangeArrowheads="1"/>
            </p:cNvSpPr>
            <p:nvPr/>
          </p:nvSpPr>
          <p:spPr bwMode="gray">
            <a:xfrm rot="3419336">
              <a:off x="1047477" y="2722563"/>
              <a:ext cx="479425" cy="520700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  <a:contourClr>
                <a:schemeClr val="accent1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/>
            </a:p>
          </p:txBody>
        </p:sp>
        <p:sp>
          <p:nvSpPr>
            <p:cNvPr id="9" name="Text Box 18"/>
            <p:cNvSpPr txBox="1">
              <a:spLocks noChangeArrowheads="1"/>
            </p:cNvSpPr>
            <p:nvPr/>
          </p:nvSpPr>
          <p:spPr bwMode="gray">
            <a:xfrm>
              <a:off x="1888786" y="2763219"/>
              <a:ext cx="4430068" cy="4486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r>
                <a:rPr lang="ru-RU" altLang="ru-RU" sz="3000" b="1" dirty="0">
                  <a:solidFill>
                    <a:srgbClr val="006699"/>
                  </a:solidFill>
                  <a:latin typeface="Calibri" panose="020F0502020204030204" pitchFamily="34" charset="0"/>
                </a:rPr>
                <a:t>Образность и эмоциональность</a:t>
              </a:r>
              <a:endParaRPr lang="en-US" altLang="ru-RU" sz="3000" b="1" dirty="0">
                <a:solidFill>
                  <a:srgbClr val="006699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0" name="Text Box 19"/>
            <p:cNvSpPr txBox="1">
              <a:spLocks noChangeArrowheads="1"/>
            </p:cNvSpPr>
            <p:nvPr/>
          </p:nvSpPr>
          <p:spPr bwMode="gray">
            <a:xfrm>
              <a:off x="1103040" y="2765425"/>
              <a:ext cx="35401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algn="ctr" eaLnBrk="0" hangingPunct="0"/>
              <a:r>
                <a:rPr lang="en-US" altLang="ru-RU" sz="2400" b="1">
                  <a:solidFill>
                    <a:srgbClr val="FFFFFF"/>
                  </a:solidFill>
                </a:rPr>
                <a:t>1</a:t>
              </a:r>
            </a:p>
          </p:txBody>
        </p:sp>
        <p:sp>
          <p:nvSpPr>
            <p:cNvPr id="11" name="Line 20"/>
            <p:cNvSpPr>
              <a:spLocks noChangeShapeType="1"/>
            </p:cNvSpPr>
            <p:nvPr/>
          </p:nvSpPr>
          <p:spPr bwMode="gray">
            <a:xfrm>
              <a:off x="1331640" y="4137025"/>
              <a:ext cx="4800600" cy="0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/>
            </a:p>
          </p:txBody>
        </p:sp>
        <p:sp>
          <p:nvSpPr>
            <p:cNvPr id="12" name="Rectangle 21"/>
            <p:cNvSpPr>
              <a:spLocks noChangeArrowheads="1"/>
            </p:cNvSpPr>
            <p:nvPr/>
          </p:nvSpPr>
          <p:spPr bwMode="gray">
            <a:xfrm rot="3419336">
              <a:off x="1047477" y="3560763"/>
              <a:ext cx="479425" cy="520700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  <a:contourClr>
                <a:schemeClr val="accent2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/>
            </a:p>
          </p:txBody>
        </p:sp>
        <p:sp>
          <p:nvSpPr>
            <p:cNvPr id="13" name="Text Box 22"/>
            <p:cNvSpPr txBox="1">
              <a:spLocks noChangeArrowheads="1"/>
            </p:cNvSpPr>
            <p:nvPr/>
          </p:nvSpPr>
          <p:spPr bwMode="gray">
            <a:xfrm>
              <a:off x="1103040" y="3603625"/>
              <a:ext cx="35401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algn="ctr" eaLnBrk="0" hangingPunct="0"/>
              <a:r>
                <a:rPr lang="en-US" altLang="ru-RU" sz="2400" b="1">
                  <a:solidFill>
                    <a:srgbClr val="FFFFFF"/>
                  </a:solidFill>
                </a:rPr>
                <a:t>2</a:t>
              </a:r>
            </a:p>
          </p:txBody>
        </p:sp>
        <p:sp>
          <p:nvSpPr>
            <p:cNvPr id="14" name="Line 23"/>
            <p:cNvSpPr>
              <a:spLocks noChangeShapeType="1"/>
            </p:cNvSpPr>
            <p:nvPr/>
          </p:nvSpPr>
          <p:spPr bwMode="gray">
            <a:xfrm>
              <a:off x="1333228" y="4973638"/>
              <a:ext cx="4799012" cy="1587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/>
            </a:p>
          </p:txBody>
        </p:sp>
        <p:sp>
          <p:nvSpPr>
            <p:cNvPr id="15" name="Rectangle 24"/>
            <p:cNvSpPr>
              <a:spLocks noChangeArrowheads="1"/>
            </p:cNvSpPr>
            <p:nvPr/>
          </p:nvSpPr>
          <p:spPr bwMode="gray">
            <a:xfrm rot="3419336">
              <a:off x="1047477" y="4398963"/>
              <a:ext cx="479425" cy="520700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  <a:contourClr>
                <a:schemeClr val="hlink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endParaRPr lang="ru-RU"/>
            </a:p>
          </p:txBody>
        </p:sp>
        <p:sp>
          <p:nvSpPr>
            <p:cNvPr id="16" name="Text Box 25"/>
            <p:cNvSpPr txBox="1">
              <a:spLocks noChangeArrowheads="1"/>
            </p:cNvSpPr>
            <p:nvPr/>
          </p:nvSpPr>
          <p:spPr bwMode="gray">
            <a:xfrm>
              <a:off x="1103040" y="4441825"/>
              <a:ext cx="35401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algn="ctr" eaLnBrk="0" hangingPunct="0"/>
              <a:r>
                <a:rPr lang="en-US" altLang="ru-RU" sz="2400" b="1">
                  <a:solidFill>
                    <a:srgbClr val="FFFFFF"/>
                  </a:solidFill>
                </a:rPr>
                <a:t>3</a:t>
              </a:r>
            </a:p>
          </p:txBody>
        </p:sp>
        <p:sp>
          <p:nvSpPr>
            <p:cNvPr id="17" name="Text Box 29"/>
            <p:cNvSpPr txBox="1">
              <a:spLocks noChangeArrowheads="1"/>
            </p:cNvSpPr>
            <p:nvPr/>
          </p:nvSpPr>
          <p:spPr bwMode="gray">
            <a:xfrm>
              <a:off x="1975306" y="3609271"/>
              <a:ext cx="1900066" cy="4486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ru-RU"/>
              </a:defPPr>
              <a:lvl1pPr>
                <a:defRPr sz="3000" b="1">
                  <a:solidFill>
                    <a:srgbClr val="006699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ru-RU" altLang="ru-RU" dirty="0"/>
                <a:t>Эстетичность</a:t>
              </a:r>
              <a:endParaRPr lang="en-US" altLang="ru-RU" dirty="0"/>
            </a:p>
          </p:txBody>
        </p:sp>
        <p:sp>
          <p:nvSpPr>
            <p:cNvPr id="18" name="Text Box 30"/>
            <p:cNvSpPr txBox="1">
              <a:spLocks noChangeArrowheads="1"/>
            </p:cNvSpPr>
            <p:nvPr/>
          </p:nvSpPr>
          <p:spPr bwMode="gray">
            <a:xfrm>
              <a:off x="1996859" y="4455989"/>
              <a:ext cx="2725228" cy="4486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ru-RU"/>
              </a:defPPr>
              <a:lvl1pPr>
                <a:defRPr sz="3000" b="1">
                  <a:solidFill>
                    <a:srgbClr val="006699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ru-RU" altLang="ru-RU" dirty="0"/>
                <a:t>Индивидуальность</a:t>
              </a:r>
              <a:endParaRPr lang="en-US" altLang="ru-RU" dirty="0"/>
            </a:p>
          </p:txBody>
        </p:sp>
        <p:sp>
          <p:nvSpPr>
            <p:cNvPr id="19" name="Text Box 31"/>
            <p:cNvSpPr txBox="1">
              <a:spLocks noChangeArrowheads="1"/>
            </p:cNvSpPr>
            <p:nvPr/>
          </p:nvSpPr>
          <p:spPr bwMode="gray">
            <a:xfrm>
              <a:off x="1996859" y="5273210"/>
              <a:ext cx="2356211" cy="4486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ru-RU"/>
              </a:defPPr>
              <a:lvl1pPr>
                <a:defRPr sz="2800" b="1">
                  <a:solidFill>
                    <a:srgbClr val="006699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>
                <a:defRPr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ru-RU" altLang="ru-RU" sz="3000" dirty="0"/>
                <a:t>Субъективность</a:t>
              </a:r>
              <a:r>
                <a:rPr lang="ru-RU" altLang="ru-RU" dirty="0" smtClean="0"/>
                <a:t> </a:t>
              </a:r>
              <a:endParaRPr lang="ru-RU" altLang="ru-RU" dirty="0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86072" y="260648"/>
            <a:ext cx="8534400" cy="758952"/>
          </a:xfrm>
        </p:spPr>
        <p:txBody>
          <a:bodyPr vert="horz" anchor="b">
            <a:noAutofit/>
          </a:bodyPr>
          <a:lstStyle/>
          <a:p>
            <a:r>
              <a:rPr lang="ru-RU" altLang="ru-RU" sz="5000" b="1" cap="all" dirty="0">
                <a:ln w="0"/>
                <a:solidFill>
                  <a:srgbClr val="006699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 pitchFamily="34" charset="0"/>
              </a:rPr>
              <a:t>Отличия от других стилей</a:t>
            </a: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gray">
          <a:xfrm>
            <a:off x="1306512" y="1872457"/>
            <a:ext cx="6653213" cy="1144587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EFE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gray">
          <a:xfrm>
            <a:off x="1309687" y="3463132"/>
            <a:ext cx="6653213" cy="1019175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EFE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gray">
          <a:xfrm>
            <a:off x="1317625" y="4979194"/>
            <a:ext cx="6653212" cy="1031875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EFE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gray">
          <a:xfrm flipV="1">
            <a:off x="1481137" y="3093244"/>
            <a:ext cx="6397625" cy="361950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292929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gray">
          <a:xfrm flipV="1">
            <a:off x="1384300" y="1502569"/>
            <a:ext cx="6502400" cy="363538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accent2">
                  <a:alpha val="39999"/>
                </a:schemeClr>
              </a:gs>
              <a:gs pos="100000">
                <a:schemeClr val="accent2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292929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gray">
          <a:xfrm flipV="1">
            <a:off x="1436687" y="4614069"/>
            <a:ext cx="6475413" cy="363538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alpha val="39999"/>
                </a:schemeClr>
              </a:gs>
              <a:gs pos="100000">
                <a:schemeClr val="hlink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292929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pic>
        <p:nvPicPr>
          <p:cNvPr id="10" name="Picture 9" descr="Picture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662" y="1915319"/>
            <a:ext cx="674688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Picture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0487" y="3509169"/>
            <a:ext cx="676275" cy="57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Picture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250" y="5020469"/>
            <a:ext cx="674687" cy="57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utoShape 12"/>
          <p:cNvSpPr>
            <a:spLocks noChangeArrowheads="1"/>
          </p:cNvSpPr>
          <p:nvPr/>
        </p:nvSpPr>
        <p:spPr bwMode="gray">
          <a:xfrm>
            <a:off x="1944328" y="1645444"/>
            <a:ext cx="5580000" cy="360000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4" name="AutoShape 13"/>
          <p:cNvSpPr>
            <a:spLocks noChangeArrowheads="1"/>
          </p:cNvSpPr>
          <p:nvPr/>
        </p:nvSpPr>
        <p:spPr bwMode="gray">
          <a:xfrm>
            <a:off x="1944328" y="3255169"/>
            <a:ext cx="5580000" cy="360000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5" name="AutoShape 14"/>
          <p:cNvSpPr>
            <a:spLocks noChangeArrowheads="1"/>
          </p:cNvSpPr>
          <p:nvPr/>
        </p:nvSpPr>
        <p:spPr bwMode="gray">
          <a:xfrm>
            <a:off x="1944328" y="4756944"/>
            <a:ext cx="5580000" cy="360000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gray">
          <a:xfrm>
            <a:off x="1623218" y="2171700"/>
            <a:ext cx="6019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Образность</a:t>
            </a:r>
            <a:endParaRPr lang="en-US" alt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gray">
          <a:xfrm>
            <a:off x="1504949" y="3666758"/>
            <a:ext cx="62563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ru-RU" alt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Широкое использование  изобразительно-выразительных языковых средств языка</a:t>
            </a:r>
            <a:endParaRPr lang="en-US" alt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gray">
          <a:xfrm>
            <a:off x="1634331" y="5331947"/>
            <a:ext cx="6019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ru-RU"/>
            </a:defPPr>
            <a:lvl1pPr>
              <a:defRPr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defRPr>
            </a:lvl1pPr>
            <a:lvl2pPr>
              <a:defRPr>
                <a:latin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  <a:lvl6pPr>
              <a:defRPr>
                <a:latin typeface="Arial" panose="020B0604020202020204" pitchFamily="34" charset="0"/>
              </a:defRPr>
            </a:lvl6pPr>
            <a:lvl7pPr>
              <a:defRPr>
                <a:latin typeface="Arial" panose="020B0604020202020204" pitchFamily="34" charset="0"/>
              </a:defRPr>
            </a:lvl7pPr>
            <a:lvl8pPr>
              <a:defRPr>
                <a:latin typeface="Arial" panose="020B0604020202020204" pitchFamily="34" charset="0"/>
              </a:defRPr>
            </a:lvl8pPr>
            <a:lvl9pPr>
              <a:defRPr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800" dirty="0"/>
              <a:t>Авторская </a:t>
            </a:r>
            <a:r>
              <a:rPr lang="ru-RU" altLang="ru-RU" sz="2800" dirty="0"/>
              <a:t>индивидуальность</a:t>
            </a:r>
            <a:endParaRPr lang="en-US" altLang="ru-RU" sz="2800" dirty="0"/>
          </a:p>
        </p:txBody>
      </p:sp>
    </p:spTree>
    <p:extLst>
      <p:ext uri="{BB962C8B-B14F-4D97-AF65-F5344CB8AC3E}">
        <p14:creationId xmlns:p14="http://schemas.microsoft.com/office/powerpoint/2010/main" val="1585448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anchor="b">
            <a:noAutofit/>
          </a:bodyPr>
          <a:lstStyle/>
          <a:p>
            <a:r>
              <a:rPr lang="ru-RU" altLang="ru-RU" sz="6000" b="1" cap="all" dirty="0">
                <a:ln w="0"/>
                <a:solidFill>
                  <a:srgbClr val="006699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 pitchFamily="34" charset="0"/>
              </a:rPr>
              <a:t>Основные жанры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319881" y="1628800"/>
            <a:ext cx="8504238" cy="4104456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altLang="ru-RU" sz="2400" b="1" dirty="0" smtClean="0">
                <a:latin typeface="Calibri" panose="020F0502020204030204" pitchFamily="34" charset="0"/>
              </a:rPr>
              <a:t>ЭПОПЕЯ </a:t>
            </a:r>
            <a:r>
              <a:rPr lang="ru-RU" altLang="ru-RU" sz="2400" dirty="0" smtClean="0">
                <a:latin typeface="Calibri" panose="020F0502020204030204" pitchFamily="34" charset="0"/>
              </a:rPr>
              <a:t>– крупное художественное произведение, повествующее о значительных исторических событиях.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altLang="ru-RU" sz="2400" b="1" dirty="0" smtClean="0">
                <a:latin typeface="Calibri" panose="020F0502020204030204" pitchFamily="34" charset="0"/>
              </a:rPr>
              <a:t>РОМАН </a:t>
            </a:r>
            <a:r>
              <a:rPr lang="ru-RU" altLang="ru-RU" sz="2400" dirty="0" smtClean="0">
                <a:latin typeface="Calibri" panose="020F0502020204030204" pitchFamily="34" charset="0"/>
              </a:rPr>
              <a:t>– большое повествовательное художественное произведение со сложным сюжетом, в центре которого – судьба личности.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altLang="ru-RU" sz="2400" b="1" dirty="0" smtClean="0">
                <a:latin typeface="Calibri" panose="020F0502020204030204" pitchFamily="34" charset="0"/>
              </a:rPr>
              <a:t>ПОВЕСТЬ </a:t>
            </a:r>
            <a:r>
              <a:rPr lang="ru-RU" altLang="ru-RU" sz="2400" dirty="0" smtClean="0">
                <a:latin typeface="Calibri" panose="020F0502020204030204" pitchFamily="34" charset="0"/>
              </a:rPr>
              <a:t>– художественное произведение, занимающее серединное положение между романом и рассказом по объему и сложности сюжета</a:t>
            </a:r>
            <a:r>
              <a:rPr lang="ru-RU" altLang="ru-RU" sz="2400" dirty="0" smtClean="0">
                <a:latin typeface="Calibri" panose="020F0502020204030204" pitchFamily="34" charset="0"/>
              </a:rPr>
              <a:t>.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altLang="ru-RU" sz="2400" b="1" dirty="0" smtClean="0">
                <a:latin typeface="Calibri" panose="020F0502020204030204" pitchFamily="34" charset="0"/>
              </a:rPr>
              <a:t>РАССКАЗ</a:t>
            </a:r>
            <a:r>
              <a:rPr lang="ru-RU" altLang="ru-RU" sz="2400" b="1" dirty="0" smtClean="0">
                <a:latin typeface="Calibri" panose="020F0502020204030204" pitchFamily="34" charset="0"/>
              </a:rPr>
              <a:t> </a:t>
            </a:r>
            <a:r>
              <a:rPr lang="ru-RU" altLang="ru-RU" sz="2400" dirty="0" smtClean="0">
                <a:latin typeface="Calibri" panose="020F0502020204030204" pitchFamily="34" charset="0"/>
              </a:rPr>
              <a:t>– художественное произведение небольшого размера, в основе которого – эпизод, случай из жизни героя</a:t>
            </a:r>
            <a:r>
              <a:rPr lang="ru-RU" altLang="ru-RU" sz="2400" dirty="0" smtClean="0">
                <a:latin typeface="Calibri" panose="020F0502020204030204" pitchFamily="34" charset="0"/>
              </a:rPr>
              <a:t>.</a:t>
            </a:r>
            <a:r>
              <a:rPr lang="ru-RU" altLang="ru-RU" sz="2400" dirty="0" smtClean="0">
                <a:latin typeface="Calibri" panose="020F0502020204030204" pitchFamily="34" charset="0"/>
              </a:rPr>
              <a:t/>
            </a:r>
            <a:br>
              <a:rPr lang="ru-RU" altLang="ru-RU" sz="2400" dirty="0" smtClean="0">
                <a:latin typeface="Calibri" panose="020F0502020204030204" pitchFamily="34" charset="0"/>
              </a:rPr>
            </a:br>
            <a:endParaRPr lang="ru-RU" altLang="ru-RU" sz="2400" dirty="0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2656"/>
            <a:ext cx="8534400" cy="758952"/>
          </a:xfrm>
        </p:spPr>
        <p:txBody>
          <a:bodyPr vert="horz" anchor="b">
            <a:noAutofit/>
          </a:bodyPr>
          <a:lstStyle/>
          <a:p>
            <a:r>
              <a:rPr lang="ru-RU" altLang="ru-RU" sz="6000" b="1" cap="all" dirty="0">
                <a:ln w="0"/>
                <a:solidFill>
                  <a:srgbClr val="006699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 pitchFamily="34" charset="0"/>
              </a:rPr>
              <a:t>Основные жанры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215516" y="1628800"/>
            <a:ext cx="8712968" cy="4392488"/>
          </a:xfrm>
        </p:spPr>
        <p:txBody>
          <a:bodyPr>
            <a:noAutofit/>
          </a:bodyPr>
          <a:lstStyle/>
          <a:p>
            <a:pPr algn="just"/>
            <a:r>
              <a:rPr lang="ru-RU" altLang="ru-RU" sz="2400" b="1" dirty="0" smtClean="0">
                <a:latin typeface="Calibri" panose="020F0502020204030204" pitchFamily="34" charset="0"/>
              </a:rPr>
              <a:t>СКАЗКА </a:t>
            </a:r>
            <a:r>
              <a:rPr lang="ru-RU" altLang="ru-RU" sz="2400" dirty="0" smtClean="0">
                <a:latin typeface="Calibri" panose="020F0502020204030204" pitchFamily="34" charset="0"/>
              </a:rPr>
              <a:t>– произведение о вымышленных событиях и героях, обычно с участием волшебных, фантастических сил.</a:t>
            </a:r>
          </a:p>
          <a:p>
            <a:pPr algn="just"/>
            <a:r>
              <a:rPr lang="ru-RU" altLang="ru-RU" sz="2400" b="1" dirty="0" smtClean="0">
                <a:latin typeface="Calibri" panose="020F0502020204030204" pitchFamily="34" charset="0"/>
              </a:rPr>
              <a:t>БАСНЯ </a:t>
            </a:r>
            <a:r>
              <a:rPr lang="ru-RU" altLang="ru-RU" sz="2400" dirty="0" smtClean="0">
                <a:latin typeface="Calibri" panose="020F0502020204030204" pitchFamily="34" charset="0"/>
              </a:rPr>
              <a:t>– это повествовательное произведение в стихотворной форме, небольшого размера, нравоучительного или сатирического характера.</a:t>
            </a:r>
          </a:p>
          <a:p>
            <a:pPr algn="just"/>
            <a:r>
              <a:rPr lang="ru-RU" altLang="ru-RU" sz="2400" b="1" dirty="0" smtClean="0">
                <a:latin typeface="Calibri" panose="020F0502020204030204" pitchFamily="34" charset="0"/>
              </a:rPr>
              <a:t>ОДА </a:t>
            </a:r>
            <a:r>
              <a:rPr lang="ru-RU" altLang="ru-RU" sz="2400" dirty="0" smtClean="0">
                <a:latin typeface="Calibri" panose="020F0502020204030204" pitchFamily="34" charset="0"/>
              </a:rPr>
              <a:t>(с греч. «песнь») – хоровая, торжественная песня.</a:t>
            </a:r>
          </a:p>
          <a:p>
            <a:pPr algn="just"/>
            <a:r>
              <a:rPr lang="ru-RU" altLang="ru-RU" sz="2400" b="1" dirty="0" smtClean="0">
                <a:latin typeface="Calibri" panose="020F0502020204030204" pitchFamily="34" charset="0"/>
              </a:rPr>
              <a:t>ГИМН </a:t>
            </a:r>
            <a:r>
              <a:rPr lang="ru-RU" altLang="ru-RU" sz="2400" dirty="0" smtClean="0">
                <a:latin typeface="Calibri" panose="020F0502020204030204" pitchFamily="34" charset="0"/>
              </a:rPr>
              <a:t>(с греч. «хвала») – торжественная песня на стихи программного характера.</a:t>
            </a:r>
          </a:p>
          <a:p>
            <a:pPr algn="just"/>
            <a:r>
              <a:rPr lang="ru-RU" altLang="ru-RU" sz="2400" b="1" dirty="0" smtClean="0">
                <a:latin typeface="Calibri" panose="020F0502020204030204" pitchFamily="34" charset="0"/>
              </a:rPr>
              <a:t>ЭПИГРАММА </a:t>
            </a:r>
            <a:r>
              <a:rPr lang="ru-RU" altLang="ru-RU" sz="2400" dirty="0" smtClean="0">
                <a:latin typeface="Calibri" panose="020F0502020204030204" pitchFamily="34" charset="0"/>
              </a:rPr>
              <a:t>(с греч. «надпись») – короткое сатирическое стихотворение насмешливого характера, возникшее в 3 веке до </a:t>
            </a:r>
            <a:r>
              <a:rPr lang="ru-RU" altLang="ru-RU" sz="2400" dirty="0" smtClean="0">
                <a:latin typeface="Calibri" panose="020F0502020204030204" pitchFamily="34" charset="0"/>
              </a:rPr>
              <a:t>н.э</a:t>
            </a:r>
            <a:r>
              <a:rPr lang="ru-RU" altLang="ru-RU" sz="2400" dirty="0" smtClean="0">
                <a:latin typeface="Calibri" panose="020F0502020204030204" pitchFamily="34" charset="0"/>
              </a:rPr>
              <a:t>.</a:t>
            </a:r>
          </a:p>
          <a:p>
            <a:pPr algn="just"/>
            <a:endParaRPr lang="ru-RU" altLang="ru-RU" sz="2400" dirty="0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60648"/>
            <a:ext cx="8534400" cy="758952"/>
          </a:xfrm>
        </p:spPr>
        <p:txBody>
          <a:bodyPr vert="horz" anchor="b">
            <a:noAutofit/>
          </a:bodyPr>
          <a:lstStyle/>
          <a:p>
            <a:r>
              <a:rPr lang="ru-RU" altLang="ru-RU" sz="6000" b="1" cap="all" dirty="0">
                <a:ln w="0"/>
                <a:solidFill>
                  <a:srgbClr val="006699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 pitchFamily="34" charset="0"/>
              </a:rPr>
              <a:t>Основные жанры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179512" y="1412776"/>
            <a:ext cx="8784976" cy="4710137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r>
              <a:rPr lang="ru-RU" sz="2400" b="1" dirty="0">
                <a:latin typeface="Calibri" panose="020F0502020204030204" pitchFamily="34" charset="0"/>
              </a:rPr>
              <a:t>ЭЛЕГИЯ </a:t>
            </a:r>
            <a:r>
              <a:rPr lang="ru-RU" sz="2400" dirty="0">
                <a:latin typeface="Calibri" panose="020F0502020204030204" pitchFamily="34" charset="0"/>
              </a:rPr>
              <a:t>– жанр лирики, посвященный печальным раздумьям или лирическое стихотворение, проникнутое грустью.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r>
              <a:rPr lang="ru-RU" sz="2400" b="1" dirty="0" smtClean="0">
                <a:latin typeface="Calibri" panose="020F0502020204030204" pitchFamily="34" charset="0"/>
              </a:rPr>
              <a:t>ПОСЛАНИЕ</a:t>
            </a:r>
            <a:r>
              <a:rPr lang="ru-RU" sz="2400" b="1" dirty="0">
                <a:latin typeface="Calibri" panose="020F0502020204030204" pitchFamily="34" charset="0"/>
              </a:rPr>
              <a:t> </a:t>
            </a:r>
            <a:r>
              <a:rPr lang="ru-RU" sz="2400" dirty="0">
                <a:latin typeface="Calibri" panose="020F0502020204030204" pitchFamily="34" charset="0"/>
              </a:rPr>
              <a:t>– стихотворное письмо, обращение к конкретному лицу, просьба, пожелание, признание.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r>
              <a:rPr lang="ru-RU" sz="2400" b="1" dirty="0" smtClean="0">
                <a:latin typeface="Calibri" panose="020F0502020204030204" pitchFamily="34" charset="0"/>
              </a:rPr>
              <a:t>СОНЕТ</a:t>
            </a:r>
            <a:r>
              <a:rPr lang="ru-RU" sz="2400" b="1" dirty="0">
                <a:latin typeface="Calibri" panose="020F0502020204030204" pitchFamily="34" charset="0"/>
              </a:rPr>
              <a:t> </a:t>
            </a:r>
            <a:r>
              <a:rPr lang="ru-RU" sz="2400" dirty="0" smtClean="0">
                <a:latin typeface="Calibri" panose="020F0502020204030204" pitchFamily="34" charset="0"/>
              </a:rPr>
              <a:t>– </a:t>
            </a:r>
            <a:r>
              <a:rPr lang="ru-RU" sz="2400" dirty="0">
                <a:latin typeface="Calibri" panose="020F0502020204030204" pitchFamily="34" charset="0"/>
              </a:rPr>
              <a:t>стихотворение из 14 строк, обладающее определенной системой рифмовки и строгими стилистическими законами. </a:t>
            </a:r>
            <a:endParaRPr lang="ru-RU" sz="2400" dirty="0" smtClean="0">
              <a:latin typeface="Calibri" panose="020F0502020204030204" pitchFamily="34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r>
              <a:rPr lang="ru-RU" sz="2400" b="1" dirty="0">
                <a:latin typeface="Calibri" panose="020F0502020204030204" pitchFamily="34" charset="0"/>
              </a:rPr>
              <a:t>ПОЭМА </a:t>
            </a:r>
            <a:r>
              <a:rPr lang="ru-RU" sz="2400" dirty="0">
                <a:latin typeface="Calibri" panose="020F0502020204030204" pitchFamily="34" charset="0"/>
              </a:rPr>
              <a:t>(с греч. </a:t>
            </a:r>
            <a:r>
              <a:rPr lang="ru-RU" sz="2400" dirty="0" err="1">
                <a:latin typeface="Calibri" panose="020F0502020204030204" pitchFamily="34" charset="0"/>
              </a:rPr>
              <a:t>poieio</a:t>
            </a:r>
            <a:r>
              <a:rPr lang="ru-RU" sz="2400" dirty="0">
                <a:latin typeface="Calibri" panose="020F0502020204030204" pitchFamily="34" charset="0"/>
              </a:rPr>
              <a:t> – «делаю, творю») – крупное стихотворное произведение с </a:t>
            </a:r>
            <a:r>
              <a:rPr lang="ru-RU" sz="2400" dirty="0" smtClean="0">
                <a:latin typeface="Calibri" panose="020F0502020204030204" pitchFamily="34" charset="0"/>
              </a:rPr>
              <a:t>повествовательным </a:t>
            </a:r>
            <a:r>
              <a:rPr lang="ru-RU" sz="2400" dirty="0">
                <a:latin typeface="Calibri" panose="020F0502020204030204" pitchFamily="34" charset="0"/>
              </a:rPr>
              <a:t>или лирическим сюжетом обычно на историческую или легендарную тему.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r>
              <a:rPr lang="ru-RU" sz="2400" b="1" dirty="0" smtClean="0">
                <a:latin typeface="Calibri" panose="020F0502020204030204" pitchFamily="34" charset="0"/>
              </a:rPr>
              <a:t>БАЛЛАДА</a:t>
            </a:r>
            <a:r>
              <a:rPr lang="ru-RU" sz="2400" b="1" dirty="0">
                <a:latin typeface="Calibri" panose="020F0502020204030204" pitchFamily="34" charset="0"/>
              </a:rPr>
              <a:t> </a:t>
            </a:r>
            <a:r>
              <a:rPr lang="ru-RU" sz="2400" dirty="0">
                <a:latin typeface="Calibri" panose="020F0502020204030204" pitchFamily="34" charset="0"/>
              </a:rPr>
              <a:t>– сюжетная песня драматического содержания, рассказ в стихах.</a:t>
            </a:r>
          </a:p>
          <a:p>
            <a:pPr marL="0" indent="0" algn="just">
              <a:spcBef>
                <a:spcPts val="400"/>
              </a:spcBef>
              <a:buFont typeface="Wingdings" pitchFamily="2" charset="2"/>
              <a:buNone/>
              <a:defRPr/>
            </a:pPr>
            <a:r>
              <a:rPr lang="ru-RU" sz="2400" dirty="0" smtClean="0">
                <a:latin typeface="Calibri" panose="020F0502020204030204" pitchFamily="34" charset="0"/>
              </a:rPr>
              <a:t/>
            </a:r>
            <a:br>
              <a:rPr lang="ru-RU" sz="2400" dirty="0" smtClean="0">
                <a:latin typeface="Calibri" panose="020F0502020204030204" pitchFamily="34" charset="0"/>
              </a:rPr>
            </a:br>
            <a:endParaRPr lang="ru-RU" altLang="ru-RU" sz="2400" dirty="0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2656"/>
            <a:ext cx="8534400" cy="758952"/>
          </a:xfrm>
        </p:spPr>
        <p:txBody>
          <a:bodyPr vert="horz" anchor="b">
            <a:noAutofit/>
          </a:bodyPr>
          <a:lstStyle/>
          <a:p>
            <a:r>
              <a:rPr lang="ru-RU" altLang="ru-RU" sz="6000" b="1" cap="all" dirty="0">
                <a:ln w="0"/>
                <a:solidFill>
                  <a:srgbClr val="006699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 pitchFamily="34" charset="0"/>
              </a:rPr>
              <a:t>Основные жанры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179512" y="1484784"/>
            <a:ext cx="8784976" cy="4680520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</a:pPr>
            <a:r>
              <a:rPr lang="ru-RU" altLang="ru-RU" sz="2400" b="1" dirty="0" smtClean="0">
                <a:latin typeface="Calibri" panose="020F0502020204030204" pitchFamily="34" charset="0"/>
              </a:rPr>
              <a:t>ТРАГЕДИЯ </a:t>
            </a:r>
            <a:r>
              <a:rPr lang="ru-RU" altLang="ru-RU" sz="2400" dirty="0" smtClean="0">
                <a:latin typeface="Calibri" panose="020F0502020204030204" pitchFamily="34" charset="0"/>
              </a:rPr>
              <a:t>(с греч. </a:t>
            </a:r>
            <a:r>
              <a:rPr lang="ru-RU" altLang="ru-RU" sz="2400" dirty="0" err="1" smtClean="0">
                <a:latin typeface="Calibri" panose="020F0502020204030204" pitchFamily="34" charset="0"/>
              </a:rPr>
              <a:t>tragos</a:t>
            </a:r>
            <a:r>
              <a:rPr lang="ru-RU" altLang="ru-RU" sz="2400" dirty="0" smtClean="0">
                <a:latin typeface="Calibri" panose="020F0502020204030204" pitchFamily="34" charset="0"/>
              </a:rPr>
              <a:t> </a:t>
            </a:r>
            <a:r>
              <a:rPr lang="ru-RU" altLang="ru-RU" sz="2400" dirty="0" err="1" smtClean="0">
                <a:latin typeface="Calibri" panose="020F0502020204030204" pitchFamily="34" charset="0"/>
              </a:rPr>
              <a:t>ode</a:t>
            </a:r>
            <a:r>
              <a:rPr lang="ru-RU" altLang="ru-RU" sz="2400" dirty="0" smtClean="0">
                <a:latin typeface="Calibri" panose="020F0502020204030204" pitchFamily="34" charset="0"/>
              </a:rPr>
              <a:t> – «козлиная песня») – драматическое произведение, изображающее напряженную борьбу сильных характеров и страстей, которое обычно заканчивается гибелью героя.</a:t>
            </a:r>
          </a:p>
          <a:p>
            <a:pPr algn="just">
              <a:spcBef>
                <a:spcPts val="600"/>
              </a:spcBef>
            </a:pPr>
            <a:r>
              <a:rPr lang="ru-RU" altLang="ru-RU" sz="2400" b="1" dirty="0" smtClean="0">
                <a:latin typeface="Calibri" panose="020F0502020204030204" pitchFamily="34" charset="0"/>
              </a:rPr>
              <a:t>КОМЕДИЯ </a:t>
            </a:r>
            <a:r>
              <a:rPr lang="ru-RU" altLang="ru-RU" sz="2400" dirty="0" smtClean="0">
                <a:latin typeface="Calibri" panose="020F0502020204030204" pitchFamily="34" charset="0"/>
              </a:rPr>
              <a:t>(с греч. </a:t>
            </a:r>
            <a:r>
              <a:rPr lang="ru-RU" altLang="ru-RU" sz="2400" dirty="0" err="1" smtClean="0">
                <a:latin typeface="Calibri" panose="020F0502020204030204" pitchFamily="34" charset="0"/>
              </a:rPr>
              <a:t>komos</a:t>
            </a:r>
            <a:r>
              <a:rPr lang="ru-RU" altLang="ru-RU" sz="2400" dirty="0" smtClean="0">
                <a:latin typeface="Calibri" panose="020F0502020204030204" pitchFamily="34" charset="0"/>
              </a:rPr>
              <a:t> </a:t>
            </a:r>
            <a:r>
              <a:rPr lang="ru-RU" altLang="ru-RU" sz="2400" dirty="0" err="1" smtClean="0">
                <a:latin typeface="Calibri" panose="020F0502020204030204" pitchFamily="34" charset="0"/>
              </a:rPr>
              <a:t>ode</a:t>
            </a:r>
            <a:r>
              <a:rPr lang="ru-RU" altLang="ru-RU" sz="2400" dirty="0" smtClean="0">
                <a:latin typeface="Calibri" panose="020F0502020204030204" pitchFamily="34" charset="0"/>
              </a:rPr>
              <a:t> – «веселая песня») – драматическое произведение с веселым, смешным сюжетом, обычно высмеивающее общественные или бытовые пороки.</a:t>
            </a:r>
          </a:p>
          <a:p>
            <a:pPr algn="just">
              <a:spcBef>
                <a:spcPts val="600"/>
              </a:spcBef>
            </a:pPr>
            <a:r>
              <a:rPr lang="ru-RU" altLang="ru-RU" sz="2400" b="1" dirty="0" smtClean="0">
                <a:latin typeface="Calibri" panose="020F0502020204030204" pitchFamily="34" charset="0"/>
              </a:rPr>
              <a:t>ДРАМА </a:t>
            </a:r>
            <a:r>
              <a:rPr lang="ru-RU" altLang="ru-RU" sz="2400" dirty="0" smtClean="0">
                <a:latin typeface="Calibri" panose="020F0502020204030204" pitchFamily="34" charset="0"/>
              </a:rPr>
              <a:t>(«действие») – это литературное произведение в форме диалога с серьезным сюжетом, изображающее личность в ее драматических отношениях с обществом. Разновидностями драмы могут быть трагикомедия или мелодрама.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60648"/>
            <a:ext cx="8534400" cy="758952"/>
          </a:xfrm>
        </p:spPr>
        <p:txBody>
          <a:bodyPr vert="horz" anchor="b">
            <a:noAutofit/>
          </a:bodyPr>
          <a:lstStyle/>
          <a:p>
            <a:r>
              <a:rPr lang="ru-RU" altLang="ru-RU" sz="5400" b="1" cap="all" dirty="0">
                <a:ln w="0"/>
                <a:solidFill>
                  <a:srgbClr val="006699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 pitchFamily="34" charset="0"/>
              </a:rPr>
              <a:t>Языковые </a:t>
            </a:r>
            <a:r>
              <a:rPr lang="ru-RU" altLang="ru-RU" sz="5400" b="1" cap="all" dirty="0" smtClean="0">
                <a:ln w="0"/>
                <a:solidFill>
                  <a:srgbClr val="006699"/>
                </a:solidFill>
                <a:effectLst>
                  <a:reflection blurRad="6350" stA="55000" endA="300" endPos="45500" dir="5400000" sy="-100000" algn="bl" rotWithShape="0"/>
                </a:effectLst>
                <a:latin typeface="Calibri" panose="020F0502020204030204" pitchFamily="34" charset="0"/>
              </a:rPr>
              <a:t>особенности  </a:t>
            </a:r>
            <a:endParaRPr lang="ru-RU" altLang="ru-RU" sz="5400" b="1" cap="all" dirty="0">
              <a:ln w="0"/>
              <a:solidFill>
                <a:srgbClr val="006699"/>
              </a:solidFill>
              <a:effectLst>
                <a:reflection blurRad="6350" stA="55000" endA="300" endPos="45500" dir="5400000" sy="-100000" algn="bl" rotWithShape="0"/>
              </a:effectLst>
              <a:latin typeface="Calibri" panose="020F050202020403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05102" y="1605781"/>
            <a:ext cx="8496944" cy="4785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2500" b="1" dirty="0">
                <a:solidFill>
                  <a:srgbClr val="006699"/>
                </a:solidFill>
                <a:latin typeface="Calibri" panose="020F0502020204030204" pitchFamily="34" charset="0"/>
              </a:rPr>
              <a:t>Использование стилистически окрашенной лексики.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2500" b="1" dirty="0">
                <a:solidFill>
                  <a:srgbClr val="006699"/>
                </a:solidFill>
                <a:latin typeface="Calibri" panose="020F0502020204030204" pitchFamily="34" charset="0"/>
              </a:rPr>
              <a:t>Использование изобразительно-выразительных средств и разнообразных синтаксических структур.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2500" b="1" dirty="0">
                <a:solidFill>
                  <a:srgbClr val="006699"/>
                </a:solidFill>
                <a:latin typeface="Calibri" panose="020F0502020204030204" pitchFamily="34" charset="0"/>
              </a:rPr>
              <a:t>Обилие прилагательных и причастий для создания необходимого образа.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2500" b="1" dirty="0">
                <a:solidFill>
                  <a:srgbClr val="006699"/>
                </a:solidFill>
                <a:latin typeface="Calibri" panose="020F0502020204030204" pitchFamily="34" charset="0"/>
              </a:rPr>
              <a:t>Часто употребляются местоимения.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2500" b="1" dirty="0">
                <a:solidFill>
                  <a:srgbClr val="006699"/>
                </a:solidFill>
                <a:latin typeface="Calibri" panose="020F0502020204030204" pitchFamily="34" charset="0"/>
              </a:rPr>
              <a:t> Использование средств других стилей, особенно разговорного .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2500" b="1" dirty="0">
                <a:solidFill>
                  <a:srgbClr val="006699"/>
                </a:solidFill>
                <a:latin typeface="Calibri" panose="020F0502020204030204" pitchFamily="34" charset="0"/>
              </a:rPr>
              <a:t>Применение слов в переносном значении.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2500" b="1" dirty="0">
                <a:solidFill>
                  <a:srgbClr val="006699"/>
                </a:solidFill>
                <a:latin typeface="Calibri" panose="020F0502020204030204" pitchFamily="34" charset="0"/>
              </a:rPr>
              <a:t>Больше слов широкой сферы употребления и меньше узкоспециальных.</a:t>
            </a:r>
            <a:endParaRPr lang="ru-RU" altLang="ru-RU" sz="2500" b="1" dirty="0">
              <a:solidFill>
                <a:srgbClr val="00669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Другая 69">
      <a:dk1>
        <a:sysClr val="windowText" lastClr="000000"/>
      </a:dk1>
      <a:lt1>
        <a:sysClr val="window" lastClr="FFFFFF"/>
      </a:lt1>
      <a:dk2>
        <a:srgbClr val="646B86"/>
      </a:dk2>
      <a:lt2>
        <a:srgbClr val="0099CC"/>
      </a:lt2>
      <a:accent1>
        <a:srgbClr val="0082B0"/>
      </a:accent1>
      <a:accent2>
        <a:srgbClr val="3366CC"/>
      </a:accent2>
      <a:accent3>
        <a:srgbClr val="008080"/>
      </a:accent3>
      <a:accent4>
        <a:srgbClr val="006699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1459</TotalTime>
  <Words>106</Words>
  <Application>Microsoft Office PowerPoint</Application>
  <PresentationFormat>Экран (4:3)</PresentationFormat>
  <Paragraphs>57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Verdana</vt:lpstr>
      <vt:lpstr>Arial</vt:lpstr>
      <vt:lpstr>Wingdings</vt:lpstr>
      <vt:lpstr>Calibri</vt:lpstr>
      <vt:lpstr>Официальная</vt:lpstr>
      <vt:lpstr>ХУДОЖЕСТВЕННЫЙ СТИЛЬ</vt:lpstr>
      <vt:lpstr>Сфера использования</vt:lpstr>
      <vt:lpstr>Основные особенности</vt:lpstr>
      <vt:lpstr>Отличия от других стилей</vt:lpstr>
      <vt:lpstr>Основные жанры</vt:lpstr>
      <vt:lpstr>Основные жанры</vt:lpstr>
      <vt:lpstr>Основные жанры</vt:lpstr>
      <vt:lpstr>Основные жанры</vt:lpstr>
      <vt:lpstr>Языковые особенности  </vt:lpstr>
    </vt:vector>
  </TitlesOfParts>
  <Company>Tycoon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Научный стиль</dc:title>
  <dc:creator>cool</dc:creator>
  <cp:lastModifiedBy>klakla</cp:lastModifiedBy>
  <cp:revision>29</cp:revision>
  <dcterms:created xsi:type="dcterms:W3CDTF">2003-03-19T13:09:30Z</dcterms:created>
  <dcterms:modified xsi:type="dcterms:W3CDTF">2021-11-27T17:57:35Z</dcterms:modified>
</cp:coreProperties>
</file>