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7" r:id="rId4"/>
    <p:sldId id="257" r:id="rId5"/>
    <p:sldId id="258" r:id="rId6"/>
    <p:sldId id="268" r:id="rId7"/>
    <p:sldId id="269" r:id="rId8"/>
    <p:sldId id="270" r:id="rId9"/>
    <p:sldId id="266" r:id="rId10"/>
    <p:sldId id="259" r:id="rId11"/>
    <p:sldId id="260" r:id="rId12"/>
    <p:sldId id="264" r:id="rId13"/>
    <p:sldId id="265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CC"/>
    <a:srgbClr val="00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52" y="1285860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78605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B510D-87B3-48D4-B7E4-8828BEBC17E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4C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4C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4C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4C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4C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513" y="1271953"/>
            <a:ext cx="868289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СТАНДАРТНЫЕ</a:t>
            </a:r>
          </a:p>
          <a:p>
            <a:pPr algn="ctr"/>
            <a:r>
              <a:rPr lang="ru-RU" sz="8000" b="1" dirty="0" smtClean="0">
                <a:ln w="9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АРИФМЕТИЧЕСКИЕ</a:t>
            </a:r>
          </a:p>
          <a:p>
            <a:pPr algn="ctr"/>
            <a:r>
              <a:rPr lang="ru-RU" sz="8000" b="1" dirty="0" smtClean="0">
                <a:ln w="9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ФУНКЦИИ</a:t>
            </a:r>
            <a:endParaRPr lang="ru-RU" sz="8000" b="1" dirty="0">
              <a:ln w="900" cmpd="sng">
                <a:solidFill>
                  <a:srgbClr val="0000CC"/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" descr="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57166"/>
            <a:ext cx="1447800" cy="1162050"/>
          </a:xfrm>
          <a:prstGeom prst="rect">
            <a:avLst/>
          </a:prstGeom>
        </p:spPr>
      </p:pic>
      <p:pic>
        <p:nvPicPr>
          <p:cNvPr id="6" name="Рисунок 5" descr="5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4077072"/>
            <a:ext cx="2174950" cy="2708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sz="66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Операция </a:t>
            </a:r>
            <a:r>
              <a:rPr lang="en-US" sz="66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</a:t>
            </a:r>
            <a:endParaRPr lang="ru-RU" sz="6600" b="1" dirty="0">
              <a:ln w="900" cmpd="sng">
                <a:solidFill>
                  <a:srgbClr val="002060"/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0006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111125" algn="just">
              <a:buNone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Mod  –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остаток от деления</a:t>
            </a:r>
          </a:p>
          <a:p>
            <a:pPr marL="0" indent="111125" algn="just">
              <a:buNone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x mod y –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остаток от деления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x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на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y</a:t>
            </a:r>
          </a:p>
          <a:p>
            <a:pPr marL="0" indent="111125" algn="just">
              <a:buNone/>
            </a:pPr>
            <a:r>
              <a:rPr lang="ru-RU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</a:p>
          <a:p>
            <a:pPr marL="0" indent="111125" algn="just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Z:=10 mod 2;</a:t>
            </a:r>
          </a:p>
          <a:p>
            <a:pPr marL="0" indent="111125" algn="just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M:= 5 mod 3;</a:t>
            </a:r>
          </a:p>
          <a:p>
            <a:pPr marL="0" indent="111125" algn="just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D:= 15 mod 10;</a:t>
            </a:r>
          </a:p>
          <a:p>
            <a:pPr marL="0" indent="111125" algn="just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:= 117 mod 10;</a:t>
            </a:r>
          </a:p>
          <a:p>
            <a:pPr marL="0" indent="111125" algn="just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p:= 117 mod 100;</a:t>
            </a:r>
          </a:p>
        </p:txBody>
      </p:sp>
      <p:pic>
        <p:nvPicPr>
          <p:cNvPr id="5" name="Рисунок 4" descr="noviy-god-1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4574294"/>
            <a:ext cx="1714512" cy="2283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закрепление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357430"/>
            <a:ext cx="8572559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spc="50" dirty="0" smtClean="0">
                <a:ln w="13500">
                  <a:solidFill>
                    <a:srgbClr val="0070C0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Введите число. </a:t>
            </a:r>
          </a:p>
          <a:p>
            <a:pPr algn="ctr"/>
            <a:r>
              <a:rPr lang="ru-RU" sz="4500" b="1" spc="50" dirty="0" smtClean="0">
                <a:ln w="13500">
                  <a:solidFill>
                    <a:srgbClr val="0070C0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Вычислите последнюю цифру введенного числа.</a:t>
            </a:r>
            <a:endParaRPr lang="ru-RU" sz="4500" b="1" spc="50" dirty="0">
              <a:ln w="13500">
                <a:solidFill>
                  <a:srgbClr val="0070C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2" name="Рисунок 11" descr="noviy-god-2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702287"/>
            <a:ext cx="1643074" cy="21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закрепление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14488"/>
            <a:ext cx="8786842" cy="51435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Program primer1;</a:t>
            </a:r>
          </a:p>
          <a:p>
            <a:pPr marL="0" indent="457200" algn="just">
              <a:buNone/>
            </a:pP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Var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x, z: integer;</a:t>
            </a:r>
          </a:p>
          <a:p>
            <a:pPr marL="0" indent="457200" algn="just">
              <a:buNone/>
            </a:pP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Begin</a:t>
            </a:r>
          </a:p>
          <a:p>
            <a:pPr marL="0" indent="692150" algn="just">
              <a:buNone/>
            </a:pP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Write(‘</a:t>
            </a:r>
            <a:r>
              <a:rPr lang="ru-RU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Введите  число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’);  </a:t>
            </a:r>
          </a:p>
          <a:p>
            <a:pPr marL="0" indent="692150" algn="just">
              <a:buNone/>
            </a:pP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Readln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(x);</a:t>
            </a:r>
          </a:p>
          <a:p>
            <a:pPr marL="0" indent="692150" algn="just">
              <a:buNone/>
            </a:pP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Z:=x</a:t>
            </a:r>
            <a:r>
              <a:rPr lang="ru-RU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mod 10; </a:t>
            </a:r>
            <a:endParaRPr lang="ru-RU" sz="2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0" indent="692150" algn="just">
              <a:buNone/>
            </a:pP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Writeln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(‘</a:t>
            </a:r>
            <a:r>
              <a:rPr lang="ru-RU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Последняя цифра числа:  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’, z);</a:t>
            </a:r>
          </a:p>
          <a:p>
            <a:pPr marL="0" indent="457200" algn="just">
              <a:buNone/>
            </a:pP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end.</a:t>
            </a:r>
          </a:p>
          <a:p>
            <a:pPr marL="0" indent="457200" algn="just">
              <a:buNone/>
            </a:pP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0" indent="457200" algn="just">
              <a:buNone/>
            </a:pP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0" indent="457200" algn="just">
              <a:buNone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    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8" name="Рисунок 7" descr="noviy-god-1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05288" y="3429000"/>
            <a:ext cx="2152217" cy="33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7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закрепление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357430"/>
            <a:ext cx="8572559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spc="50" dirty="0" smtClean="0">
                <a:ln w="13500">
                  <a:solidFill>
                    <a:srgbClr val="0070C0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Введите двухзначное число. </a:t>
            </a:r>
          </a:p>
          <a:p>
            <a:pPr algn="ctr"/>
            <a:r>
              <a:rPr lang="ru-RU" sz="4500" b="1" spc="50" dirty="0" smtClean="0">
                <a:ln w="13500">
                  <a:solidFill>
                    <a:srgbClr val="0070C0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Вычислите первую и последнюю цифру введенного числа.</a:t>
            </a:r>
            <a:endParaRPr lang="ru-RU" sz="4500" b="1" spc="50" dirty="0">
              <a:ln w="13500">
                <a:solidFill>
                  <a:srgbClr val="0070C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Рисунок 5" descr="noviy-god-6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1104"/>
            <a:ext cx="1643042" cy="224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закрепление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14488"/>
            <a:ext cx="8786842" cy="51435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Program primer1;</a:t>
            </a:r>
          </a:p>
          <a:p>
            <a:pPr marL="0" indent="457200" algn="just">
              <a:buNone/>
            </a:pP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Var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x, y, z: integer;</a:t>
            </a:r>
          </a:p>
          <a:p>
            <a:pPr marL="0" indent="457200" algn="just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Begin</a:t>
            </a:r>
          </a:p>
          <a:p>
            <a:pPr marL="0" indent="692150" algn="just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Write(‘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Введите  двухзначное число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’);  </a:t>
            </a:r>
          </a:p>
          <a:p>
            <a:pPr marL="0" indent="692150" algn="just">
              <a:buNone/>
            </a:pP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Readln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(x);</a:t>
            </a:r>
          </a:p>
          <a:p>
            <a:pPr marL="0" indent="692150" algn="just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Y:=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x div 10;  </a:t>
            </a:r>
          </a:p>
          <a:p>
            <a:pPr marL="0" indent="692150" algn="just">
              <a:buNone/>
            </a:pP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Writeln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(‘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Первая цифра числа: 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’, y);</a:t>
            </a:r>
          </a:p>
          <a:p>
            <a:pPr marL="0" indent="692150" algn="just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Z:=x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mod 10;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0" indent="692150" algn="just">
              <a:buNone/>
            </a:pP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Writeln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(‘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Последняя цифра числа: 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’, z);</a:t>
            </a:r>
          </a:p>
          <a:p>
            <a:pPr marL="0" indent="457200" algn="just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end.</a:t>
            </a:r>
          </a:p>
          <a:p>
            <a:pPr marL="0" indent="457200" algn="just">
              <a:buNone/>
            </a:pP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0" indent="457200" algn="just">
              <a:buNone/>
            </a:pP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0" indent="457200" algn="just">
              <a:buNone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    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026" name="Picture 2" descr="красивый снегов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45024"/>
            <a:ext cx="1833432" cy="23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700808"/>
            <a:ext cx="75608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Arial" pitchFamily="34" charset="0"/>
              <a:buChar char="•"/>
            </a:pPr>
            <a:r>
              <a:rPr lang="ru-RU" sz="3700" b="1" dirty="0" smtClean="0">
                <a:ln w="900" cmpd="sng">
                  <a:solidFill>
                    <a:srgbClr val="00336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выучить </a:t>
            </a:r>
            <a:r>
              <a:rPr lang="ru-RU" sz="3700" b="1" dirty="0">
                <a:ln w="900" cmpd="sng">
                  <a:solidFill>
                    <a:srgbClr val="00336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ru-RU" sz="3700" b="1" dirty="0" smtClean="0">
                <a:ln w="900" cmpd="sng">
                  <a:solidFill>
                    <a:srgbClr val="00336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15;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3700" b="1" dirty="0" smtClean="0">
                <a:ln w="900" cmpd="sng">
                  <a:solidFill>
                    <a:srgbClr val="00336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прочитать §16;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3700" b="1" dirty="0">
                <a:ln w="900" cmpd="sng">
                  <a:solidFill>
                    <a:srgbClr val="00336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повторить §8-14;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3700" b="1" dirty="0" smtClean="0">
                <a:ln w="900" cmpd="sng">
                  <a:solidFill>
                    <a:srgbClr val="00336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</a:t>
            </a:r>
            <a:r>
              <a:rPr lang="ru-RU" sz="3700" b="1" dirty="0" smtClean="0">
                <a:ln w="900" cmpd="sng">
                  <a:solidFill>
                    <a:srgbClr val="00336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урок </a:t>
            </a:r>
            <a:r>
              <a:rPr lang="ru-RU" sz="3700" b="1" dirty="0" smtClean="0">
                <a:ln w="900" cmpd="sng">
                  <a:solidFill>
                    <a:srgbClr val="00336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 задания 1-2;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3700" b="1" dirty="0" smtClean="0">
                <a:ln w="900" cmpd="sng">
                  <a:solidFill>
                    <a:srgbClr val="00336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упр. 1(а), 2(1)</a:t>
            </a:r>
            <a:r>
              <a:rPr lang="ru-RU" sz="3700" b="1" dirty="0" smtClean="0">
                <a:ln w="900" cmpd="sng">
                  <a:solidFill>
                    <a:srgbClr val="00336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стр. 101.</a:t>
            </a:r>
            <a:endParaRPr lang="ru-RU" sz="3700" b="1" dirty="0" smtClean="0">
              <a:ln w="900" cmpd="sng">
                <a:solidFill>
                  <a:srgbClr val="003366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>
              <a:buFont typeface="Arial" pitchFamily="34" charset="0"/>
              <a:buChar char="•"/>
            </a:pPr>
            <a:endParaRPr lang="ru-RU" sz="3700" b="1" dirty="0">
              <a:ln w="900" cmpd="sng">
                <a:solidFill>
                  <a:srgbClr val="003366"/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>
              <a:buFont typeface="Arial" pitchFamily="34" charset="0"/>
              <a:buChar char="•"/>
            </a:pPr>
            <a:r>
              <a:rPr lang="ru-RU" sz="3700" b="1" dirty="0" smtClean="0">
                <a:ln w="900" cmpd="sng">
                  <a:solidFill>
                    <a:srgbClr val="003366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700" b="1" dirty="0">
              <a:ln w="900" cmpd="sng">
                <a:solidFill>
                  <a:srgbClr val="003366"/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>
              <a:buFont typeface="Arial" pitchFamily="34" charset="0"/>
              <a:buChar char="•"/>
            </a:pPr>
            <a:endParaRPr lang="ru-RU" sz="3700" b="1" dirty="0" smtClean="0">
              <a:ln w="900" cmpd="sng">
                <a:solidFill>
                  <a:srgbClr val="003366"/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Сан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2952328" cy="18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548680"/>
            <a:ext cx="8229600" cy="1143000"/>
          </a:xfrm>
        </p:spPr>
        <p:txBody>
          <a:bodyPr/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Арифметические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608016"/>
              </p:ext>
            </p:extLst>
          </p:nvPr>
        </p:nvGraphicFramePr>
        <p:xfrm>
          <a:off x="179512" y="1988842"/>
          <a:ext cx="8856984" cy="475252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57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263">
                <a:tc>
                  <a:txBody>
                    <a:bodyPr/>
                    <a:lstStyle/>
                    <a:p>
                      <a:r>
                        <a:rPr lang="ru-RU" sz="20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Функция</a:t>
                      </a:r>
                      <a:endParaRPr lang="ru-RU" sz="20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Действие</a:t>
                      </a:r>
                      <a:endParaRPr lang="ru-RU" sz="20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283">
                <a:tc>
                  <a:txBody>
                    <a:bodyPr/>
                    <a:lstStyle/>
                    <a:p>
                      <a:r>
                        <a:rPr lang="en-US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Abs(x)</a:t>
                      </a:r>
                      <a:endParaRPr lang="ru-RU" sz="2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Вычисляет модуль</a:t>
                      </a:r>
                      <a:r>
                        <a:rPr lang="ru-RU" sz="2200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 числа </a:t>
                      </a:r>
                      <a:r>
                        <a:rPr lang="en-US" sz="2200" b="1" i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x</a:t>
                      </a:r>
                      <a:endParaRPr lang="ru-RU" sz="2200" b="1" i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283">
                <a:tc>
                  <a:txBody>
                    <a:bodyPr/>
                    <a:lstStyle/>
                    <a:p>
                      <a:r>
                        <a:rPr lang="en-US" sz="2200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Sqr</a:t>
                      </a:r>
                      <a:r>
                        <a:rPr lang="en-US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(x)</a:t>
                      </a:r>
                      <a:endParaRPr lang="ru-RU" sz="2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Вычисляет  квадрат </a:t>
                      </a:r>
                      <a:r>
                        <a:rPr lang="en-US" sz="2200" b="1" i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x</a:t>
                      </a:r>
                      <a:endParaRPr lang="ru-RU" sz="2200" b="1" i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283">
                <a:tc>
                  <a:txBody>
                    <a:bodyPr/>
                    <a:lstStyle/>
                    <a:p>
                      <a:r>
                        <a:rPr lang="en-US" sz="2200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Sqrt</a:t>
                      </a:r>
                      <a:r>
                        <a:rPr lang="en-US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(x)</a:t>
                      </a:r>
                      <a:endParaRPr lang="ru-RU" sz="2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Вычисляет  корень квадратный из</a:t>
                      </a:r>
                      <a:r>
                        <a:rPr lang="en-US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 </a:t>
                      </a:r>
                      <a:r>
                        <a:rPr lang="en-US" sz="2200" b="1" i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x (real)</a:t>
                      </a:r>
                      <a:endParaRPr lang="ru-RU" sz="2200" b="1" i="1" cap="none" spc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283">
                <a:tc>
                  <a:txBody>
                    <a:bodyPr/>
                    <a:lstStyle/>
                    <a:p>
                      <a:r>
                        <a:rPr lang="en-US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Round(x)</a:t>
                      </a:r>
                      <a:endParaRPr lang="ru-RU" sz="2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Округляет вещественное число </a:t>
                      </a:r>
                      <a:r>
                        <a:rPr lang="en-US" sz="2200" b="1" i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x</a:t>
                      </a:r>
                      <a:r>
                        <a:rPr lang="ru-RU" sz="2200" b="1" i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 </a:t>
                      </a:r>
                      <a:r>
                        <a:rPr lang="ru-RU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до целого</a:t>
                      </a:r>
                      <a:r>
                        <a:rPr lang="en-US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 </a:t>
                      </a:r>
                      <a:r>
                        <a:rPr lang="en-US" sz="2200" b="1" i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(integer) </a:t>
                      </a:r>
                      <a:endParaRPr lang="ru-RU" sz="2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283">
                <a:tc>
                  <a:txBody>
                    <a:bodyPr/>
                    <a:lstStyle/>
                    <a:p>
                      <a:r>
                        <a:rPr lang="en-US" sz="2200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Frac</a:t>
                      </a:r>
                      <a:r>
                        <a:rPr lang="en-US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(x)</a:t>
                      </a:r>
                      <a:endParaRPr lang="ru-RU" sz="2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Вычисляет </a:t>
                      </a:r>
                      <a:r>
                        <a:rPr lang="en-US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 </a:t>
                      </a:r>
                      <a:r>
                        <a:rPr lang="ru-RU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дробную часть вещественного числа </a:t>
                      </a:r>
                      <a:r>
                        <a:rPr lang="en-US" sz="2200" b="1" i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x (real)</a:t>
                      </a:r>
                      <a:endParaRPr lang="ru-RU" sz="2200" b="1" i="1" cap="none" spc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283">
                <a:tc>
                  <a:txBody>
                    <a:bodyPr/>
                    <a:lstStyle/>
                    <a:p>
                      <a:r>
                        <a:rPr lang="en-US" sz="2200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Trunc</a:t>
                      </a:r>
                      <a:r>
                        <a:rPr lang="en-US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(x)</a:t>
                      </a:r>
                      <a:endParaRPr lang="ru-RU" sz="2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Вычисляет </a:t>
                      </a:r>
                      <a:r>
                        <a:rPr lang="en-US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 </a:t>
                      </a:r>
                      <a:r>
                        <a:rPr lang="ru-RU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целую часть вещественного числа </a:t>
                      </a:r>
                      <a:r>
                        <a:rPr lang="en-US" sz="2200" b="1" i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x</a:t>
                      </a:r>
                      <a:r>
                        <a:rPr lang="ru-RU" sz="2200" b="1" i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 </a:t>
                      </a:r>
                      <a:r>
                        <a:rPr lang="en-US" sz="2200" b="1" i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(integer) </a:t>
                      </a:r>
                      <a:endParaRPr lang="ru-RU" sz="2200" b="1" i="1" cap="none" spc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283">
                <a:tc>
                  <a:txBody>
                    <a:bodyPr/>
                    <a:lstStyle/>
                    <a:p>
                      <a:r>
                        <a:rPr lang="en-US" sz="2200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Int</a:t>
                      </a:r>
                      <a:r>
                        <a:rPr lang="en-US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(x)</a:t>
                      </a:r>
                      <a:endParaRPr lang="ru-RU" sz="2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Вычисляет </a:t>
                      </a:r>
                      <a:r>
                        <a:rPr lang="en-US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 </a:t>
                      </a:r>
                      <a:r>
                        <a:rPr lang="ru-RU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целую</a:t>
                      </a:r>
                      <a:r>
                        <a:rPr lang="ru-RU" sz="2200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 </a:t>
                      </a:r>
                      <a:r>
                        <a:rPr lang="ru-RU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часть вещественного числа </a:t>
                      </a:r>
                      <a:r>
                        <a:rPr lang="en-US" sz="2200" b="1" i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x (real)</a:t>
                      </a:r>
                      <a:endParaRPr lang="ru-RU" sz="2200" b="1" i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283">
                <a:tc>
                  <a:txBody>
                    <a:bodyPr/>
                    <a:lstStyle/>
                    <a:p>
                      <a:r>
                        <a:rPr lang="en-US" sz="2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Pi</a:t>
                      </a:r>
                      <a:endParaRPr lang="ru-RU" sz="2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i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Возвращает</a:t>
                      </a:r>
                      <a:r>
                        <a:rPr lang="ru-RU" sz="2200" b="1" i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 значение числа с ¶ 19 знаками после запятой</a:t>
                      </a:r>
                      <a:endParaRPr lang="ru-RU" sz="2200" b="1" i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146" name="Picture 2" descr="озорные снегови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29" y="1916832"/>
            <a:ext cx="325933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3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закрепление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28802"/>
            <a:ext cx="8786842" cy="29289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Введите вещественное число. Вычислите модуль введенного числа и  его квадрат. Округлите введенное число до ближайшего целого. Определите целую и дробную часть введенного числа.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9" name="Рисунок 8" descr="16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8" y="4814898"/>
            <a:ext cx="1571604" cy="2095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59" y="4498654"/>
            <a:ext cx="2008507" cy="2411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51435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Program primer1;</a:t>
            </a:r>
          </a:p>
          <a:p>
            <a:pPr marL="0" indent="457200" algn="just">
              <a:buNone/>
            </a:pP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Var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x, y, z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,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: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real;</a:t>
            </a:r>
          </a:p>
          <a:p>
            <a:pPr marL="0" indent="457200" algn="just">
              <a:buNone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O, c : integer;</a:t>
            </a:r>
          </a:p>
          <a:p>
            <a:pPr marL="0" indent="457200" algn="just">
              <a:buNone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Begin</a:t>
            </a:r>
          </a:p>
          <a:p>
            <a:pPr marL="0" indent="692150" algn="just">
              <a:buNone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Write(‘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Введите  число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’); 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Readln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(x);</a:t>
            </a:r>
          </a:p>
          <a:p>
            <a:pPr marL="0" indent="692150" algn="just">
              <a:buNone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Y:=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sqr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(x); 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Writeln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(‘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Квадрат числа: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’, y);</a:t>
            </a:r>
          </a:p>
          <a:p>
            <a:pPr marL="0" indent="692150" algn="just">
              <a:buNone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Z:=abs(x); 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Writeln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(‘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Модуль числа: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’, z);</a:t>
            </a:r>
          </a:p>
          <a:p>
            <a:pPr marL="0" indent="692150" algn="just">
              <a:buNone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O:=round(x);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Writeln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(‘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Округленное число: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’, o);</a:t>
            </a:r>
          </a:p>
          <a:p>
            <a:pPr marL="0" indent="692150" algn="just">
              <a:buNone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C:=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trunc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(x);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Writeln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(‘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Целая часть: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’, c)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;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0" indent="692150" algn="just">
              <a:buNone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D:=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frac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(x);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Writeln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(‘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Дробная часть: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’, d)</a:t>
            </a:r>
          </a:p>
          <a:p>
            <a:pPr marL="0" indent="457200" algn="just">
              <a:buNone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end.</a:t>
            </a:r>
          </a:p>
          <a:p>
            <a:pPr marL="0" indent="457200" algn="just">
              <a:buNone/>
            </a:pP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0" indent="457200" algn="just">
              <a:buNone/>
            </a:pP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0" indent="457200" algn="just">
              <a:buNone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    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6" name="Рисунок 5" descr="2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1928802"/>
            <a:ext cx="1228725" cy="1190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445225"/>
            <a:ext cx="2556318" cy="155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закрепление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76872"/>
            <a:ext cx="7992888" cy="15722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457200"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Введите радиус окружности. Вычислите длину окружности.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4098" name="Picture 2" descr="анимашка снегов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77072"/>
            <a:ext cx="2078506" cy="25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9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572560" cy="45948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Program primer2;</a:t>
            </a:r>
          </a:p>
          <a:p>
            <a:pPr marL="0" indent="457200" algn="just">
              <a:buNone/>
            </a:pP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Var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R, C: real;</a:t>
            </a:r>
          </a:p>
          <a:p>
            <a:pPr marL="0" indent="457200" algn="just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Begin</a:t>
            </a:r>
          </a:p>
          <a:p>
            <a:pPr marL="0" indent="692150" algn="just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Write(‘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Введите  радиус окружности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’); 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0" indent="692150" algn="just">
              <a:buNone/>
            </a:pP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Readln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);</a:t>
            </a:r>
          </a:p>
          <a:p>
            <a:pPr marL="0" indent="692150" algn="just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C:=2*pi*R; </a:t>
            </a:r>
          </a:p>
          <a:p>
            <a:pPr marL="0" indent="692150" algn="just">
              <a:buNone/>
            </a:pP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Writeln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(‘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Длина окружности: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’,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C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);</a:t>
            </a:r>
          </a:p>
          <a:p>
            <a:pPr marL="0" indent="457200" algn="just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End.</a:t>
            </a:r>
          </a:p>
          <a:p>
            <a:pPr marL="0" indent="457200" algn="just">
              <a:buNone/>
            </a:pP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0" indent="457200" algn="just">
              <a:buNone/>
            </a:pP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0" indent="457200" algn="just">
              <a:buNone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    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7170" name="Picture 2" descr="хрустальная елочк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60848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66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закрепление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2636912"/>
            <a:ext cx="7920000" cy="90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457200" algn="ctr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Упр. 1, стр.101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800" y="1286188"/>
            <a:ext cx="3249175" cy="3901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9" y="3701761"/>
            <a:ext cx="3057330" cy="31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7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8007321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9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Операции</a:t>
            </a:r>
            <a:endParaRPr lang="en-US" sz="13800" b="1" dirty="0" smtClean="0">
              <a:ln w="900" cmpd="sng">
                <a:solidFill>
                  <a:srgbClr val="0000CC"/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13800" b="1" dirty="0" smtClean="0">
                <a:ln w="9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div </a:t>
            </a:r>
            <a:r>
              <a:rPr lang="ru-RU" sz="13800" b="1" dirty="0" smtClean="0">
                <a:ln w="9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 </a:t>
            </a:r>
            <a:r>
              <a:rPr lang="en-US" sz="13800" b="1" dirty="0" smtClean="0">
                <a:ln w="9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mod</a:t>
            </a:r>
            <a:endParaRPr lang="ru-RU" sz="13800" b="1" dirty="0">
              <a:ln w="900" cmpd="sng">
                <a:solidFill>
                  <a:srgbClr val="0000CC"/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" descr="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57166"/>
            <a:ext cx="1447800" cy="1162050"/>
          </a:xfrm>
          <a:prstGeom prst="rect">
            <a:avLst/>
          </a:prstGeom>
        </p:spPr>
      </p:pic>
      <p:pic>
        <p:nvPicPr>
          <p:cNvPr id="6" name="Рисунок 5" descr="5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4876800"/>
            <a:ext cx="15906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sz="66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Операция </a:t>
            </a:r>
            <a:r>
              <a:rPr lang="en-US" sz="66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</a:t>
            </a:r>
            <a:endParaRPr lang="ru-RU" sz="6600" b="1" dirty="0">
              <a:ln w="900" cmpd="sng">
                <a:solidFill>
                  <a:srgbClr val="002060"/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0006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111125" algn="just">
              <a:buNone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DIV –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целочисленное деление</a:t>
            </a:r>
          </a:p>
          <a:p>
            <a:pPr marL="0" indent="111125" algn="just">
              <a:buNone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x div y –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целая часть от деления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x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на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y</a:t>
            </a:r>
          </a:p>
          <a:p>
            <a:pPr marL="0" indent="111125" algn="just">
              <a:buNone/>
            </a:pPr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</a:p>
          <a:p>
            <a:pPr marL="0" indent="111125" algn="just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Z:=10 div 2;</a:t>
            </a:r>
          </a:p>
          <a:p>
            <a:pPr marL="0" indent="111125" algn="just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M:= 5 div 3;</a:t>
            </a:r>
          </a:p>
          <a:p>
            <a:pPr marL="0" indent="111125" algn="just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k:= 15 div 10;</a:t>
            </a:r>
          </a:p>
          <a:p>
            <a:pPr marL="0" indent="111125" algn="just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k:= 123 div 100;</a:t>
            </a:r>
          </a:p>
          <a:p>
            <a:pPr marL="0" indent="111125" algn="just">
              <a:buNone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68960"/>
            <a:ext cx="3763068" cy="3625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NY_2010_2511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5D5508A-46C2-4622-ABF6-E0C7465DAE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495</Words>
  <Application>Microsoft Office PowerPoint</Application>
  <PresentationFormat>Экран (4:3)</PresentationFormat>
  <Paragraphs>114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Segoe</vt:lpstr>
      <vt:lpstr>Segoe Script</vt:lpstr>
      <vt:lpstr>4_NY_2010_25112009</vt:lpstr>
      <vt:lpstr>Презентация PowerPoint</vt:lpstr>
      <vt:lpstr>Арифметические функции</vt:lpstr>
      <vt:lpstr>Задание на закрепление</vt:lpstr>
      <vt:lpstr>Пример</vt:lpstr>
      <vt:lpstr>Задание на закрепление</vt:lpstr>
      <vt:lpstr>Пример</vt:lpstr>
      <vt:lpstr>Задание на закрепление</vt:lpstr>
      <vt:lpstr>Презентация PowerPoint</vt:lpstr>
      <vt:lpstr>Операция div</vt:lpstr>
      <vt:lpstr>Операция mod</vt:lpstr>
      <vt:lpstr>Задание на закрепление</vt:lpstr>
      <vt:lpstr>Задание на закрепление</vt:lpstr>
      <vt:lpstr>Задание на закрепление</vt:lpstr>
      <vt:lpstr>Задание на закрепление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Siarhei_Kutsankou</dc:creator>
  <cp:lastModifiedBy>Ludmila Kucenkova</cp:lastModifiedBy>
  <cp:revision>34</cp:revision>
  <dcterms:modified xsi:type="dcterms:W3CDTF">2021-02-04T07:06:07Z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TC103899609990</vt:lpwstr>
  </property>
</Properties>
</file>