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 ?><Relationships xmlns="http://schemas.openxmlformats.org/package/2006/relationships"><Relationship Id="rId1" Type="http://schemas.openxmlformats.org/officeDocument/2006/relationships/officeDocument" Target="ppt/presentation.xml"  /><Relationship Id="rId2" Type="http://schemas.openxmlformats.org/package/2006/relationships/metadata/thumbnail" Target="docProps/thumbnail.jpeg"  /><Relationship Id="rId3" Type="http://schemas.openxmlformats.org/package/2006/relationships/metadata/core-properties" Target="docProps/core.xml"  /><Relationship Id="rId4" Type="http://schemas.openxmlformats.org/officeDocument/2006/relationships/extended-properties" Target="docProps/app.xml"  /></Relationships>
</file>

<file path=ppt/presentation.xml><?xml version="1.0" encoding="utf-8"?>
<p:presentation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aveSubsetFonts="1">
  <p:sldMasterIdLst>
    <p:sldMasterId id="2147483677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/>
</file>

<file path=ppt/tableStyles.xml><?xml version="1.0" encoding="utf-8"?>
<a:tblStyleLst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def="{5C22544A-7EE6-4342-B048-85BDC9FD1C3A}"/>
</file>

<file path=ppt/viewProps.xml><?xml version="1.0" encoding="utf-8"?>
<p:view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lastView="sldThumbnailView">
  <p:normalViewPr>
    <p:restoredLeft sz="15564"/>
    <p:restoredTop sz="94718"/>
  </p:normalViewPr>
  <p:slideViewPr>
    <p:cSldViewPr snapToGrid="0">
      <p:cViewPr varScale="1">
        <p:scale>
          <a:sx n="81" d="100"/>
          <a:sy n="81" d="100"/>
        </p:scale>
        <p:origin x="725" y="62"/>
      </p:cViewPr>
    </p:cSldViewPr>
  </p:slideViewPr>
  <p:notesTextViewPr>
    <p:cViewPr>
      <p:scale>
        <a:sx n="100" d="100"/>
        <a:sy n="100" d="100"/>
      </p:scale>
      <p:origin x="0" y="0"/>
    </p:cViewPr>
  </p:notesTextViewPr>
  <p:gridSpacing cx="36868100" cy="36868100"/>
</p:viewPr>
</file>

<file path=ppt/_rels/presentation.xml.rels><?xml version="1.0" encoding="UTF-8" standalone="yes" ?><Relationships xmlns="http://schemas.openxmlformats.org/package/2006/relationships"><Relationship Id="rId1" Type="http://schemas.openxmlformats.org/officeDocument/2006/relationships/slideMaster" Target="slideMasters/slideMaster1.xml"  /><Relationship Id="rId10" Type="http://schemas.openxmlformats.org/officeDocument/2006/relationships/slide" Target="slides/slide9.xml"  /><Relationship Id="rId11" Type="http://schemas.openxmlformats.org/officeDocument/2006/relationships/slide" Target="slides/slide10.xml"  /><Relationship Id="rId12" Type="http://schemas.openxmlformats.org/officeDocument/2006/relationships/presProps" Target="presProps.xml"  /><Relationship Id="rId13" Type="http://schemas.openxmlformats.org/officeDocument/2006/relationships/viewProps" Target="viewProps.xml"  /><Relationship Id="rId14" Type="http://schemas.openxmlformats.org/officeDocument/2006/relationships/theme" Target="theme/theme1.xml"  /><Relationship Id="rId15" Type="http://schemas.openxmlformats.org/officeDocument/2006/relationships/tableStyles" Target="tableStyles.xml"  /><Relationship Id="rId2" Type="http://schemas.openxmlformats.org/officeDocument/2006/relationships/slide" Target="slides/slide1.xml"  /><Relationship Id="rId3" Type="http://schemas.openxmlformats.org/officeDocument/2006/relationships/slide" Target="slides/slide2.xml"  /><Relationship Id="rId4" Type="http://schemas.openxmlformats.org/officeDocument/2006/relationships/slide" Target="slides/slide3.xml"  /><Relationship Id="rId5" Type="http://schemas.openxmlformats.org/officeDocument/2006/relationships/slide" Target="slides/slide4.xml"  /><Relationship Id="rId6" Type="http://schemas.openxmlformats.org/officeDocument/2006/relationships/slide" Target="slides/slide5.xml"  /><Relationship Id="rId7" Type="http://schemas.openxmlformats.org/officeDocument/2006/relationships/slide" Target="slides/slide6.xml"  /><Relationship Id="rId8" Type="http://schemas.openxmlformats.org/officeDocument/2006/relationships/slide" Target="slides/slide7.xml"  /><Relationship Id="rId9" Type="http://schemas.openxmlformats.org/officeDocument/2006/relationships/slide" Target="slides/slide8.xml"  /></Relationships>
</file>

<file path=ppt/slideLayouts/_rels/slideLayout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F2212F-6F78-DA01-77C8-FB78B6F2E7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85CBBC4-C264-2E5F-8E8C-EB77DD9A49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D438BB-35F4-EFA6-4F98-5EBC1732C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FE4C0-1C44-4630-9849-C8D0564D74F9}" type="datetimeFigureOut">
              <a:rPr lang="ru-RU" smtClean="0"/>
              <a:t>03.03.2023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112850-54DF-6C45-B57C-4AD4ADA8C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ED93E8-AE8A-0224-5A77-974FC7685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CCD6B-827F-48BC-93B6-60A4A1D341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6220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21D418-A8B1-561F-D2D8-D37927537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38A58A0-2E16-C36E-1C79-10959DE9B8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92B7AE-36CD-FA1A-8A99-74FAFB1EE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FE4C0-1C44-4630-9849-C8D0564D74F9}" type="datetimeFigureOut">
              <a:rPr lang="ru-RU" smtClean="0"/>
              <a:t>03.03.2023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CA82074-362A-0F21-6395-6BAB5B688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35504B-C8EC-4A92-8EF6-E563BB72F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CCD6B-827F-48BC-93B6-60A4A1D341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3295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9691CEB-6156-E7EB-D234-8F13C15A9D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A0BB47D-0DD6-01EC-A42B-14FED47AFB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F289DB2-705A-A06F-C8D4-04DF11897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FE4C0-1C44-4630-9849-C8D0564D74F9}" type="datetimeFigureOut">
              <a:rPr lang="ru-RU" smtClean="0"/>
              <a:t>03.03.2023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F81EA8B-33D2-2BBE-54FC-3208B28D3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C6CC41B-C032-49A9-981A-53FE2318E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CCD6B-827F-48BC-93B6-60A4A1D341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1423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897E14-C45A-47AF-721F-AE9B44062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8A8192-E946-8899-797E-D32B051E43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89ABAE-EB15-CF91-C17B-94EF296EC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FE4C0-1C44-4630-9849-C8D0564D74F9}" type="datetimeFigureOut">
              <a:rPr lang="ru-RU" smtClean="0"/>
              <a:t>03.03.2023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9CF0AB-1113-CB20-73DF-420AE26DA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371433-21F0-2FDE-C68F-D393F80C3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CCD6B-827F-48BC-93B6-60A4A1D341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9336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03D501-E980-09F3-EAC7-2A12B43A1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47662B-3D83-5F6C-1BBA-616B14D750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0B1D9C5-9713-2B43-91DD-08D92A385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FE4C0-1C44-4630-9849-C8D0564D74F9}" type="datetimeFigureOut">
              <a:rPr lang="ru-RU" smtClean="0"/>
              <a:t>03.03.2023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0B8CEB3-4155-3B83-C7C3-D77BE086C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797396-61D6-BF5F-8101-0B80E5E6E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CCD6B-827F-48BC-93B6-60A4A1D341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1942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A0E807-5E43-7F58-798B-0B7AAF3C1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BAACED3-191E-C0B8-F633-F8FE2E11A4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299E564-10D9-5CC7-CB1E-40375B7BEC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32FFE36-2A8E-2E2C-170F-A38271C0A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FE4C0-1C44-4630-9849-C8D0564D74F9}" type="datetimeFigureOut">
              <a:rPr lang="ru-RU" smtClean="0"/>
              <a:t>03.03.2023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DB47C0-F15C-6759-D6B3-9B936EA36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1387AEF-DD5E-F7DC-9A8B-4B53AE29D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CCD6B-827F-48BC-93B6-60A4A1D341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64294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9DE23C-7D09-9AB4-3854-A78FC926B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5063319-5F5A-C245-8895-1C4095C2D1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09DC1FD-6A20-1732-274E-6232D7787F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2AA4E1A-33F7-F1EC-117D-542EF8D25A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E188D03-CA15-504B-4C82-FBE0BCDCD3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BA1B0F8-BD93-CE36-723B-38A9B5304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FE4C0-1C44-4630-9849-C8D0564D74F9}" type="datetimeFigureOut">
              <a:rPr lang="ru-RU" smtClean="0"/>
              <a:t>03.03.2023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454B879-FB35-11D1-73BE-CA6BAFD09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78C9A88-863E-D9A4-590C-5E1BEEE25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CCD6B-827F-48BC-93B6-60A4A1D341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68738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DAEB26-6284-170F-FDE2-2484CBDD3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3B954DF-B403-CC43-64A9-C395BB5D4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FE4C0-1C44-4630-9849-C8D0564D74F9}" type="datetimeFigureOut">
              <a:rPr lang="ru-RU" smtClean="0"/>
              <a:t>03.03.2023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3B95D8A-D26A-5E61-25D1-FA84B1DF0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E93E380-2198-3237-0874-D427C5662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CCD6B-827F-48BC-93B6-60A4A1D341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8340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A3EBC76-AC43-59B2-8896-15FD1D12D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FE4C0-1C44-4630-9849-C8D0564D74F9}" type="datetimeFigureOut">
              <a:rPr lang="ru-RU" smtClean="0"/>
              <a:t>03.03.2023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F378F3E-9DFB-3F75-AD4C-1DAB03C50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71F1316-E591-3C08-BE01-826E1D7DD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CCD6B-827F-48BC-93B6-60A4A1D341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1460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EB5404-8120-0F6B-EE45-86FA52E5A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8C4F5C0-75E4-83C3-3D62-6902F55843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A39ED6D-F810-804A-1934-4FC1F8F4C9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2F48313-A95E-2ED3-6793-13324A054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FE4C0-1C44-4630-9849-C8D0564D74F9}" type="datetimeFigureOut">
              <a:rPr lang="ru-RU" smtClean="0"/>
              <a:t>03.03.2023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BBE3E7-B817-782A-906B-4073B7D36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6F4D886-8065-925F-62C2-081E04C63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CCD6B-827F-48BC-93B6-60A4A1D341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606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279254-367C-D1B7-908E-1DB654ECB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F62C6DC-91CD-E4AA-0756-2C2FB69000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96B4F48-851E-D5A5-E573-A371FE452A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FED985E-7089-F245-EE9C-9ACE66063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FE4C0-1C44-4630-9849-C8D0564D74F9}" type="datetimeFigureOut">
              <a:rPr lang="ru-RU" smtClean="0"/>
              <a:t>03.03.2023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4604C3C-D62C-2A30-AE73-1D881A34D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7476602-EE7C-F4B6-C025-279DED712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CCD6B-827F-48BC-93B6-60A4A1D341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4237139"/>
      </p:ext>
    </p:extLst>
  </p:cSld>
  <p:clrMapOvr>
    <a:masterClrMapping/>
  </p:clrMapOvr>
</p:sldLayout>
</file>

<file path=ppt/slideMasters/_rels/slideMaster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10" Type="http://schemas.openxmlformats.org/officeDocument/2006/relationships/slideLayout" Target="../slideLayouts/slideLayout10.xml"  /><Relationship Id="rId11" Type="http://schemas.openxmlformats.org/officeDocument/2006/relationships/slideLayout" Target="../slideLayouts/slideLayout11.xml"  /><Relationship Id="rId12" Type="http://schemas.openxmlformats.org/officeDocument/2006/relationships/theme" Target="../theme/theme1.xml"  /><Relationship Id="rId2" Type="http://schemas.openxmlformats.org/officeDocument/2006/relationships/slideLayout" Target="../slideLayouts/slideLayout2.xml"  /><Relationship Id="rId3" Type="http://schemas.openxmlformats.org/officeDocument/2006/relationships/slideLayout" Target="../slideLayouts/slideLayout3.xml"  /><Relationship Id="rId4" Type="http://schemas.openxmlformats.org/officeDocument/2006/relationships/slideLayout" Target="../slideLayouts/slideLayout4.xml"  /><Relationship Id="rId5" Type="http://schemas.openxmlformats.org/officeDocument/2006/relationships/slideLayout" Target="../slideLayouts/slideLayout5.xml"  /><Relationship Id="rId6" Type="http://schemas.openxmlformats.org/officeDocument/2006/relationships/slideLayout" Target="../slideLayouts/slideLayout6.xml"  /><Relationship Id="rId7" Type="http://schemas.openxmlformats.org/officeDocument/2006/relationships/slideLayout" Target="../slideLayouts/slideLayout7.xml"  /><Relationship Id="rId8" Type="http://schemas.openxmlformats.org/officeDocument/2006/relationships/slideLayout" Target="../slideLayouts/slideLayout8.xml"  /><Relationship Id="rId9" Type="http://schemas.openxmlformats.org/officeDocument/2006/relationships/slideLayout" Target="../slideLayouts/slideLayout9.xml" 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48702B-3D1F-EF5E-EEBE-D8775D6CD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9F598FC-5A4C-5553-417E-C5480FC23C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703F9D5-C3E9-49E7-CD6E-498EE9DF93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CFE4C0-1C44-4630-9849-C8D0564D74F9}" type="datetimeFigureOut">
              <a:rPr lang="ru-RU" smtClean="0"/>
              <a:t>03.03.2023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11CB6D-7293-4B4B-EF4C-2A10D8BC91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EB4D5C-7571-0F40-C009-5B63F66186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CCD6B-827F-48BC-93B6-60A4A1D341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8522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.jpeg"  /></Relationships>
</file>

<file path=ppt/slides/_rels/slide1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6.xml"  /><Relationship Id="rId2" Type="http://schemas.openxmlformats.org/officeDocument/2006/relationships/image" Target="../media/image2.png"  /></Relationships>
</file>

<file path=ppt/slides/_rels/slide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6.xml"  /><Relationship Id="rId2" Type="http://schemas.openxmlformats.org/officeDocument/2006/relationships/image" Target="../media/image2.png"  /></Relationships>
</file>

<file path=ppt/slides/_rels/slide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6.xml"  /><Relationship Id="rId2" Type="http://schemas.openxmlformats.org/officeDocument/2006/relationships/image" Target="../media/image2.png"  /></Relationships>
</file>

<file path=ppt/slides/_rels/slide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6.xml"  /><Relationship Id="rId2" Type="http://schemas.openxmlformats.org/officeDocument/2006/relationships/image" Target="../media/image2.png"  /></Relationships>
</file>

<file path=ppt/slides/_rels/slide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6.xml"  /><Relationship Id="rId2" Type="http://schemas.openxmlformats.org/officeDocument/2006/relationships/image" Target="../media/image2.png"  /></Relationships>
</file>

<file path=ppt/slides/_rels/slide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6.xml"  /><Relationship Id="rId2" Type="http://schemas.openxmlformats.org/officeDocument/2006/relationships/image" Target="../media/image2.png"  /><Relationship Id="rId3" Type="http://schemas.openxmlformats.org/officeDocument/2006/relationships/image" Target="../media/image3.png"  /><Relationship Id="rId4" Type="http://schemas.openxmlformats.org/officeDocument/2006/relationships/image" Target="../media/image4.png"  /></Relationships>
</file>

<file path=ppt/slides/_rels/slide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6.xml"  /><Relationship Id="rId2" Type="http://schemas.openxmlformats.org/officeDocument/2006/relationships/image" Target="../media/image2.png"  /><Relationship Id="rId3" Type="http://schemas.openxmlformats.org/officeDocument/2006/relationships/image" Target="../media/image5.png"  /><Relationship Id="rId4" Type="http://schemas.openxmlformats.org/officeDocument/2006/relationships/image" Target="../media/image6.png"  /></Relationships>
</file>

<file path=ppt/slides/_rels/slide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6.xml"  /><Relationship Id="rId2" Type="http://schemas.openxmlformats.org/officeDocument/2006/relationships/image" Target="../media/image2.png"  /><Relationship Id="rId3" Type="http://schemas.openxmlformats.org/officeDocument/2006/relationships/image" Target="../media/image7.png"  /><Relationship Id="rId4" Type="http://schemas.openxmlformats.org/officeDocument/2006/relationships/image" Target="../media/image8.png"  /></Relationships>
</file>

<file path=ppt/slides/_rels/slide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6.xml"  /><Relationship Id="rId2" Type="http://schemas.openxmlformats.org/officeDocument/2006/relationships/image" Target="../media/image2.png"  /><Relationship Id="rId3" Type="http://schemas.openxmlformats.org/officeDocument/2006/relationships/image" Target="../media/image9.png"  /></Relationships>
</file>

<file path=ppt/slides/slide1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Pr shadeToTitle="0">
        <a:blipFill dpi="0" rotWithShape="1">
          <a:blip r:embed="rId2">
            <a:lum/>
          </a:blip>
          <a:srcRect/>
          <a:stretch>
            <a:fillRect l="-10000" t="-2000" r="-10000" b="-3000"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0"/>
          </p:nvPr>
        </p:nvSpPr>
        <p:spPr>
          <a:xfrm>
            <a:off x="1912834" y="3428999"/>
            <a:ext cx="8931372" cy="2152021"/>
          </a:xfrm>
        </p:spPr>
        <p:style>
          <a:lnRef idx="2">
            <a:schemeClr val="accent4"/>
          </a:lnRef>
          <a:fillRef idx="1">
            <a:schemeClr val="lt1"/>
          </a:fillRef>
          <a:effectRef idx="2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>
              <a:defRPr/>
            </a:pPr>
            <a:r>
              <a:rPr lang="ru-RU" sz="4000">
                <a:ln w="0">
                  <a:solidFill>
                    <a:srgbClr val="ff0000"/>
                  </a:solidFill>
                </a:ln>
                <a:solidFill>
                  <a:srgbClr val="ff00ac"/>
                </a:solidFill>
                <a:effectLst>
                  <a:reflection blurRad="6350" stA="53000" endA="300" endPos="35500" dir="5400000" sy="-90000" algn="bl" rotWithShape="0"/>
                </a:effectLst>
                <a:latin typeface="Constantia"/>
              </a:rPr>
              <a:t>Дидактическая игра </a:t>
            </a:r>
            <a:br>
              <a:rPr lang="ru-RU" sz="4000">
                <a:ln w="0">
                  <a:solidFill>
                    <a:srgbClr val="ff0000"/>
                  </a:solidFill>
                </a:ln>
                <a:solidFill>
                  <a:srgbClr val="ff00ac"/>
                </a:solidFill>
                <a:effectLst>
                  <a:reflection blurRad="6350" stA="53000" endA="300" endPos="35500" dir="5400000" sy="-90000" algn="bl" rotWithShape="0"/>
                </a:effectLst>
                <a:latin typeface="Constantia"/>
              </a:rPr>
            </a:br>
            <a:r>
              <a:rPr lang="ru-RU" sz="4000">
                <a:ln w="0">
                  <a:solidFill>
                    <a:srgbClr val="ff0000"/>
                  </a:solidFill>
                </a:ln>
                <a:solidFill>
                  <a:srgbClr val="ff00ac"/>
                </a:solidFill>
                <a:effectLst>
                  <a:reflection blurRad="6350" stA="53000" endA="300" endPos="35500" dir="5400000" sy="-90000" algn="bl" rotWithShape="0"/>
                </a:effectLst>
                <a:latin typeface="Constantia"/>
              </a:rPr>
              <a:t>«</a:t>
            </a:r>
            <a:r>
              <a:rPr lang="ru-RU" altLang="en-US" sz="4000">
                <a:ln w="0">
                  <a:solidFill>
                    <a:srgbClr val="ff0000"/>
                  </a:solidFill>
                </a:ln>
                <a:solidFill>
                  <a:srgbClr val="ff00ac"/>
                </a:solidFill>
                <a:effectLst>
                  <a:reflection blurRad="6350" stA="53000" endA="300" endPos="35500" dir="5400000" sy="-90000" algn="bl" rotWithShape="0"/>
                </a:effectLst>
                <a:latin typeface="Constantia"/>
              </a:rPr>
              <a:t>Опасно </a:t>
            </a:r>
            <a:r>
              <a:rPr lang="en-US" altLang="ru-RU" sz="4000">
                <a:ln w="0">
                  <a:solidFill>
                    <a:srgbClr val="ff0000"/>
                  </a:solidFill>
                </a:ln>
                <a:solidFill>
                  <a:srgbClr val="ff00ac"/>
                </a:solidFill>
                <a:effectLst>
                  <a:reflection blurRad="6350" stA="53000" endA="300" endPos="35500" dir="5400000" sy="-90000" algn="bl" rotWithShape="0"/>
                </a:effectLst>
                <a:latin typeface="Constantia"/>
              </a:rPr>
              <a:t>-</a:t>
            </a:r>
            <a:r>
              <a:rPr lang="ru-RU" altLang="en-US" sz="4000">
                <a:ln w="0">
                  <a:solidFill>
                    <a:srgbClr val="ff0000"/>
                  </a:solidFill>
                </a:ln>
                <a:solidFill>
                  <a:srgbClr val="ff00ac"/>
                </a:solidFill>
                <a:effectLst>
                  <a:reflection blurRad="6350" stA="53000" endA="300" endPos="35500" dir="5400000" sy="-90000" algn="bl" rotWithShape="0"/>
                </a:effectLst>
                <a:latin typeface="Constantia"/>
              </a:rPr>
              <a:t> Неопасно</a:t>
            </a:r>
            <a:r>
              <a:rPr lang="ru-RU" sz="4000">
                <a:ln w="0">
                  <a:solidFill>
                    <a:srgbClr val="ff0000"/>
                  </a:solidFill>
                </a:ln>
                <a:solidFill>
                  <a:srgbClr val="ff00ac"/>
                </a:solidFill>
                <a:effectLst>
                  <a:reflection blurRad="6350" stA="53000" endA="300" endPos="35500" dir="5400000" sy="-90000" algn="bl" rotWithShape="0"/>
                </a:effectLst>
                <a:latin typeface="Constantia"/>
              </a:rPr>
              <a:t>»</a:t>
            </a:r>
            <a:br>
              <a:rPr lang="ru-RU" sz="4000">
                <a:ln w="0">
                  <a:solidFill>
                    <a:srgbClr val="ff0000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Constantia"/>
              </a:rPr>
            </a:br>
            <a:r>
              <a:rPr lang="ru-RU" sz="2000">
                <a:ln w="0">
                  <a:solidFill>
                    <a:srgbClr val="ff0000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Constantia"/>
              </a:rPr>
              <a:t>(</a:t>
            </a:r>
            <a:r>
              <a:rPr lang="ru-RU" altLang="en-US" sz="2000">
                <a:ln w="0">
                  <a:solidFill>
                    <a:srgbClr val="ff0000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Constantia"/>
              </a:rPr>
              <a:t>старшая</a:t>
            </a:r>
            <a:r>
              <a:rPr lang="ru-RU" sz="2000">
                <a:ln w="0">
                  <a:solidFill>
                    <a:srgbClr val="ff0000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Constantia"/>
              </a:rPr>
              <a:t> группа)</a:t>
            </a:r>
            <a:endParaRPr lang="ru-RU" sz="2000">
              <a:solidFill>
                <a:schemeClr val="accent2">
                  <a:lumMod val="60000"/>
                  <a:lumOff val="40000"/>
                </a:schemeClr>
              </a:solidFill>
              <a:latin typeface="Constantia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5892800"/>
            <a:ext cx="9144000" cy="833120"/>
          </a:xfrm>
        </p:spPr>
        <p:txBody>
          <a:bodyPr>
            <a:normAutofit fontScale="92500"/>
          </a:bodyPr>
          <a:lstStyle/>
          <a:p>
            <a:pPr lvl="0">
              <a:defRPr/>
            </a:pPr>
            <a:r>
              <a:rPr lang="ru-RU">
                <a:latin typeface="Constantia"/>
              </a:rPr>
              <a:t>МДОАУ «Д/С № </a:t>
            </a:r>
            <a:r>
              <a:rPr lang="en-US" altLang="ru-RU">
                <a:latin typeface="Constantia"/>
              </a:rPr>
              <a:t>123</a:t>
            </a:r>
            <a:r>
              <a:rPr lang="ru-RU">
                <a:latin typeface="Constantia"/>
              </a:rPr>
              <a:t>«</a:t>
            </a:r>
            <a:r>
              <a:rPr lang="ru-RU" altLang="en-US">
                <a:latin typeface="Constantia"/>
              </a:rPr>
              <a:t>Гармония</a:t>
            </a:r>
            <a:r>
              <a:rPr lang="ru-RU">
                <a:latin typeface="Constantia"/>
              </a:rPr>
              <a:t>» г. Орска»</a:t>
            </a:r>
            <a:endParaRPr lang="ru-RU">
              <a:latin typeface="Constantia"/>
            </a:endParaRPr>
          </a:p>
          <a:p>
            <a:pPr lvl="0">
              <a:defRPr/>
            </a:pPr>
            <a:r>
              <a:rPr lang="ru-RU">
                <a:latin typeface="Constantia"/>
              </a:rPr>
              <a:t>Воспитател</a:t>
            </a:r>
            <a:r>
              <a:rPr lang="ru-RU" altLang="en-US">
                <a:latin typeface="Constantia"/>
              </a:rPr>
              <a:t>и</a:t>
            </a:r>
            <a:r>
              <a:rPr lang="ru-RU">
                <a:latin typeface="Constantia"/>
              </a:rPr>
              <a:t>: Б</a:t>
            </a:r>
            <a:r>
              <a:rPr lang="ru-RU" altLang="en-US">
                <a:latin typeface="Constantia"/>
              </a:rPr>
              <a:t>уркеева</a:t>
            </a:r>
            <a:r>
              <a:rPr lang="ru-RU">
                <a:latin typeface="Constantia"/>
              </a:rPr>
              <a:t> Н.</a:t>
            </a:r>
            <a:r>
              <a:rPr lang="ru-RU" altLang="en-US">
                <a:latin typeface="Constantia"/>
              </a:rPr>
              <a:t>Р</a:t>
            </a:r>
            <a:r>
              <a:rPr lang="ru-RU">
                <a:latin typeface="Constantia"/>
              </a:rPr>
              <a:t>.</a:t>
            </a:r>
            <a:r>
              <a:rPr lang="ru-RU" altLang="en-US">
                <a:latin typeface="Constantia"/>
              </a:rPr>
              <a:t> и Каипкулова Г</a:t>
            </a:r>
            <a:r>
              <a:rPr lang="en-US" altLang="ru-RU">
                <a:latin typeface="Constantia"/>
              </a:rPr>
              <a:t>.</a:t>
            </a:r>
            <a:r>
              <a:rPr lang="ru-RU" altLang="en-US">
                <a:latin typeface="Constantia"/>
              </a:rPr>
              <a:t>А</a:t>
            </a:r>
            <a:r>
              <a:rPr lang="en-US" altLang="ru-RU">
                <a:latin typeface="Constantia"/>
              </a:rPr>
              <a:t>.</a:t>
            </a:r>
            <a:endParaRPr lang="en-US" altLang="ru-RU">
              <a:latin typeface="Constanti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10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Pr shadeToTitle="0">
        <a:blipFill dpi="0" rotWithShape="1">
          <a:blip r:embed="rId2">
            <a:lum/>
          </a:blip>
          <a:srcRect/>
          <a:stretch>
            <a:fillRect t="1000" b="-17000"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0"/>
          </p:nvPr>
        </p:nvSpPr>
        <p:spPr>
          <a:xfrm>
            <a:off x="902776" y="1775847"/>
            <a:ext cx="10451024" cy="3481952"/>
          </a:xfrm>
        </p:spPr>
        <p:txBody>
          <a:bodyPr/>
          <a:lstStyle/>
          <a:p>
            <a:pPr algn="ctr">
              <a:defRPr/>
            </a:pPr>
            <a:r>
              <a:rPr xmlns:mc="http://schemas.openxmlformats.org/markup-compatibility/2006" xmlns:hp="http://schemas.haansoft.com/office/presentation/8.0" lang="ru-RU" sz="5400" b="1" u="sng" mc:Ignorable="hp" hp:hslEmbossed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10b51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nstantia"/>
              </a:rPr>
              <a:t>СПАСИБО ЗА ВНИМАНИЕ!</a:t>
            </a:r>
            <a:endParaRPr xmlns:mc="http://schemas.openxmlformats.org/markup-compatibility/2006" xmlns:hp="http://schemas.haansoft.com/office/presentation/8.0" lang="ru-RU" sz="5400" b="1" u="sng" mc:Ignorable="hp" hp:hslEmbossed="0">
              <a:solidFill>
                <a:srgbClr val="10b510"/>
              </a:solidFill>
              <a:latin typeface="Constanti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2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Pr shadeToTitle="0">
        <a:blipFill dpi="0" rotWithShape="1">
          <a:blip r:embed="rId2">
            <a:lum/>
          </a:blip>
          <a:srcRect/>
          <a:stretch>
            <a:fillRect t="1000" b="-7000"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0"/>
          </p:nvPr>
        </p:nvSpPr>
        <p:spPr>
          <a:xfrm>
            <a:off x="838200" y="2367280"/>
            <a:ext cx="10515600" cy="4490720"/>
          </a:xfrm>
        </p:spPr>
        <p:txBody>
          <a:bodyPr/>
          <a:lstStyle/>
          <a:p>
            <a:pPr lvl="0">
              <a:defRPr/>
            </a:pPr>
            <a:r>
              <a:rPr xmlns:mc="http://schemas.openxmlformats.org/markup-compatibility/2006" xmlns:hp="http://schemas.haansoft.com/office/presentation/8.0" lang="ru-RU" b="1" i="0" u="sng" mc:Ignorable="hp" hp:hslEmbossed="0"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42c7f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nstantia"/>
              </a:rPr>
              <a:t>Цель игры</a:t>
            </a:r>
            <a:r>
              <a:rPr xmlns:mc="http://schemas.openxmlformats.org/markup-compatibility/2006" xmlns:hp="http://schemas.haansoft.com/office/presentation/8.0" lang="ru-RU" b="1" i="0" mc:Ignorable="hp" hp:hslEmbossed="0"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42c7f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nstantia"/>
              </a:rPr>
              <a:t>: </a:t>
            </a:r>
            <a:endParaRPr xmlns:mc="http://schemas.openxmlformats.org/markup-compatibility/2006" xmlns:hp="http://schemas.haansoft.com/office/presentation/8.0" lang="ru-RU" b="1" i="0" mc:Ignorable="hp" hp:hslEmbossed="0">
              <a:ln w="9525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</a:ln>
              <a:solidFill>
                <a:srgbClr val="42c7f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nstantia"/>
            </a:endParaRPr>
          </a:p>
          <a:p>
            <a:pPr lvl="0">
              <a:defRPr/>
            </a:pPr>
            <a:r>
              <a:rPr lang="ru-RU" sz="3200" b="0" i="0">
                <a:solidFill>
                  <a:srgbClr val="111111"/>
                </a:solidFill>
                <a:effectLst/>
                <a:latin typeface="Constantia"/>
              </a:rPr>
              <a:t>- </a:t>
            </a:r>
            <a:r>
              <a:rPr lang="ru-RU" altLang="en-US" sz="3200" b="0" i="0">
                <a:solidFill>
                  <a:srgbClr val="111111"/>
                </a:solidFill>
                <a:effectLst/>
                <a:latin typeface="Constantia"/>
              </a:rPr>
              <a:t>закреплять и соблюдать правила </a:t>
            </a:r>
            <a:r>
              <a:rPr lang="ru-RU" altLang="en-US" sz="3200" b="1" i="0">
                <a:solidFill>
                  <a:srgbClr val="111111"/>
                </a:solidFill>
                <a:effectLst/>
                <a:latin typeface="Constantia"/>
              </a:rPr>
              <a:t>безопасного поведения</a:t>
            </a:r>
            <a:r>
              <a:rPr lang="ru-RU" altLang="en-US" sz="3200" b="0" i="0">
                <a:solidFill>
                  <a:srgbClr val="111111"/>
                </a:solidFill>
                <a:effectLst/>
                <a:latin typeface="Constantia"/>
              </a:rPr>
              <a:t> в различных ситуациях</a:t>
            </a:r>
            <a:r>
              <a:rPr lang="en-US" altLang="ru-RU" sz="3200" b="0" i="0">
                <a:solidFill>
                  <a:srgbClr val="111111"/>
                </a:solidFill>
                <a:effectLst/>
                <a:latin typeface="Constantia"/>
              </a:rPr>
              <a:t>;</a:t>
            </a:r>
            <a:endParaRPr lang="en-US" altLang="ru-RU" sz="3200" b="0" i="0">
              <a:solidFill>
                <a:srgbClr val="111111"/>
              </a:solidFill>
              <a:effectLst/>
              <a:latin typeface="Constantia"/>
            </a:endParaRPr>
          </a:p>
          <a:p>
            <a:pPr lvl="0">
              <a:defRPr/>
            </a:pPr>
            <a:r>
              <a:rPr lang="en-US" altLang="ru-RU" sz="3200" b="0" i="0">
                <a:solidFill>
                  <a:srgbClr val="111111"/>
                </a:solidFill>
                <a:effectLst/>
                <a:latin typeface="Constantia"/>
              </a:rPr>
              <a:t>-</a:t>
            </a:r>
            <a:r>
              <a:rPr lang="ru-RU" altLang="en-US" sz="3200" b="0" i="0">
                <a:solidFill>
                  <a:srgbClr val="111111"/>
                </a:solidFill>
                <a:effectLst/>
                <a:latin typeface="Constantia"/>
              </a:rPr>
              <a:t> уметь предвидеть и предупредить результаты возможного развития ситуации</a:t>
            </a:r>
            <a:r>
              <a:rPr lang="en-US" altLang="ru-RU" sz="3200" b="0" i="0">
                <a:solidFill>
                  <a:srgbClr val="111111"/>
                </a:solidFill>
                <a:effectLst/>
                <a:latin typeface="Constantia"/>
              </a:rPr>
              <a:t>;</a:t>
            </a:r>
            <a:endParaRPr lang="en-US" altLang="ru-RU" sz="3200" b="0" i="0">
              <a:solidFill>
                <a:srgbClr val="111111"/>
              </a:solidFill>
              <a:effectLst/>
              <a:latin typeface="Constantia"/>
            </a:endParaRPr>
          </a:p>
          <a:p>
            <a:pPr lvl="0">
              <a:defRPr/>
            </a:pPr>
            <a:r>
              <a:rPr lang="en-US" altLang="ru-RU" sz="3200" b="0" i="0">
                <a:solidFill>
                  <a:srgbClr val="111111"/>
                </a:solidFill>
                <a:effectLst/>
                <a:latin typeface="Constantia"/>
              </a:rPr>
              <a:t>-</a:t>
            </a:r>
            <a:r>
              <a:rPr lang="ru-RU" altLang="en-US" sz="3200" b="0" i="0">
                <a:solidFill>
                  <a:srgbClr val="111111"/>
                </a:solidFill>
                <a:effectLst/>
                <a:latin typeface="Constantia"/>
              </a:rPr>
              <a:t> развивать охранительное самосознание</a:t>
            </a:r>
            <a:r>
              <a:rPr lang="en-US" altLang="ru-RU" sz="3200" b="0" i="0">
                <a:solidFill>
                  <a:srgbClr val="111111"/>
                </a:solidFill>
                <a:effectLst/>
                <a:latin typeface="Constantia"/>
              </a:rPr>
              <a:t>;</a:t>
            </a:r>
            <a:endParaRPr lang="en-US" altLang="ru-RU" sz="3200" b="0" i="0">
              <a:solidFill>
                <a:srgbClr val="111111"/>
              </a:solidFill>
              <a:effectLst/>
              <a:latin typeface="Constantia"/>
            </a:endParaRPr>
          </a:p>
          <a:p>
            <a:pPr lvl="0">
              <a:defRPr/>
            </a:pPr>
            <a:r>
              <a:rPr lang="en-US" altLang="ru-RU" sz="3200" b="0" i="0">
                <a:solidFill>
                  <a:srgbClr val="111111"/>
                </a:solidFill>
                <a:effectLst/>
                <a:latin typeface="Constantia"/>
              </a:rPr>
              <a:t>-</a:t>
            </a:r>
            <a:r>
              <a:rPr lang="ru-RU" altLang="en-US" sz="3200" b="0" i="0">
                <a:solidFill>
                  <a:srgbClr val="111111"/>
                </a:solidFill>
                <a:effectLst/>
                <a:latin typeface="Constantia"/>
              </a:rPr>
              <a:t> воспитывать чувство взаимопомощи</a:t>
            </a:r>
            <a:r>
              <a:rPr lang="en-US" altLang="ru-RU" sz="3200" b="0" i="0">
                <a:solidFill>
                  <a:srgbClr val="111111"/>
                </a:solidFill>
                <a:effectLst/>
                <a:latin typeface="Constantia"/>
              </a:rPr>
              <a:t>.</a:t>
            </a:r>
            <a:endParaRPr lang="en-US" altLang="ru-RU" sz="3200" b="0" i="0">
              <a:solidFill>
                <a:srgbClr val="111111"/>
              </a:solidFill>
              <a:effectLst/>
              <a:latin typeface="Constanti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3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Pr shadeToTitle="0">
        <a:blipFill dpi="0" rotWithShape="1">
          <a:blip r:embed="rId2">
            <a:lum/>
          </a:blip>
          <a:srcRect/>
          <a:stretch>
            <a:fillRect t="1000" b="-17000"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0"/>
          </p:nvPr>
        </p:nvSpPr>
        <p:spPr>
          <a:xfrm>
            <a:off x="838200" y="2441541"/>
            <a:ext cx="10515600" cy="4251489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xmlns:mc="http://schemas.openxmlformats.org/markup-compatibility/2006" xmlns:hp="http://schemas.haansoft.com/office/presentation/8.0" lang="ru-RU" b="1" u="sng" mc:Ignorable="hp" hp:hslEmbossed="0"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42c7f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nstantia"/>
              </a:rPr>
              <a:t>Задачи:</a:t>
            </a:r>
            <a:br>
              <a:rPr lang="ru-RU" sz="2400" b="0" i="0">
                <a:solidFill>
                  <a:srgbClr val="42c7f1"/>
                </a:solidFill>
                <a:effectLst/>
                <a:latin typeface="Constantia"/>
              </a:rPr>
            </a:br>
            <a:r>
              <a:rPr lang="ru-RU" sz="2400" b="0" i="0">
                <a:solidFill>
                  <a:srgbClr val="111111"/>
                </a:solidFill>
                <a:effectLst/>
                <a:latin typeface="Constantia"/>
              </a:rPr>
              <a:t>- Закреплять знания об опасных предметах и правила обращения с ними. - Обучать основам личной безопасности.</a:t>
            </a:r>
            <a:endParaRPr lang="ru-RU" sz="2400" b="0" i="0">
              <a:solidFill>
                <a:srgbClr val="111111"/>
              </a:solidFill>
              <a:effectLst/>
              <a:latin typeface="Constantia"/>
            </a:endParaRPr>
          </a:p>
          <a:p>
            <a:pPr lvl="0">
              <a:defRPr/>
            </a:pPr>
            <a:r>
              <a:rPr lang="en-US" altLang="ru-RU" sz="2400" b="0" i="0">
                <a:solidFill>
                  <a:srgbClr val="111111"/>
                </a:solidFill>
                <a:effectLst/>
                <a:latin typeface="Constantia"/>
              </a:rPr>
              <a:t>-</a:t>
            </a:r>
            <a:r>
              <a:rPr lang="ru-RU" altLang="en-US" sz="2400" b="0" i="0">
                <a:solidFill>
                  <a:srgbClr val="111111"/>
                </a:solidFill>
                <a:effectLst/>
                <a:latin typeface="Constantia"/>
              </a:rPr>
              <a:t> Определять степень угрозы предлагаемой ситуации для жизни и здоровья</a:t>
            </a:r>
            <a:r>
              <a:rPr lang="en-US" altLang="ru-RU" sz="2400" b="0" i="0">
                <a:solidFill>
                  <a:srgbClr val="111111"/>
                </a:solidFill>
                <a:effectLst/>
                <a:latin typeface="Constantia"/>
              </a:rPr>
              <a:t>.</a:t>
            </a:r>
            <a:r>
              <a:rPr lang="ru-RU" sz="2400" b="0" i="0">
                <a:solidFill>
                  <a:srgbClr val="111111"/>
                </a:solidFill>
                <a:effectLst/>
                <a:latin typeface="Constantia"/>
              </a:rPr>
              <a:t> </a:t>
            </a:r>
            <a:br>
              <a:rPr lang="ru-RU" sz="2400" b="0" i="0">
                <a:solidFill>
                  <a:srgbClr val="111111"/>
                </a:solidFill>
                <a:effectLst/>
                <a:latin typeface="Constantia"/>
              </a:rPr>
            </a:br>
            <a:r>
              <a:rPr lang="ru-RU" sz="2400" b="0" i="0">
                <a:solidFill>
                  <a:srgbClr val="111111"/>
                </a:solidFill>
                <a:effectLst/>
                <a:latin typeface="Constantia"/>
              </a:rPr>
              <a:t>- Развивать речь, мышление, умение сравнивать предметы. </a:t>
            </a:r>
            <a:br>
              <a:rPr lang="ru-RU" sz="2400" b="0" i="0">
                <a:solidFill>
                  <a:srgbClr val="111111"/>
                </a:solidFill>
                <a:effectLst/>
                <a:latin typeface="Constantia"/>
              </a:rPr>
            </a:br>
            <a:r>
              <a:rPr lang="ru-RU" sz="2400" b="0" i="0">
                <a:solidFill>
                  <a:srgbClr val="111111"/>
                </a:solidFill>
                <a:effectLst/>
                <a:latin typeface="Constantia"/>
              </a:rPr>
              <a:t>- Формировать понятие "</a:t>
            </a:r>
            <a:r>
              <a:rPr lang="ru-RU" altLang="en-US" sz="2400" b="0" i="0">
                <a:solidFill>
                  <a:srgbClr val="111111"/>
                </a:solidFill>
                <a:effectLst/>
                <a:latin typeface="Constantia"/>
              </a:rPr>
              <a:t>опасно </a:t>
            </a:r>
            <a:r>
              <a:rPr lang="en-US" altLang="ru-RU" sz="2400" b="0" i="0">
                <a:solidFill>
                  <a:srgbClr val="111111"/>
                </a:solidFill>
                <a:effectLst/>
                <a:latin typeface="Constantia"/>
              </a:rPr>
              <a:t>-</a:t>
            </a:r>
            <a:r>
              <a:rPr lang="ru-RU" altLang="en-US" sz="2400" b="0" i="0">
                <a:solidFill>
                  <a:srgbClr val="111111"/>
                </a:solidFill>
                <a:effectLst/>
                <a:latin typeface="Constantia"/>
              </a:rPr>
              <a:t> неопасно</a:t>
            </a:r>
            <a:r>
              <a:rPr lang="ru-RU" sz="2400" b="0" i="0">
                <a:solidFill>
                  <a:srgbClr val="111111"/>
                </a:solidFill>
                <a:effectLst/>
                <a:latin typeface="Constantia"/>
              </a:rPr>
              <a:t>" к различным ситуациям.</a:t>
            </a:r>
            <a:br>
              <a:rPr lang="ru-RU" sz="2400" b="0" i="0">
                <a:solidFill>
                  <a:srgbClr val="111111"/>
                </a:solidFill>
                <a:effectLst/>
                <a:latin typeface="Constantia"/>
              </a:rPr>
            </a:br>
            <a:r>
              <a:rPr lang="ru-RU" sz="2400" b="0" i="0">
                <a:solidFill>
                  <a:srgbClr val="111111"/>
                </a:solidFill>
                <a:effectLst/>
                <a:latin typeface="Constantia"/>
              </a:rPr>
              <a:t>- Воспитывать у детей аккуратность в обращении с опасными предметами.</a:t>
            </a:r>
            <a:br>
              <a:rPr lang="ru-RU"/>
            </a:b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4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Pr shadeToTitle="0">
        <a:blipFill dpi="0" rotWithShape="1">
          <a:blip r:embed="rId2">
            <a:lum/>
          </a:blip>
          <a:srcRect/>
          <a:stretch>
            <a:fillRect t="1000" b="-17000"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"/>
          <p:cNvSpPr txBox="1"/>
          <p:nvPr/>
        </p:nvSpPr>
        <p:spPr>
          <a:xfrm>
            <a:off x="610244" y="2454527"/>
            <a:ext cx="10923078" cy="3687193"/>
          </a:xfrm>
          <a:prstGeom prst="rect">
            <a:avLst/>
          </a:prstGeom>
        </p:spPr>
        <p:txBody>
          <a:bodyPr wrap="square">
            <a:spAutoFit/>
          </a:bodyPr>
          <a:p>
            <a:pPr lvl="0">
              <a:defRPr/>
            </a:pPr>
            <a:r>
              <a:rPr xmlns:mc="http://schemas.openxmlformats.org/markup-compatibility/2006" xmlns:hp="http://schemas.haansoft.com/office/presentation/8.0" lang="ru-RU" altLang="en-US" sz="4400" b="1" u="sng" mc:Ignorable="hp" hp:hslEmbossed="0"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42c7f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nstantia"/>
              </a:rPr>
              <a:t>Правила игры</a:t>
            </a:r>
            <a:r>
              <a:rPr xmlns:mc="http://schemas.openxmlformats.org/markup-compatibility/2006" xmlns:hp="http://schemas.haansoft.com/office/presentation/8.0" lang="ru-RU" sz="4400" b="1" u="sng" mc:Ignorable="hp" hp:hslEmbossed="0"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42c7f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nstantia"/>
              </a:rPr>
              <a:t>:</a:t>
            </a:r>
            <a:br>
              <a:rPr lang="ru-RU" sz="2400" b="0" i="0">
                <a:solidFill>
                  <a:srgbClr val="111111"/>
                </a:solidFill>
                <a:effectLst/>
                <a:latin typeface="Constantia"/>
              </a:rPr>
            </a:br>
            <a:endParaRPr lang="ru-RU" sz="2400" b="0" i="0">
              <a:solidFill>
                <a:srgbClr val="111111"/>
              </a:solidFill>
              <a:effectLst/>
              <a:latin typeface="Constantia"/>
            </a:endParaRPr>
          </a:p>
          <a:p>
            <a:pPr lvl="0">
              <a:defRPr/>
            </a:pPr>
            <a:r>
              <a:rPr lang="ru-RU" altLang="en-US" sz="2400" b="0" i="0">
                <a:solidFill>
                  <a:srgbClr val="111111"/>
                </a:solidFill>
                <a:effectLst/>
                <a:latin typeface="Constantia"/>
              </a:rPr>
              <a:t>Игра предназначена для среднего и старшего возраста</a:t>
            </a:r>
            <a:r>
              <a:rPr lang="en-US" altLang="ru-RU" sz="2400" b="0" i="0">
                <a:solidFill>
                  <a:srgbClr val="111111"/>
                </a:solidFill>
                <a:effectLst/>
                <a:latin typeface="Constantia"/>
              </a:rPr>
              <a:t>.</a:t>
            </a:r>
            <a:r>
              <a:rPr lang="ru-RU" altLang="en-US" sz="2400" b="0" i="0">
                <a:solidFill>
                  <a:srgbClr val="111111"/>
                </a:solidFill>
                <a:effectLst/>
                <a:latin typeface="Constantia"/>
              </a:rPr>
              <a:t> </a:t>
            </a:r>
            <a:endParaRPr lang="ru-RU" altLang="en-US" sz="2400" b="0" i="0">
              <a:solidFill>
                <a:srgbClr val="111111"/>
              </a:solidFill>
              <a:effectLst/>
              <a:latin typeface="Constantia"/>
            </a:endParaRPr>
          </a:p>
          <a:p>
            <a:pPr lvl="0">
              <a:defRPr/>
            </a:pPr>
            <a:r>
              <a:rPr lang="ru-RU" altLang="en-US" sz="2400" b="0" i="0">
                <a:solidFill>
                  <a:srgbClr val="111111"/>
                </a:solidFill>
                <a:effectLst/>
                <a:latin typeface="Constantia"/>
              </a:rPr>
              <a:t>Определить степень угрозы предлагаемой ситуации для жизни и здоровья</a:t>
            </a:r>
            <a:r>
              <a:rPr lang="en-US" altLang="ru-RU" sz="2400" b="0" i="0">
                <a:solidFill>
                  <a:srgbClr val="111111"/>
                </a:solidFill>
                <a:effectLst/>
                <a:latin typeface="Constantia"/>
              </a:rPr>
              <a:t>.</a:t>
            </a:r>
            <a:r>
              <a:rPr lang="ru-RU" altLang="en-US" sz="2400" b="0" i="0">
                <a:solidFill>
                  <a:srgbClr val="111111"/>
                </a:solidFill>
                <a:effectLst/>
                <a:latin typeface="Constantia"/>
              </a:rPr>
              <a:t> Определить</a:t>
            </a:r>
            <a:r>
              <a:rPr lang="en-US" altLang="ru-RU" sz="2400" b="0" i="0">
                <a:solidFill>
                  <a:srgbClr val="111111"/>
                </a:solidFill>
                <a:effectLst/>
                <a:latin typeface="Constantia"/>
              </a:rPr>
              <a:t>,</a:t>
            </a:r>
            <a:r>
              <a:rPr lang="ru-RU" altLang="en-US" sz="2400" b="0" i="0">
                <a:solidFill>
                  <a:srgbClr val="111111"/>
                </a:solidFill>
                <a:effectLst/>
                <a:latin typeface="Constantia"/>
              </a:rPr>
              <a:t> какая из описанных ситуаций представляет угрозу для здоровья</a:t>
            </a:r>
            <a:r>
              <a:rPr lang="en-US" altLang="ru-RU" sz="2400" b="0" i="0">
                <a:solidFill>
                  <a:srgbClr val="111111"/>
                </a:solidFill>
                <a:effectLst/>
                <a:latin typeface="Constantia"/>
              </a:rPr>
              <a:t>.</a:t>
            </a:r>
            <a:r>
              <a:rPr lang="ru-RU" altLang="en-US" sz="2400" b="0" i="0">
                <a:solidFill>
                  <a:srgbClr val="111111"/>
                </a:solidFill>
                <a:effectLst/>
                <a:latin typeface="Constantia"/>
              </a:rPr>
              <a:t> Поднять нужную карточку в зависимости от степени опасности</a:t>
            </a:r>
            <a:r>
              <a:rPr lang="en-US" altLang="ru-RU" sz="2400" b="0" i="0">
                <a:solidFill>
                  <a:srgbClr val="111111"/>
                </a:solidFill>
                <a:effectLst/>
                <a:latin typeface="Constantia"/>
              </a:rPr>
              <a:t>.</a:t>
            </a:r>
            <a:r>
              <a:rPr lang="ru-RU" altLang="en-US" sz="2400" b="0" i="0">
                <a:solidFill>
                  <a:srgbClr val="111111"/>
                </a:solidFill>
                <a:effectLst/>
                <a:latin typeface="Constantia"/>
              </a:rPr>
              <a:t> Правильно разложить дидактические картинки</a:t>
            </a:r>
            <a:r>
              <a:rPr lang="en-US" altLang="ru-RU" sz="2400" b="0" i="0">
                <a:solidFill>
                  <a:srgbClr val="111111"/>
                </a:solidFill>
                <a:effectLst/>
                <a:latin typeface="Constantia"/>
              </a:rPr>
              <a:t>.</a:t>
            </a:r>
            <a:r>
              <a:rPr lang="ru-RU" altLang="en-US" sz="2400" b="0" i="0">
                <a:solidFill>
                  <a:srgbClr val="111111"/>
                </a:solidFill>
                <a:effectLst/>
                <a:latin typeface="Constantia"/>
              </a:rPr>
              <a:t> </a:t>
            </a:r>
            <a:endParaRPr lang="ru-RU" altLang="en-US" sz="2400" b="0" i="0">
              <a:solidFill>
                <a:srgbClr val="111111"/>
              </a:solidFill>
              <a:effectLst/>
              <a:latin typeface="Constantia"/>
            </a:endParaRPr>
          </a:p>
          <a:p>
            <a:pPr lvl="0">
              <a:defRPr/>
            </a:pPr>
            <a:r>
              <a:rPr lang="ru-RU" altLang="en-US" sz="2400" b="0" i="0">
                <a:solidFill>
                  <a:srgbClr val="111111"/>
                </a:solidFill>
                <a:effectLst/>
                <a:latin typeface="Constantia"/>
              </a:rPr>
              <a:t>Дети не должны мешать друг другу слушать</a:t>
            </a:r>
            <a:r>
              <a:rPr lang="en-US" altLang="ru-RU" sz="2400" b="0" i="0">
                <a:solidFill>
                  <a:srgbClr val="111111"/>
                </a:solidFill>
                <a:effectLst/>
                <a:latin typeface="Constantia"/>
              </a:rPr>
              <a:t>,</a:t>
            </a:r>
            <a:r>
              <a:rPr lang="ru-RU" altLang="en-US" sz="2400" b="0" i="0">
                <a:solidFill>
                  <a:srgbClr val="111111"/>
                </a:solidFill>
                <a:effectLst/>
                <a:latin typeface="Constantia"/>
              </a:rPr>
              <a:t> и отвечать</a:t>
            </a:r>
            <a:r>
              <a:rPr lang="en-US" altLang="ru-RU" sz="2400" b="0" i="0">
                <a:solidFill>
                  <a:srgbClr val="111111"/>
                </a:solidFill>
                <a:effectLst/>
                <a:latin typeface="Constantia"/>
              </a:rPr>
              <a:t>.</a:t>
            </a:r>
            <a:r>
              <a:rPr lang="ru-RU" altLang="en-US" sz="2400" b="0" i="0">
                <a:solidFill>
                  <a:srgbClr val="111111"/>
                </a:solidFill>
                <a:effectLst/>
                <a:latin typeface="Constantia"/>
              </a:rPr>
              <a:t> При необходимости могут дополнять ответы своих товарищей</a:t>
            </a:r>
            <a:r>
              <a:rPr lang="en-US" altLang="ru-RU" sz="2400" b="0" i="0">
                <a:solidFill>
                  <a:srgbClr val="111111"/>
                </a:solidFill>
                <a:effectLst/>
                <a:latin typeface="Constantia"/>
              </a:rPr>
              <a:t>.</a:t>
            </a:r>
            <a:endParaRPr lang="en-US" altLang="ru-RU" sz="2400" b="0" i="0">
              <a:solidFill>
                <a:srgbClr val="111111"/>
              </a:solidFill>
              <a:effectLst/>
              <a:latin typeface="Constanti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5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Pr shadeToTitle="0">
        <a:blipFill dpi="0" rotWithShape="1">
          <a:blip r:embed="rId2">
            <a:lum/>
          </a:blip>
          <a:srcRect/>
          <a:stretch>
            <a:fillRect t="1000" b="-17000"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"/>
          <p:cNvSpPr txBox="1"/>
          <p:nvPr/>
        </p:nvSpPr>
        <p:spPr>
          <a:xfrm>
            <a:off x="836263" y="2580774"/>
            <a:ext cx="10713203" cy="4056246"/>
          </a:xfrm>
          <a:prstGeom prst="rect">
            <a:avLst/>
          </a:prstGeom>
        </p:spPr>
        <p:txBody>
          <a:bodyPr wrap="square">
            <a:spAutoFit/>
          </a:bodyPr>
          <a:p>
            <a:pPr lvl="0">
              <a:defRPr/>
            </a:pPr>
            <a:r>
              <a:rPr xmlns:mc="http://schemas.openxmlformats.org/markup-compatibility/2006" xmlns:hp="http://schemas.haansoft.com/office/presentation/8.0" lang="ru-RU" altLang="en-US" sz="4400" b="1" u="sng" mc:Ignorable="hp" hp:hslEmbossed="0"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42c7f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nstantia"/>
              </a:rPr>
              <a:t>Ход игры</a:t>
            </a:r>
            <a:r>
              <a:rPr xmlns:mc="http://schemas.openxmlformats.org/markup-compatibility/2006" xmlns:hp="http://schemas.haansoft.com/office/presentation/8.0" lang="ru-RU" sz="4400" b="1" u="sng" mc:Ignorable="hp" hp:hslEmbossed="0"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42c7f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nstantia"/>
              </a:rPr>
              <a:t>:</a:t>
            </a:r>
            <a:endParaRPr xmlns:mc="http://schemas.openxmlformats.org/markup-compatibility/2006" xmlns:hp="http://schemas.haansoft.com/office/presentation/8.0" lang="ru-RU" sz="4400" b="1" u="sng" mc:Ignorable="hp" hp:hslEmbossed="0">
              <a:ln w="9525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nstantia"/>
            </a:endParaRPr>
          </a:p>
          <a:p>
            <a:pPr lvl="0">
              <a:defRPr/>
            </a:pPr>
            <a:r>
              <a:rPr lang="en-US" altLang="ru-RU" sz="2400" b="0" i="0">
                <a:solidFill>
                  <a:srgbClr val="111111"/>
                </a:solidFill>
                <a:effectLst/>
                <a:latin typeface="Constantia"/>
              </a:rPr>
              <a:t>1.</a:t>
            </a:r>
            <a:r>
              <a:rPr lang="ru-RU" altLang="en-US" sz="2400" b="0" i="0">
                <a:solidFill>
                  <a:srgbClr val="111111"/>
                </a:solidFill>
                <a:effectLst/>
                <a:latin typeface="Constantia"/>
              </a:rPr>
              <a:t> Внимательно прослушав рассказ воспитателя</a:t>
            </a:r>
            <a:r>
              <a:rPr lang="en-US" altLang="ru-RU" sz="2400" b="0" i="0">
                <a:solidFill>
                  <a:srgbClr val="111111"/>
                </a:solidFill>
                <a:effectLst/>
                <a:latin typeface="Constantia"/>
              </a:rPr>
              <a:t>,</a:t>
            </a:r>
            <a:r>
              <a:rPr lang="ru-RU" altLang="en-US" sz="2400" b="0" i="0">
                <a:solidFill>
                  <a:srgbClr val="111111"/>
                </a:solidFill>
                <a:effectLst/>
                <a:latin typeface="Constantia"/>
              </a:rPr>
              <a:t> дети поднимают красную карточку</a:t>
            </a:r>
            <a:r>
              <a:rPr lang="en-US" altLang="ru-RU" sz="2400" b="0" i="0">
                <a:solidFill>
                  <a:srgbClr val="111111"/>
                </a:solidFill>
                <a:effectLst/>
                <a:latin typeface="Constantia"/>
              </a:rPr>
              <a:t>,</a:t>
            </a:r>
            <a:r>
              <a:rPr lang="ru-RU" altLang="en-US" sz="2400" b="0" i="0">
                <a:solidFill>
                  <a:srgbClr val="111111"/>
                </a:solidFill>
                <a:effectLst/>
                <a:latin typeface="Constantia"/>
              </a:rPr>
              <a:t> если опасность</a:t>
            </a:r>
            <a:r>
              <a:rPr lang="en-US" altLang="ru-RU" sz="2400" b="0" i="0">
                <a:solidFill>
                  <a:srgbClr val="111111"/>
                </a:solidFill>
                <a:effectLst/>
                <a:latin typeface="Constantia"/>
              </a:rPr>
              <a:t>,</a:t>
            </a:r>
            <a:r>
              <a:rPr lang="ru-RU" altLang="en-US" sz="2400" b="0" i="0">
                <a:solidFill>
                  <a:srgbClr val="111111"/>
                </a:solidFill>
                <a:effectLst/>
                <a:latin typeface="Constantia"/>
              </a:rPr>
              <a:t> и зелёную</a:t>
            </a:r>
            <a:r>
              <a:rPr lang="en-US" altLang="ru-RU" sz="2400" b="0" i="0">
                <a:solidFill>
                  <a:srgbClr val="111111"/>
                </a:solidFill>
                <a:effectLst/>
                <a:latin typeface="Constantia"/>
              </a:rPr>
              <a:t>,</a:t>
            </a:r>
            <a:r>
              <a:rPr lang="ru-RU" altLang="en-US" sz="2400" b="0" i="0">
                <a:solidFill>
                  <a:srgbClr val="111111"/>
                </a:solidFill>
                <a:effectLst/>
                <a:latin typeface="Constantia"/>
              </a:rPr>
              <a:t> если её нет</a:t>
            </a:r>
            <a:r>
              <a:rPr lang="en-US" altLang="ru-RU" sz="2400" b="0" i="0">
                <a:solidFill>
                  <a:srgbClr val="111111"/>
                </a:solidFill>
                <a:effectLst/>
                <a:latin typeface="Constantia"/>
              </a:rPr>
              <a:t>.</a:t>
            </a:r>
            <a:endParaRPr lang="en-US" altLang="ru-RU" sz="2400" b="0" i="0">
              <a:solidFill>
                <a:srgbClr val="111111"/>
              </a:solidFill>
              <a:effectLst/>
              <a:latin typeface="Constantia"/>
            </a:endParaRPr>
          </a:p>
          <a:p>
            <a:pPr lvl="0">
              <a:defRPr/>
            </a:pPr>
            <a:r>
              <a:rPr lang="en-US" altLang="ru-RU" sz="2400" b="0" i="0">
                <a:solidFill>
                  <a:srgbClr val="111111"/>
                </a:solidFill>
                <a:effectLst/>
                <a:latin typeface="Constantia"/>
              </a:rPr>
              <a:t>2.</a:t>
            </a:r>
            <a:r>
              <a:rPr lang="ru-RU" altLang="en-US" sz="2400" b="0" i="0">
                <a:solidFill>
                  <a:srgbClr val="111111"/>
                </a:solidFill>
                <a:effectLst/>
                <a:latin typeface="Constantia"/>
              </a:rPr>
              <a:t> Ребята внимательно рассматривают дидактические картинки</a:t>
            </a:r>
            <a:r>
              <a:rPr lang="en-US" altLang="ru-RU" sz="2400" b="0" i="0">
                <a:solidFill>
                  <a:srgbClr val="111111"/>
                </a:solidFill>
                <a:effectLst/>
                <a:latin typeface="Constantia"/>
              </a:rPr>
              <a:t>,</a:t>
            </a:r>
            <a:r>
              <a:rPr lang="ru-RU" altLang="en-US" sz="2400" b="0" i="0">
                <a:solidFill>
                  <a:srgbClr val="111111"/>
                </a:solidFill>
                <a:effectLst/>
                <a:latin typeface="Constantia"/>
              </a:rPr>
              <a:t> которые показывает воспитатель</a:t>
            </a:r>
            <a:r>
              <a:rPr lang="en-US" altLang="ru-RU" sz="2400" b="0" i="0">
                <a:solidFill>
                  <a:srgbClr val="111111"/>
                </a:solidFill>
                <a:effectLst/>
                <a:latin typeface="Constantia"/>
              </a:rPr>
              <a:t>;</a:t>
            </a:r>
            <a:r>
              <a:rPr lang="ru-RU" altLang="en-US" sz="2400" b="0" i="0">
                <a:solidFill>
                  <a:srgbClr val="111111"/>
                </a:solidFill>
                <a:effectLst/>
                <a:latin typeface="Constantia"/>
              </a:rPr>
              <a:t> затем поднимают красную карточку</a:t>
            </a:r>
            <a:r>
              <a:rPr lang="en-US" altLang="ru-RU" sz="2400" b="0" i="0">
                <a:solidFill>
                  <a:srgbClr val="111111"/>
                </a:solidFill>
                <a:effectLst/>
                <a:latin typeface="Constantia"/>
              </a:rPr>
              <a:t>,</a:t>
            </a:r>
            <a:r>
              <a:rPr lang="ru-RU" altLang="en-US" sz="2400" b="0" i="0">
                <a:solidFill>
                  <a:srgbClr val="111111"/>
                </a:solidFill>
                <a:effectLst/>
                <a:latin typeface="Constantia"/>
              </a:rPr>
              <a:t> если есть угроза для жизни и здоровья</a:t>
            </a:r>
            <a:r>
              <a:rPr lang="en-US" altLang="ru-RU" sz="2400" b="0" i="0">
                <a:solidFill>
                  <a:srgbClr val="111111"/>
                </a:solidFill>
                <a:effectLst/>
                <a:latin typeface="Constantia"/>
              </a:rPr>
              <a:t>,</a:t>
            </a:r>
            <a:r>
              <a:rPr lang="ru-RU" altLang="en-US" sz="2400" b="0" i="0">
                <a:solidFill>
                  <a:srgbClr val="111111"/>
                </a:solidFill>
                <a:effectLst/>
                <a:latin typeface="Constantia"/>
              </a:rPr>
              <a:t> зелёную</a:t>
            </a:r>
            <a:r>
              <a:rPr lang="en-US" altLang="ru-RU" sz="2400" b="0" i="0">
                <a:solidFill>
                  <a:srgbClr val="111111"/>
                </a:solidFill>
                <a:effectLst/>
                <a:latin typeface="Constantia"/>
              </a:rPr>
              <a:t>,</a:t>
            </a:r>
            <a:r>
              <a:rPr lang="ru-RU" altLang="en-US" sz="2400" b="0" i="0">
                <a:solidFill>
                  <a:srgbClr val="111111"/>
                </a:solidFill>
                <a:effectLst/>
                <a:latin typeface="Constantia"/>
              </a:rPr>
              <a:t> если опасности нет</a:t>
            </a:r>
            <a:r>
              <a:rPr lang="en-US" altLang="ru-RU" sz="2400" b="0" i="0">
                <a:solidFill>
                  <a:srgbClr val="111111"/>
                </a:solidFill>
                <a:effectLst/>
                <a:latin typeface="Constantia"/>
              </a:rPr>
              <a:t>.</a:t>
            </a:r>
            <a:endParaRPr lang="en-US" altLang="ru-RU" sz="2400" b="0" i="0">
              <a:solidFill>
                <a:srgbClr val="111111"/>
              </a:solidFill>
              <a:effectLst/>
              <a:latin typeface="Constantia"/>
            </a:endParaRPr>
          </a:p>
          <a:p>
            <a:pPr lvl="0">
              <a:defRPr/>
            </a:pPr>
            <a:r>
              <a:rPr lang="en-US" altLang="ru-RU" sz="2400" b="0" i="0">
                <a:solidFill>
                  <a:srgbClr val="111111"/>
                </a:solidFill>
                <a:effectLst/>
                <a:latin typeface="Constantia"/>
              </a:rPr>
              <a:t>3.</a:t>
            </a:r>
            <a:r>
              <a:rPr lang="ru-RU" altLang="en-US" sz="2400" b="0" i="0">
                <a:solidFill>
                  <a:srgbClr val="111111"/>
                </a:solidFill>
                <a:effectLst/>
                <a:latin typeface="Constantia"/>
              </a:rPr>
              <a:t> Воспитатель предлагает самостоятельно поработать с дидактическими картинками</a:t>
            </a:r>
            <a:r>
              <a:rPr lang="en-US" altLang="ru-RU" sz="2400" b="0" i="0">
                <a:solidFill>
                  <a:srgbClr val="111111"/>
                </a:solidFill>
                <a:effectLst/>
                <a:latin typeface="Constantia"/>
              </a:rPr>
              <a:t>;</a:t>
            </a:r>
            <a:r>
              <a:rPr lang="ru-RU" altLang="en-US" sz="2400" b="0" i="0">
                <a:solidFill>
                  <a:srgbClr val="111111"/>
                </a:solidFill>
                <a:effectLst/>
                <a:latin typeface="Constantia"/>
              </a:rPr>
              <a:t> на красную карточку надо положить картинкис изображением опасных для жизни ситуаций</a:t>
            </a:r>
            <a:r>
              <a:rPr lang="en-US" altLang="ru-RU" sz="2400" b="0" i="0">
                <a:solidFill>
                  <a:srgbClr val="111111"/>
                </a:solidFill>
                <a:effectLst/>
                <a:latin typeface="Constantia"/>
              </a:rPr>
              <a:t>,</a:t>
            </a:r>
            <a:r>
              <a:rPr lang="ru-RU" altLang="en-US" sz="2400" b="0" i="0">
                <a:solidFill>
                  <a:srgbClr val="111111"/>
                </a:solidFill>
                <a:effectLst/>
                <a:latin typeface="Constantia"/>
              </a:rPr>
              <a:t> на зелёную </a:t>
            </a:r>
            <a:r>
              <a:rPr lang="en-US" altLang="ru-RU" sz="2400" b="0" i="0">
                <a:solidFill>
                  <a:srgbClr val="111111"/>
                </a:solidFill>
                <a:effectLst/>
                <a:latin typeface="Constantia"/>
              </a:rPr>
              <a:t>-</a:t>
            </a:r>
            <a:r>
              <a:rPr lang="ru-RU" altLang="en-US" sz="2400" b="0" i="0">
                <a:solidFill>
                  <a:srgbClr val="111111"/>
                </a:solidFill>
                <a:effectLst/>
                <a:latin typeface="Constantia"/>
              </a:rPr>
              <a:t> с изображением неопасных ситуаций</a:t>
            </a:r>
            <a:r>
              <a:rPr lang="en-US" altLang="ru-RU" sz="2400" b="0" i="0">
                <a:solidFill>
                  <a:srgbClr val="111111"/>
                </a:solidFill>
                <a:effectLst/>
                <a:latin typeface="Constantia"/>
              </a:rPr>
              <a:t>.</a:t>
            </a:r>
            <a:r>
              <a:rPr lang="ru-RU" altLang="en-US" sz="2400" b="0" i="0">
                <a:solidFill>
                  <a:srgbClr val="111111"/>
                </a:solidFill>
                <a:effectLst/>
                <a:latin typeface="Constantia"/>
              </a:rPr>
              <a:t> </a:t>
            </a:r>
            <a:endParaRPr lang="ru-RU" altLang="en-US" sz="2400" b="0" i="0">
              <a:solidFill>
                <a:srgbClr val="111111"/>
              </a:solidFill>
              <a:effectLst/>
              <a:latin typeface="Constanti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6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Pr shadeToTitle="0">
        <a:blipFill dpi="0" rotWithShape="1">
          <a:blip r:embed="rId2">
            <a:lum/>
          </a:blip>
          <a:srcRect/>
          <a:stretch>
            <a:fillRect t="1000" b="-17000"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244325" y="1614406"/>
            <a:ext cx="5520172" cy="5003786"/>
          </a:xfrm>
          <a:prstGeom prst="rect">
            <a:avLst/>
          </a:prstGeom>
        </p:spPr>
      </p:pic>
      <p:pic>
        <p:nvPicPr>
          <p:cNvPr id="3" name="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6621232" y="1684005"/>
            <a:ext cx="5100425" cy="49295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7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Pr shadeToTitle="0">
        <a:blipFill dpi="0" rotWithShape="1">
          <a:blip r:embed="rId2">
            <a:lum/>
          </a:blip>
          <a:srcRect/>
          <a:stretch>
            <a:fillRect t="1000" b="-17000"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712503" y="1720242"/>
            <a:ext cx="3857331" cy="5137757"/>
          </a:xfrm>
          <a:prstGeom prst="rect">
            <a:avLst/>
          </a:prstGeom>
        </p:spPr>
      </p:pic>
      <p:pic>
        <p:nvPicPr>
          <p:cNvPr id="3" name="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6566063" y="1711271"/>
            <a:ext cx="3864066" cy="51467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8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Pr shadeToTitle="0">
        <a:blipFill dpi="0" rotWithShape="1">
          <a:blip r:embed="rId2">
            <a:lum/>
          </a:blip>
          <a:srcRect/>
          <a:stretch>
            <a:fillRect t="1000" b="-17000"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728650" y="1914709"/>
            <a:ext cx="4638451" cy="4733417"/>
          </a:xfrm>
          <a:prstGeom prst="rect">
            <a:avLst/>
          </a:prstGeom>
        </p:spPr>
      </p:pic>
      <p:pic>
        <p:nvPicPr>
          <p:cNvPr id="3" name="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6427507" y="1764459"/>
            <a:ext cx="4890551" cy="48789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9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Pr shadeToTitle="0">
        <a:blipFill dpi="0" rotWithShape="1">
          <a:blip r:embed="rId2">
            <a:lum/>
          </a:blip>
          <a:srcRect/>
          <a:stretch>
            <a:fillRect t="1000" b="-17000"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2068605" y="758771"/>
            <a:ext cx="7586612" cy="58732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theme/theme1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20"/>
        <a:ea typeface=""/>
        <a:cs typeface=""/>
        <a:font script="Jpan" typeface="Yu Gothic Light"/>
        <a:font script="Hang" typeface="Malgun Gothic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20"/>
        <a:ea typeface=""/>
        <a:cs typeface=""/>
        <a:font script="Jpan" typeface="Yu Gothic"/>
        <a:font script="Hang" typeface="Malgun Gothic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ep:Properties xmlns:r="http://schemas.openxmlformats.org/officeDocument/2006/relationships" xmlns:ep="http://schemas.openxmlformats.org/officeDocument/2006/extended-properties" xmlns:vt="http://schemas.openxmlformats.org/officeDocument/2006/docPropsVTypes">
  <ep:Manager/>
  <ep:Company/>
  <ep:Words>216</ep:Words>
  <ep:PresentationFormat>Широкоэкранный</ep:PresentationFormat>
  <ep:Paragraphs>19</ep:Paragraphs>
  <ep:Slides>10</ep:Slides>
  <ep:Notes>0</ep:Notes>
  <ep:TotalTime>0</ep:TotalTime>
  <ep:HiddenSlides>0</ep:HiddenSlides>
  <ep:MMClips>0</ep:MMClips>
  <ep:HeadingPairs>
    <vt:vector size="4" baseType="variant">
      <vt:variant>
        <vt:lpstr>Тема</vt:lpstr>
      </vt:variant>
      <vt:variant>
        <vt:i4>1</vt:i4>
      </vt:variant>
      <vt:variant>
        <vt:lpstr>Заголовок слайда</vt:lpstr>
      </vt:variant>
      <vt:variant>
        <vt:i4>10</vt:i4>
      </vt:variant>
    </vt:vector>
  </ep:HeadingPairs>
  <ep:TitlesOfParts>
    <vt:vector size="11" baseType="lpstr">
      <vt:lpstr>Тема Office</vt:lpstr>
      <vt:lpstr>Дидактическая игра  «Опасно - Неопасно» (старшая группа)</vt:lpstr>
      <vt:lpstr>Цель игры:  - закреплять и соблюдать правила безопасного поведения в различных ситуациях; - уметь предвидеть и предупредить результаты возможного развития ситуации; - развивать охранительное самосознание; - воспитывать чувство взаимопомощи.</vt:lpstr>
      <vt:lpstr>Задачи: - Закреплять знания об опасных предметах и правила обращения с ними. - Обучать основам личной безопасности. - Определять степень угрозы предлагаемой ситуации для жизни и здоровья.  - Развивать речь, мышление, умение сравнивать предметы.  - Формировать понятие "опасно - неопасно" к различным ситуациям. - Воспитывать у детей аккуратность в обращении с опасными предметами.</vt:lpstr>
      <vt:lpstr>Слайд 4</vt:lpstr>
      <vt:lpstr>Слайд 5</vt:lpstr>
      <vt:lpstr>Слайд 6</vt:lpstr>
      <vt:lpstr>Слайд 7</vt:lpstr>
      <vt:lpstr>Слайд 8</vt:lpstr>
      <vt:lpstr>Слайд 9</vt:lpstr>
      <vt:lpstr>СПАСИБО ЗА ВНИМАНИЕ!</vt:lpstr>
    </vt:vector>
  </ep:TitlesOfParts>
  <ep:HyperlinkBase/>
  <ep:Application>Show</ep:Application>
  <ep:AppVersion>12.0000</ep:AppVersion>
</ep:Properties>
</file>

<file path=docProps/core.xml><?xml version="1.0" encoding="utf-8"?>
<cp:coreProperties xmlns:r="http://schemas.openxmlformats.org/officeDocument/2006/relationships"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2023-02-21T09:48:26.000</dcterms:created>
  <dc:creator>Asus</dc:creator>
  <cp:lastModifiedBy>User1</cp:lastModifiedBy>
  <dcterms:modified xsi:type="dcterms:W3CDTF">2024-02-02T12:24:38.670</dcterms:modified>
  <cp:revision>29</cp:revision>
  <dc:title>Дидактическая игра  «А можно ли нам этим поиграть» (средняя группа)</dc:title>
  <cp:version>0906.0100.01</cp:version>
</cp:coreProperties>
</file>