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25" r:id="rId2"/>
    <p:sldId id="326" r:id="rId3"/>
    <p:sldId id="330" r:id="rId4"/>
    <p:sldId id="321" r:id="rId5"/>
    <p:sldId id="266" r:id="rId6"/>
    <p:sldId id="322" r:id="rId7"/>
    <p:sldId id="304" r:id="rId8"/>
    <p:sldId id="303" r:id="rId9"/>
    <p:sldId id="307" r:id="rId10"/>
    <p:sldId id="312" r:id="rId11"/>
    <p:sldId id="317" r:id="rId12"/>
    <p:sldId id="313" r:id="rId13"/>
    <p:sldId id="285" r:id="rId14"/>
    <p:sldId id="323" r:id="rId15"/>
    <p:sldId id="331" r:id="rId16"/>
    <p:sldId id="32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349" autoAdjust="0"/>
  </p:normalViewPr>
  <p:slideViewPr>
    <p:cSldViewPr>
      <p:cViewPr>
        <p:scale>
          <a:sx n="80" d="100"/>
          <a:sy n="80" d="100"/>
        </p:scale>
        <p:origin x="-552" y="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9B220-D369-409F-B5F5-21D7C72BB50C}" type="datetimeFigureOut">
              <a:rPr lang="ru-RU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CEA2CF-C242-4BC4-BEC9-24898D631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403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A5FD7E-E88A-451E-BC0A-BC7CFC9AC623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94476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59CB1-1390-42DC-9ED5-3B10A3A4F604}" type="datetimeFigureOut">
              <a:rPr lang="ru-RU" smtClean="0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28C48-6BF0-404C-8F51-B9D2F42A51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7E93F-9314-4DA6-AB60-299037C4FAC5}" type="datetimeFigureOut">
              <a:rPr lang="ru-RU" smtClean="0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FE2D9-9CF6-4226-8AE6-43D2FD6A7A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EB56B-4F58-469D-836B-B7983B4AA372}" type="datetimeFigureOut">
              <a:rPr lang="ru-RU" smtClean="0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A12C8-4116-461E-97B7-A9D1283512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820C94-38AE-48F9-987D-26AC86BDCB14}" type="datetimeFigureOut">
              <a:rPr lang="ru-RU" smtClean="0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3D80D-E851-4EAB-BE72-D6E7BFA8E4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5F95C-64C8-45FB-8512-F35490FC9B0B}" type="datetimeFigureOut">
              <a:rPr lang="ru-RU" smtClean="0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0A830-BC68-4990-9BD7-A167C3597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BB1F37-0D8B-4D44-B98E-F522B8E2705D}" type="datetimeFigureOut">
              <a:rPr lang="ru-RU" smtClean="0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66D74-66ED-4ADB-96A3-A84D74ED17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995444-DEF7-496A-9EE8-4DEEDF0C1AD0}" type="datetimeFigureOut">
              <a:rPr lang="ru-RU" smtClean="0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A04A4-EC68-44D4-8F53-5F9890BD0F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B3139-BE0A-45A5-937B-92BBA2517FCF}" type="datetimeFigureOut">
              <a:rPr lang="ru-RU" smtClean="0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1C002-93BB-48F4-B4A2-E9A9A8A13F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55EBFE-498E-455B-B1C8-7852E0B92B2B}" type="datetimeFigureOut">
              <a:rPr lang="ru-RU" smtClean="0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61F46-23EF-458C-9505-87514C82A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7BC22-00DA-4AF0-8367-150BA654CBA4}" type="datetimeFigureOut">
              <a:rPr lang="ru-RU" smtClean="0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B5FBD-D3C6-41BD-B185-6F88C25C89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D4B1A-B53E-421E-A9B4-0ACDAB459700}" type="datetimeFigureOut">
              <a:rPr lang="ru-RU" smtClean="0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8DFBEFB-6684-4F02-8BE6-12B8FC3D60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DDECD8D-40AC-4189-BA51-1AD538249844}" type="datetimeFigureOut">
              <a:rPr lang="ru-RU" smtClean="0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4AFCCE9-4A9A-4AB7-9E26-476C823C10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075766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Мастер-класс для педагогов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внедрению в образовательный процесс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азвивающих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 В.В.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Воскобовича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Подготовила: воспитатель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КК, Рейдер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619672" y="4869160"/>
            <a:ext cx="5832648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</a:rPr>
              <a:t>ГЕОКОНТ</a:t>
            </a:r>
          </a:p>
        </p:txBody>
      </p:sp>
      <p:pic>
        <p:nvPicPr>
          <p:cNvPr id="4098" name="Picture 2" descr="C:\Users\Forester\Desktop\Фото воскобович\20200629_1058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836712"/>
            <a:ext cx="2376264" cy="4224470"/>
          </a:xfrm>
          <a:prstGeom prst="rect">
            <a:avLst/>
          </a:prstGeom>
          <a:noFill/>
        </p:spPr>
      </p:pic>
      <p:pic>
        <p:nvPicPr>
          <p:cNvPr id="4099" name="Picture 3" descr="C:\Users\Forester\Desktop\Фото воскобович\20200629_1130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764704"/>
            <a:ext cx="2860416" cy="5085184"/>
          </a:xfrm>
          <a:prstGeom prst="rect">
            <a:avLst/>
          </a:prstGeom>
          <a:noFill/>
        </p:spPr>
      </p:pic>
      <p:pic>
        <p:nvPicPr>
          <p:cNvPr id="4100" name="Picture 4" descr="C:\Users\Forester\Desktop\Фото воскобович\20200629_1130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251520" y="908720"/>
            <a:ext cx="2780637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781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5076056" y="4797152"/>
            <a:ext cx="3813168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</a:rPr>
              <a:t>ЗНАКОВЫЕ </a:t>
            </a:r>
          </a:p>
          <a:p>
            <a:pPr eaLnBrk="1" hangingPunct="1"/>
            <a:r>
              <a:rPr lang="ru-RU" sz="3200" b="1" dirty="0" smtClean="0">
                <a:latin typeface="Times New Roman" pitchFamily="18" charset="0"/>
              </a:rPr>
              <a:t>КОНСТРУКТОРЫ </a:t>
            </a:r>
          </a:p>
        </p:txBody>
      </p:sp>
      <p:pic>
        <p:nvPicPr>
          <p:cNvPr id="5122" name="Picture 2" descr="C:\Users\Forester\Desktop\Фото воскобович\20200625_0941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692696"/>
            <a:ext cx="3312368" cy="5888655"/>
          </a:xfrm>
          <a:prstGeom prst="rect">
            <a:avLst/>
          </a:prstGeom>
          <a:noFill/>
        </p:spPr>
      </p:pic>
      <p:pic>
        <p:nvPicPr>
          <p:cNvPr id="5123" name="Picture 3" descr="C:\Users\Forester\Desktop\Фото воскобович\20200625_0941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2120" y="836712"/>
            <a:ext cx="2403267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859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923928" y="548680"/>
            <a:ext cx="4685848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</a:rPr>
              <a:t>ИГРОВЫЕ КВАДРАТЫ </a:t>
            </a:r>
          </a:p>
        </p:txBody>
      </p:sp>
      <p:pic>
        <p:nvPicPr>
          <p:cNvPr id="6146" name="Picture 2" descr="C:\Users\Forester\Desktop\Фото воскобович\20200625_0937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052736"/>
            <a:ext cx="3022434" cy="540060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1412776"/>
            <a:ext cx="3172883" cy="514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6137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orester\Desktop\Фото воскобович\20200625_0937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908720"/>
            <a:ext cx="3024336" cy="5400600"/>
          </a:xfrm>
          <a:prstGeom prst="rect">
            <a:avLst/>
          </a:prstGeom>
          <a:noFill/>
        </p:spPr>
      </p:pic>
      <p:pic>
        <p:nvPicPr>
          <p:cNvPr id="7171" name="Picture 3" descr="C:\Users\Forester\Desktop\Фото воскобович\20200625_0938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836712"/>
            <a:ext cx="3028837" cy="538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orester\Desktop\Фото воскобович\20200625_0943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556792"/>
            <a:ext cx="3600400" cy="4968552"/>
          </a:xfrm>
          <a:prstGeom prst="rect">
            <a:avLst/>
          </a:prstGeom>
          <a:noFill/>
        </p:spPr>
      </p:pic>
      <p:pic>
        <p:nvPicPr>
          <p:cNvPr id="2051" name="Picture 3" descr="C:\Users\Forester\Desktop\Фото воскобович\20200629_1128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1484784"/>
            <a:ext cx="3240360" cy="46798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54868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Коврограф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393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76470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«ШНУР-ЗАТЕЙНИК»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Forester\Desktop\Фото воскобович\20200629_1059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340768"/>
            <a:ext cx="2808312" cy="4992555"/>
          </a:xfrm>
          <a:prstGeom prst="rect">
            <a:avLst/>
          </a:prstGeom>
          <a:noFill/>
        </p:spPr>
      </p:pic>
      <p:pic>
        <p:nvPicPr>
          <p:cNvPr id="8195" name="Picture 3" descr="C:\Users\Forester\Desktop\Фото воскобович\20200629_1126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1340768"/>
            <a:ext cx="2952328" cy="4986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5" y="1175589"/>
            <a:ext cx="77048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Оцените, пожалуйста, свои впечатления от технологии «Сказочные лабиринты игры», развивающие игры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В.В.Воскобовича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Поставьте цветную точку в выбранный сектор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коврографе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Ворон (к.)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Технологию уже использую в работе, знаю игры хорошо.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Гусь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Больше эмоций, чем мыслей, надо все обдумать, возможно буду использовать технологию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Паук (с.)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Технологию  уже использую,  но необходимо расширять свои знания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(ж.)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Очень интересная технология, обязательно буду использовать в своей практике.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980728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 игровой развивающей технологией В.В.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Воскобовича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 ее   применением в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разных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видах деятельности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детском саду.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204864"/>
            <a:ext cx="84969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повысить мотивацию педагогов к использованию развивающих игр в образовательной деятельности ДОУ;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показать практическую значимость игровых комплектов «Сказочные лабиринты игры» В. В.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Воскобовича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так же предметно-развивающей среды «Фиолетовый лес», познакомить с  методикой их проведения;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творческой активности педагогов.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764704"/>
            <a:ext cx="86764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</a:p>
          <a:p>
            <a:pPr marL="363538" lvl="0" algn="just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Ведущей деятельностью детей дошкольного возраста является игра. При правильной организации игра создает условия для развития физических, интеллектуальных и личностных качеств ребенка, формированию предпосылок учебной деятельности и обеспечению социальной успешности дошкольника.  И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гры учат детей действовать </a:t>
            </a:r>
            <a:r>
              <a:rPr lang="ru-RU" sz="2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 уме»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 </a:t>
            </a:r>
            <a:r>
              <a:rPr lang="ru-RU" sz="2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«мыслить», 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это в свою очередь раскрепощает воображение, развивает творческие возможности и способности. Игры В.В. </a:t>
            </a:r>
            <a:r>
              <a:rPr lang="ru-RU" sz="24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 зря называются Лабиринтами. Все они постепенно усложняются, поддерживая детскую деятельность в зоне оптимальной трудности. Каждая игра направлена на получение конкретного результата, который малыш имеет возможность наблюдать и гордиться им в конце игры.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развивающих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76164"/>
            <a:ext cx="8517632" cy="613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Развитие у ребенка познавательного интереса, желания и потребности узнать новое.      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Развитие наблюдательности, исследовательского подхода к явлениям и объектам окружающей действительности.    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Развитие воображения, креативности мышления (умение гибко, оригинально мыслить, видеть обыкновенный объект под новым углом зрения).  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Гармоничное, сбалансированное развитие у детей эмоционально-образного и логического начала.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Формирование базисных представлений (об окружающем мире,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математических,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речевых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умений).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dirty="0">
                <a:solidFill>
                  <a:srgbClr val="0101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Развитие мелкой моторики и всех психических процессов.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52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3541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>
                <a:latin typeface="Times New Roman" pitchFamily="18" charset="0"/>
              </a:rPr>
              <a:t>Особенности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развивающих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игр В.В.Воскобовича</a:t>
            </a:r>
            <a:r>
              <a:rPr lang="ru-RU" dirty="0" smtClean="0"/>
              <a:t> 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1249363" y="1773238"/>
            <a:ext cx="7894637" cy="439261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3000" dirty="0" smtClean="0">
                <a:latin typeface="Times New Roman" pitchFamily="18" charset="0"/>
              </a:rPr>
              <a:t>1.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исходя из интересов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30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dirty="0" smtClean="0">
                <a:latin typeface="Times New Roman" pitchFamily="18" charset="0"/>
              </a:rPr>
              <a:t>2. Широкий возрастной диапазон.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dirty="0" smtClean="0">
                <a:latin typeface="Times New Roman" pitchFamily="18" charset="0"/>
              </a:rPr>
              <a:t>3. Многофункциональность и универсальность.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dirty="0" smtClean="0">
                <a:latin typeface="Times New Roman" pitchFamily="18" charset="0"/>
              </a:rPr>
              <a:t>4. Систематизированный по возрастам и </a:t>
            </a:r>
            <a:r>
              <a:rPr lang="en-US" sz="3000" dirty="0" smtClean="0">
                <a:latin typeface="Times New Roman" pitchFamily="18" charset="0"/>
              </a:rPr>
              <a:t>   </a:t>
            </a:r>
            <a:r>
              <a:rPr lang="ru-RU" sz="3000" dirty="0" smtClean="0">
                <a:latin typeface="Times New Roman" pitchFamily="18" charset="0"/>
              </a:rPr>
              <a:t>образовательным задачам готовый    развивающий дидактический материал.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dirty="0" smtClean="0">
                <a:latin typeface="Times New Roman" pitchFamily="18" charset="0"/>
              </a:rPr>
              <a:t>5. Методическое сопровождение.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3000" dirty="0" smtClean="0">
                <a:latin typeface="Times New Roman" pitchFamily="18" charset="0"/>
              </a:rPr>
              <a:t>6. Вариативность </a:t>
            </a:r>
            <a:r>
              <a:rPr lang="ru-RU" sz="3000" dirty="0">
                <a:latin typeface="Times New Roman" pitchFamily="18" charset="0"/>
              </a:rPr>
              <a:t>игровых заданий и  </a:t>
            </a:r>
            <a:r>
              <a:rPr lang="ru-RU" sz="3000" dirty="0" smtClean="0">
                <a:latin typeface="Times New Roman" pitchFamily="18" charset="0"/>
              </a:rPr>
              <a:t>упражнений.</a:t>
            </a:r>
            <a:endParaRPr lang="ru-RU" sz="3000" dirty="0">
              <a:latin typeface="Times New Roman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AutoNum type="arabicPeriod" startAt="4"/>
            </a:pPr>
            <a:endParaRPr lang="ru-RU" sz="3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игр В.В.Воскобовича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Forester\Desktop\Фото воскобович\20200629_1058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916832"/>
            <a:ext cx="2808312" cy="4671951"/>
          </a:xfrm>
          <a:prstGeom prst="rect">
            <a:avLst/>
          </a:prstGeom>
          <a:noFill/>
        </p:spPr>
      </p:pic>
      <p:pic>
        <p:nvPicPr>
          <p:cNvPr id="1030" name="Picture 6" descr="C:\Users\Forester\Desktop\Фото воскобович\20200629_1059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1916832"/>
            <a:ext cx="2664296" cy="4688289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1916832"/>
            <a:ext cx="28083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0406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061" y="1556792"/>
            <a:ext cx="4353019" cy="3407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081" y="3127756"/>
            <a:ext cx="4445000" cy="332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24744"/>
            <a:ext cx="51650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 </a:t>
            </a:r>
          </a:p>
          <a:p>
            <a:pPr algn="ctr">
              <a:defRPr/>
            </a:pPr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«ФИОЛЕТОВЫЙ  ЛЕС»</a:t>
            </a:r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37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2215" y="664512"/>
            <a:ext cx="1685606" cy="206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698" y="5190291"/>
            <a:ext cx="1861094" cy="155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2858" y="5150116"/>
            <a:ext cx="1667484" cy="155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1777" y="29653"/>
            <a:ext cx="1480842" cy="197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8249" y="77661"/>
            <a:ext cx="1552481" cy="1926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516215" y="5093632"/>
            <a:ext cx="2625569" cy="176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03589" y="110236"/>
            <a:ext cx="1592377" cy="181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69" y="1030628"/>
            <a:ext cx="1485665" cy="203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3678" y="2849750"/>
            <a:ext cx="1687388" cy="200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1374" y="3105195"/>
            <a:ext cx="1681719" cy="2045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384" y="5093632"/>
            <a:ext cx="1850500" cy="171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45" name="Прямоугольник 39"/>
          <p:cNvSpPr>
            <a:spLocks noChangeArrowheads="1"/>
          </p:cNvSpPr>
          <p:nvPr/>
        </p:nvSpPr>
        <p:spPr bwMode="auto">
          <a:xfrm>
            <a:off x="1377950" y="2046288"/>
            <a:ext cx="62341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поскольку дети особенно в младшем возрасте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воспринимают наглядно,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красочные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персонажи фиолетового леса будут как нельзя кстати!</a:t>
            </a:r>
          </a:p>
        </p:txBody>
      </p:sp>
    </p:spTree>
    <p:extLst>
      <p:ext uri="{BB962C8B-B14F-4D97-AF65-F5344CB8AC3E}">
        <p14:creationId xmlns:p14="http://schemas.microsoft.com/office/powerpoint/2010/main" xmlns="" val="316012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620688"/>
            <a:ext cx="8990353" cy="5984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</a:rPr>
              <a:t>Кораблики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916832"/>
            <a:ext cx="3744416" cy="476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Forester\Desktop\Фото воскобович\20200625_0940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1628800"/>
            <a:ext cx="3312368" cy="508222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15616" y="141277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«Плюх-плюх»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12160" y="11967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«Брызг-брызг»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1336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2529</TotalTime>
  <Words>344</Words>
  <Application>Microsoft Office PowerPoint</Application>
  <PresentationFormat>Экран (4:3)</PresentationFormat>
  <Paragraphs>53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Значение развивающих игр Воскобовича.   </vt:lpstr>
      <vt:lpstr>Особенности развивающих игр В.В.Воскобовича </vt:lpstr>
      <vt:lpstr>Разнообразие игр В.В.Воскобовича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Future</dc:creator>
  <cp:lastModifiedBy>Future</cp:lastModifiedBy>
  <cp:revision>320</cp:revision>
  <dcterms:modified xsi:type="dcterms:W3CDTF">2024-11-11T18:58:01Z</dcterms:modified>
</cp:coreProperties>
</file>