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313" r:id="rId3"/>
    <p:sldId id="312" r:id="rId4"/>
    <p:sldId id="300" r:id="rId5"/>
    <p:sldId id="275" r:id="rId6"/>
    <p:sldId id="295" r:id="rId7"/>
    <p:sldId id="304" r:id="rId8"/>
    <p:sldId id="306" r:id="rId9"/>
    <p:sldId id="307" r:id="rId10"/>
    <p:sldId id="308" r:id="rId11"/>
    <p:sldId id="335" r:id="rId12"/>
    <p:sldId id="315" r:id="rId13"/>
    <p:sldId id="316" r:id="rId14"/>
    <p:sldId id="31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4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855" autoAdjust="0"/>
  </p:normalViewPr>
  <p:slideViewPr>
    <p:cSldViewPr>
      <p:cViewPr>
        <p:scale>
          <a:sx n="41" d="100"/>
          <a:sy n="41" d="100"/>
        </p:scale>
        <p:origin x="-1517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249ADE-C06B-46CE-81E3-C9E1331EAD5A}" type="datetimeFigureOut">
              <a:rPr lang="ru-RU" smtClean="0"/>
              <a:pPr/>
              <a:t>30.01.2023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560D9C-0432-4B76-A4F8-989AA87AD25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Презентация дидактического материала «Сенсорное развитие детей раннего возраста через дидактические игры»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МДОАУ  «Детский 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сад №53» г.Орск</a:t>
            </a:r>
            <a: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Подготовил воспитатель 1кв.кат. </a:t>
            </a:r>
            <a:r>
              <a:rPr lang="ru-RU" altLang="en-US" sz="2000" b="1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Грачева Оксана Владимировна     2023г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en-US" sz="2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019">
            <a:off x="778930" y="2356579"/>
            <a:ext cx="2187888" cy="23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i60413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250">
            <a:off x="3755557" y="2185708"/>
            <a:ext cx="2375387" cy="2151601"/>
          </a:xfrm>
          <a:prstGeom prst="rect">
            <a:avLst/>
          </a:prstGeom>
          <a:noFill/>
        </p:spPr>
      </p:pic>
      <p:pic>
        <p:nvPicPr>
          <p:cNvPr id="7" name="Рисунок 6" descr="C:\Users\User\Desktop\igri-dlia-detei-do-goda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38872"/>
          </a:xfrm>
        </p:spPr>
        <p:txBody>
          <a:bodyPr/>
          <a:lstStyle/>
          <a:p>
            <a:r>
              <a:rPr lang="ru-RU" b="1" dirty="0" err="1" smtClean="0"/>
              <a:t>Бизиборд</a:t>
            </a:r>
            <a:r>
              <a:rPr lang="ru-RU" b="1" dirty="0" smtClean="0"/>
              <a:t> </a:t>
            </a:r>
            <a:r>
              <a:rPr lang="ru-RU" dirty="0" smtClean="0"/>
              <a:t>– развивающая доска со всевозможными кнопками, выключателями, шнуровками. задвижками и т.д.С помощью развивающей доски происходит развитие мелкой и крупной моторики. Основная задача </a:t>
            </a:r>
            <a:r>
              <a:rPr lang="ru-RU" dirty="0" err="1" smtClean="0"/>
              <a:t>бизиборда</a:t>
            </a:r>
            <a:r>
              <a:rPr lang="ru-RU" dirty="0" smtClean="0"/>
              <a:t> дать ребёнку полную свободу тактильного восприятия.</a:t>
            </a:r>
            <a:endParaRPr lang="ru-RU" dirty="0"/>
          </a:p>
        </p:txBody>
      </p:sp>
      <p:pic>
        <p:nvPicPr>
          <p:cNvPr id="4" name="Рисунок 3" descr="20221123_1353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857496"/>
            <a:ext cx="4357718" cy="3374993"/>
          </a:xfrm>
          <a:prstGeom prst="rect">
            <a:avLst/>
          </a:prstGeom>
        </p:spPr>
      </p:pic>
      <p:pic>
        <p:nvPicPr>
          <p:cNvPr id="5" name="Рисунок 4" descr="20230124_101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496"/>
            <a:ext cx="4066804" cy="3443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03887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напольный куб»</a:t>
            </a:r>
          </a:p>
          <a:p>
            <a:pPr>
              <a:buNone/>
            </a:pPr>
            <a:r>
              <a:rPr lang="ru-RU" dirty="0" smtClean="0"/>
              <a:t>Цель: Развитие мелкой моторики.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напольный, ростом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ребёнка. 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многофункциональный. Менять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нём предметы очень быстро,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захотите. Дети могут играть около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заходят во внутрь и играют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разные предметы, которые висят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нём.Так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можно на него накидывать одеяло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играть с фонариком. </a:t>
            </a:r>
          </a:p>
          <a:p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21123_135323.jpg"/>
          <p:cNvPicPr>
            <a:picLocks noChangeAspect="1"/>
          </p:cNvPicPr>
          <p:nvPr/>
        </p:nvPicPr>
        <p:blipFill>
          <a:blip r:embed="rId2" cstate="print"/>
          <a:srcRect l="-1835" t="16578"/>
          <a:stretch>
            <a:fillRect/>
          </a:stretch>
        </p:blipFill>
        <p:spPr>
          <a:xfrm>
            <a:off x="4714876" y="2928934"/>
            <a:ext cx="3929090" cy="3473191"/>
          </a:xfrm>
          <a:prstGeom prst="rect">
            <a:avLst/>
          </a:prstGeom>
        </p:spPr>
      </p:pic>
      <p:pic>
        <p:nvPicPr>
          <p:cNvPr id="5" name="Рисунок 4" descr="20230124_095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421484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«Чья тень»</a:t>
            </a:r>
          </a:p>
          <a:p>
            <a:pPr>
              <a:buNone/>
            </a:pPr>
            <a:r>
              <a:rPr lang="ru-RU" dirty="0" smtClean="0"/>
              <a:t>Цель: учить детей находить заданные силуэты путём наложения. Развивать зрительное восприятие детей, внимание, логическое мышление.</a:t>
            </a:r>
            <a:endParaRPr lang="ru-RU" dirty="0"/>
          </a:p>
        </p:txBody>
      </p:sp>
      <p:pic>
        <p:nvPicPr>
          <p:cNvPr id="4" name="Рисунок 3" descr="20230120_100102.jpg"/>
          <p:cNvPicPr>
            <a:picLocks noChangeAspect="1"/>
          </p:cNvPicPr>
          <p:nvPr/>
        </p:nvPicPr>
        <p:blipFill>
          <a:blip r:embed="rId2" cstate="print"/>
          <a:srcRect l="5934" t="91" r="3659" b="8933"/>
          <a:stretch>
            <a:fillRect/>
          </a:stretch>
        </p:blipFill>
        <p:spPr>
          <a:xfrm>
            <a:off x="285720" y="2857496"/>
            <a:ext cx="4071966" cy="3429024"/>
          </a:xfrm>
          <a:prstGeom prst="rect">
            <a:avLst/>
          </a:prstGeom>
        </p:spPr>
      </p:pic>
      <p:pic>
        <p:nvPicPr>
          <p:cNvPr id="5" name="Рисунок 4" descr="20230120_10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786058"/>
            <a:ext cx="4499422" cy="3621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sz="2800" b="1" dirty="0" smtClean="0"/>
              <a:t>Игры из различных материалов: «</a:t>
            </a:r>
            <a:r>
              <a:rPr lang="ru-RU" sz="2800" b="1" dirty="0" err="1" smtClean="0"/>
              <a:t>Развивашки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dirty="0" smtClean="0"/>
              <a:t>Цель: </a:t>
            </a:r>
            <a:r>
              <a:rPr lang="ru-RU" sz="2800" dirty="0" smtClean="0"/>
              <a:t>развитие мелкой моторики, внимания, усидчивости.</a:t>
            </a:r>
          </a:p>
          <a:p>
            <a:endParaRPr lang="ru-RU" dirty="0"/>
          </a:p>
        </p:txBody>
      </p:sp>
      <p:pic>
        <p:nvPicPr>
          <p:cNvPr id="4" name="Содержимое 4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3286148" cy="3234090"/>
          </a:xfrm>
          <a:prstGeom prst="rect">
            <a:avLst/>
          </a:prstGeom>
        </p:spPr>
      </p:pic>
      <p:pic>
        <p:nvPicPr>
          <p:cNvPr id="5" name="Picture 2" descr="C:\Users\Семья\Desktop\Фото садик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37159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38872"/>
          </a:xfrm>
        </p:spPr>
        <p:txBody>
          <a:bodyPr>
            <a:normAutofit fontScale="97500"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Игры из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фетра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/>
              <a:t>Цель</a:t>
            </a:r>
            <a:r>
              <a:rPr lang="ru-RU" sz="2400" b="1" dirty="0" smtClean="0"/>
              <a:t>:  </a:t>
            </a:r>
            <a:r>
              <a:rPr lang="ru-RU" sz="2400" dirty="0" smtClean="0"/>
              <a:t>Развитие мелкой моторики рук, закрепление сенсорных навыков, пространственных представлений, развитие мышления воображения, </a:t>
            </a:r>
            <a:r>
              <a:rPr lang="ru-RU" sz="2400" dirty="0" smtClean="0"/>
              <a:t>речи.</a:t>
            </a:r>
          </a:p>
          <a:p>
            <a:r>
              <a:rPr lang="ru-RU" sz="2400" b="1" dirty="0" smtClean="0"/>
              <a:t>Игра </a:t>
            </a:r>
            <a:r>
              <a:rPr lang="ru-RU" sz="2400" b="1" dirty="0" smtClean="0"/>
              <a:t>:«Кто что ест</a:t>
            </a:r>
            <a:r>
              <a:rPr lang="ru-RU" sz="2400" b="1" dirty="0" smtClean="0"/>
              <a:t>?»             </a:t>
            </a:r>
            <a:r>
              <a:rPr lang="ru-RU" sz="2400" b="1" dirty="0" smtClean="0"/>
              <a:t>«</a:t>
            </a:r>
            <a:r>
              <a:rPr lang="ru-RU" sz="2400" b="1" dirty="0" smtClean="0"/>
              <a:t>Собери для лисички бусы»</a:t>
            </a:r>
          </a:p>
          <a:p>
            <a:endParaRPr lang="ru-RU" sz="2400" dirty="0"/>
          </a:p>
        </p:txBody>
      </p:sp>
      <p:pic>
        <p:nvPicPr>
          <p:cNvPr id="6" name="Рисунок 5" descr="20230120_100909.jpg"/>
          <p:cNvPicPr>
            <a:picLocks noChangeAspect="1"/>
          </p:cNvPicPr>
          <p:nvPr/>
        </p:nvPicPr>
        <p:blipFill>
          <a:blip r:embed="rId2" cstate="print"/>
          <a:srcRect l="10123" r="8004"/>
          <a:stretch>
            <a:fillRect/>
          </a:stretch>
        </p:blipFill>
        <p:spPr>
          <a:xfrm>
            <a:off x="500034" y="2500306"/>
            <a:ext cx="4214842" cy="3861048"/>
          </a:xfrm>
          <a:prstGeom prst="rect">
            <a:avLst/>
          </a:prstGeom>
        </p:spPr>
      </p:pic>
      <p:pic>
        <p:nvPicPr>
          <p:cNvPr id="4" name="Рисунок 3" descr="20230120_101026.jpg"/>
          <p:cNvPicPr>
            <a:picLocks noChangeAspect="1"/>
          </p:cNvPicPr>
          <p:nvPr/>
        </p:nvPicPr>
        <p:blipFill>
          <a:blip r:embed="rId3" cstate="print"/>
          <a:srcRect l="11127" r="9396"/>
          <a:stretch>
            <a:fillRect/>
          </a:stretch>
        </p:blipFill>
        <p:spPr>
          <a:xfrm>
            <a:off x="4929190" y="2500306"/>
            <a:ext cx="357190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«Геометрический автобус»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«Собери по цвету»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0120_100818.jpg"/>
          <p:cNvPicPr>
            <a:picLocks noChangeAspect="1"/>
          </p:cNvPicPr>
          <p:nvPr/>
        </p:nvPicPr>
        <p:blipFill>
          <a:blip r:embed="rId2" cstate="print"/>
          <a:srcRect b="11803"/>
          <a:stretch>
            <a:fillRect/>
          </a:stretch>
        </p:blipFill>
        <p:spPr>
          <a:xfrm>
            <a:off x="4714876" y="1428736"/>
            <a:ext cx="3779912" cy="2500330"/>
          </a:xfrm>
          <a:prstGeom prst="rect">
            <a:avLst/>
          </a:prstGeom>
        </p:spPr>
      </p:pic>
      <p:pic>
        <p:nvPicPr>
          <p:cNvPr id="8" name="Рисунок 7" descr="20230120_100841.jpg"/>
          <p:cNvPicPr>
            <a:picLocks noChangeAspect="1"/>
          </p:cNvPicPr>
          <p:nvPr/>
        </p:nvPicPr>
        <p:blipFill>
          <a:blip r:embed="rId3" cstate="print"/>
          <a:srcRect l="13081" r="8199"/>
          <a:stretch>
            <a:fillRect/>
          </a:stretch>
        </p:blipFill>
        <p:spPr>
          <a:xfrm>
            <a:off x="4857752" y="4071942"/>
            <a:ext cx="3143272" cy="2481164"/>
          </a:xfrm>
          <a:prstGeom prst="rect">
            <a:avLst/>
          </a:prstGeom>
        </p:spPr>
      </p:pic>
      <p:pic>
        <p:nvPicPr>
          <p:cNvPr id="5" name="Рисунок 4" descr="20230124_092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4000528" cy="3737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«Спрячь мышку от кота»</a:t>
            </a:r>
          </a:p>
          <a:p>
            <a:pPr>
              <a:buNone/>
            </a:pPr>
            <a:r>
              <a:rPr lang="ru-RU" dirty="0" smtClean="0"/>
              <a:t>Цель : учить детей соотносить предметы по цвету.</a:t>
            </a:r>
            <a:endParaRPr lang="ru-RU" dirty="0"/>
          </a:p>
        </p:txBody>
      </p:sp>
      <p:pic>
        <p:nvPicPr>
          <p:cNvPr id="4" name="Рисунок 3" descr="20230119_094808.jpg"/>
          <p:cNvPicPr>
            <a:picLocks noChangeAspect="1"/>
          </p:cNvPicPr>
          <p:nvPr/>
        </p:nvPicPr>
        <p:blipFill>
          <a:blip r:embed="rId2" cstate="print"/>
          <a:srcRect r="6713"/>
          <a:stretch>
            <a:fillRect/>
          </a:stretch>
        </p:blipFill>
        <p:spPr>
          <a:xfrm>
            <a:off x="251520" y="2204864"/>
            <a:ext cx="4106166" cy="3573016"/>
          </a:xfrm>
          <a:prstGeom prst="rect">
            <a:avLst/>
          </a:prstGeom>
        </p:spPr>
      </p:pic>
      <p:pic>
        <p:nvPicPr>
          <p:cNvPr id="5" name="Рисунок 4" descr="20230119_094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«Осенняя гирлянда»</a:t>
            </a:r>
          </a:p>
          <a:p>
            <a:pPr>
              <a:buNone/>
            </a:pPr>
            <a:r>
              <a:rPr lang="ru-RU" dirty="0" smtClean="0"/>
              <a:t>Цель : развивать умение детей работать с сенсорными эталонами, развивая мелкую моторику рук.</a:t>
            </a:r>
            <a:endParaRPr lang="ru-RU" dirty="0"/>
          </a:p>
        </p:txBody>
      </p:sp>
      <p:pic>
        <p:nvPicPr>
          <p:cNvPr id="4" name="Рисунок 3" descr="20230120_111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091947" cy="3068960"/>
          </a:xfrm>
          <a:prstGeom prst="rect">
            <a:avLst/>
          </a:prstGeom>
        </p:spPr>
      </p:pic>
      <p:pic>
        <p:nvPicPr>
          <p:cNvPr id="6" name="Рисунок 5" descr="20230120_111619.jpg"/>
          <p:cNvPicPr>
            <a:picLocks noChangeAspect="1"/>
          </p:cNvPicPr>
          <p:nvPr/>
        </p:nvPicPr>
        <p:blipFill>
          <a:blip r:embed="rId3" cstate="print"/>
          <a:srcRect l="11467" r="8173"/>
          <a:stretch>
            <a:fillRect/>
          </a:stretch>
        </p:blipFill>
        <p:spPr>
          <a:xfrm>
            <a:off x="4786314" y="2643182"/>
            <a:ext cx="4071966" cy="37647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«Выложи узор по схеме»</a:t>
            </a:r>
          </a:p>
          <a:p>
            <a:pPr>
              <a:buNone/>
            </a:pPr>
            <a:r>
              <a:rPr lang="ru-RU" dirty="0" smtClean="0"/>
              <a:t>Цель: </a:t>
            </a:r>
            <a:r>
              <a:rPr lang="ru-RU" dirty="0" smtClean="0"/>
              <a:t>Учить </a:t>
            </a:r>
            <a:r>
              <a:rPr lang="ru-RU" dirty="0" smtClean="0"/>
              <a:t>составлять изображение, опираясь на зрительное восприятие и соотнося его положение в пространстве.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20230119_095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9919">
            <a:off x="4543262" y="2283866"/>
            <a:ext cx="4248472" cy="2996952"/>
          </a:xfrm>
          <a:prstGeom prst="rect">
            <a:avLst/>
          </a:prstGeom>
        </p:spPr>
      </p:pic>
      <p:pic>
        <p:nvPicPr>
          <p:cNvPr id="6" name="Рисунок 5" descr="20230124_094847.jpg"/>
          <p:cNvPicPr>
            <a:picLocks noChangeAspect="1"/>
          </p:cNvPicPr>
          <p:nvPr/>
        </p:nvPicPr>
        <p:blipFill>
          <a:blip r:embed="rId3" cstate="print"/>
          <a:srcRect l="8183" r="5892"/>
          <a:stretch>
            <a:fillRect/>
          </a:stretch>
        </p:blipFill>
        <p:spPr>
          <a:xfrm>
            <a:off x="285720" y="3214686"/>
            <a:ext cx="4643470" cy="333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«Выложи по рисунку»</a:t>
            </a:r>
          </a:p>
          <a:p>
            <a:pPr>
              <a:buNone/>
            </a:pPr>
            <a:r>
              <a:rPr lang="ru-RU" dirty="0" smtClean="0"/>
              <a:t>Цель: развивать мелкую моторику рук, внимание, усидчивость.</a:t>
            </a:r>
            <a:endParaRPr lang="ru-RU" dirty="0"/>
          </a:p>
        </p:txBody>
      </p:sp>
      <p:pic>
        <p:nvPicPr>
          <p:cNvPr id="4" name="Рисунок 3" descr="20230120_13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500306"/>
            <a:ext cx="3893467" cy="2786082"/>
          </a:xfrm>
          <a:prstGeom prst="rect">
            <a:avLst/>
          </a:prstGeom>
        </p:spPr>
      </p:pic>
      <p:pic>
        <p:nvPicPr>
          <p:cNvPr id="5" name="Рисунок 4" descr="20230120_134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414340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Сенсорное развитие ребенка - это получение малышом знаний о свойствах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•форме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величине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размере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положении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•запахе •вкусе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698" y="2919984"/>
            <a:ext cx="3652268" cy="3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«Прикрути по рисунку»</a:t>
            </a:r>
          </a:p>
          <a:p>
            <a:pPr>
              <a:buNone/>
            </a:pPr>
            <a:r>
              <a:rPr lang="ru-RU" dirty="0" smtClean="0"/>
              <a:t>Цель: развивать мелкую моторику, закреплять основные цвета.</a:t>
            </a:r>
            <a:endParaRPr lang="ru-RU" dirty="0"/>
          </a:p>
        </p:txBody>
      </p:sp>
      <p:pic>
        <p:nvPicPr>
          <p:cNvPr id="4" name="Рисунок 3" descr="20230120_135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3995936" cy="2996952"/>
          </a:xfrm>
          <a:prstGeom prst="rect">
            <a:avLst/>
          </a:prstGeom>
        </p:spPr>
      </p:pic>
      <p:pic>
        <p:nvPicPr>
          <p:cNvPr id="6" name="Рисунок 5" descr="20230120_135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091947" cy="3068960"/>
          </a:xfrm>
          <a:prstGeom prst="rect">
            <a:avLst/>
          </a:prstGeom>
        </p:spPr>
      </p:pic>
      <p:pic>
        <p:nvPicPr>
          <p:cNvPr id="5" name="Содержимое 3" descr="20230124_093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14752"/>
            <a:ext cx="3024336" cy="29244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 «Сложи картинку»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закрепить понятие «Фрукты», учить складывать целое изображение из двух частей, развивать зрительное восприятие, память , речь, мелкую моторику рук.</a:t>
            </a:r>
            <a:endParaRPr lang="ru-RU" dirty="0"/>
          </a:p>
        </p:txBody>
      </p:sp>
      <p:pic>
        <p:nvPicPr>
          <p:cNvPr id="6" name="Рисунок 5" descr="20230120_095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25417" cy="2792922"/>
          </a:xfrm>
          <a:prstGeom prst="rect">
            <a:avLst/>
          </a:prstGeom>
        </p:spPr>
      </p:pic>
      <p:pic>
        <p:nvPicPr>
          <p:cNvPr id="7" name="Рисунок 6" descr="20230120_095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357694"/>
            <a:ext cx="2692216" cy="2217998"/>
          </a:xfrm>
          <a:prstGeom prst="rect">
            <a:avLst/>
          </a:prstGeom>
        </p:spPr>
      </p:pic>
      <p:pic>
        <p:nvPicPr>
          <p:cNvPr id="5" name="Содержимое 3" descr="20230124_092139.jpg"/>
          <p:cNvPicPr>
            <a:picLocks noChangeAspect="1"/>
          </p:cNvPicPr>
          <p:nvPr/>
        </p:nvPicPr>
        <p:blipFill>
          <a:blip r:embed="rId4" cstate="print"/>
          <a:srcRect l="9736" b="1342"/>
          <a:stretch>
            <a:fillRect/>
          </a:stretch>
        </p:blipFill>
        <p:spPr>
          <a:xfrm>
            <a:off x="5143504" y="2071678"/>
            <a:ext cx="342902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«Подбери чашку»</a:t>
            </a:r>
          </a:p>
          <a:p>
            <a:pPr>
              <a:buNone/>
            </a:pPr>
            <a:r>
              <a:rPr lang="ru-RU" dirty="0" smtClean="0"/>
              <a:t>Цель:  Закрепить  знания детей о цвете предметов.</a:t>
            </a:r>
            <a:endParaRPr lang="ru-RU" dirty="0"/>
          </a:p>
        </p:txBody>
      </p:sp>
      <p:pic>
        <p:nvPicPr>
          <p:cNvPr id="4" name="Рисунок 3" descr="20230120_112557.jpg"/>
          <p:cNvPicPr>
            <a:picLocks noChangeAspect="1"/>
          </p:cNvPicPr>
          <p:nvPr/>
        </p:nvPicPr>
        <p:blipFill>
          <a:blip r:embed="rId2" cstate="print"/>
          <a:srcRect l="6968" r="14006"/>
          <a:stretch>
            <a:fillRect/>
          </a:stretch>
        </p:blipFill>
        <p:spPr>
          <a:xfrm>
            <a:off x="5072066" y="2500306"/>
            <a:ext cx="3714776" cy="3240360"/>
          </a:xfrm>
          <a:prstGeom prst="rect">
            <a:avLst/>
          </a:prstGeom>
        </p:spPr>
      </p:pic>
      <p:pic>
        <p:nvPicPr>
          <p:cNvPr id="5" name="Рисунок 4" descr="20230120_11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37997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</a:p>
          <a:p>
            <a:pPr>
              <a:buNone/>
            </a:pPr>
            <a:r>
              <a:rPr lang="ru-RU" dirty="0" smtClean="0"/>
              <a:t>Цель: развитие мышления, зрительного внимания, развивать умение классифицировать предметы по существенному признаку.</a:t>
            </a:r>
            <a:endParaRPr lang="ru-RU" dirty="0"/>
          </a:p>
        </p:txBody>
      </p:sp>
      <p:pic>
        <p:nvPicPr>
          <p:cNvPr id="4" name="Рисунок 3" descr="20230120_134541.jpg"/>
          <p:cNvPicPr>
            <a:picLocks noChangeAspect="1"/>
          </p:cNvPicPr>
          <p:nvPr/>
        </p:nvPicPr>
        <p:blipFill>
          <a:blip r:embed="rId2" cstate="print"/>
          <a:srcRect r="-3981" b="10378"/>
          <a:stretch>
            <a:fillRect/>
          </a:stretch>
        </p:blipFill>
        <p:spPr>
          <a:xfrm>
            <a:off x="1428728" y="2928934"/>
            <a:ext cx="5805858" cy="32912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«Домик в деревне»</a:t>
            </a:r>
          </a:p>
          <a:p>
            <a:pPr>
              <a:buNone/>
            </a:pPr>
            <a:r>
              <a:rPr lang="ru-RU" dirty="0" smtClean="0"/>
              <a:t>Цель: развитие мелкой моторики, закрепление домашних животных, закрепление овощей и фруктов.</a:t>
            </a:r>
            <a:endParaRPr lang="ru-RU" dirty="0"/>
          </a:p>
        </p:txBody>
      </p:sp>
      <p:pic>
        <p:nvPicPr>
          <p:cNvPr id="4" name="Рисунок 3" descr="20230120_111810.jpg"/>
          <p:cNvPicPr>
            <a:picLocks noChangeAspect="1"/>
          </p:cNvPicPr>
          <p:nvPr/>
        </p:nvPicPr>
        <p:blipFill>
          <a:blip r:embed="rId2" cstate="print"/>
          <a:srcRect l="1279" t="1961" r="1484" b="5882"/>
          <a:stretch>
            <a:fillRect/>
          </a:stretch>
        </p:blipFill>
        <p:spPr>
          <a:xfrm>
            <a:off x="1643042" y="2214554"/>
            <a:ext cx="6500858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b="1" dirty="0" smtClean="0"/>
              <a:t>Заключение.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42985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Главной составляющей полноценного развития детей в раннем возрасте, является сенсорное развитие.</a:t>
            </a:r>
          </a:p>
          <a:p>
            <a:r>
              <a:rPr lang="ru-RU" sz="2400" b="1" dirty="0" smtClean="0"/>
              <a:t>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которой является чувственный опыт.</a:t>
            </a:r>
          </a:p>
          <a:p>
            <a:r>
              <a:rPr lang="ru-RU" sz="2400" b="1" dirty="0" smtClean="0"/>
              <a:t>Успешность умственного, физического и эстетического воспитания в значительной степени зависит от уровня сенсорного развития детей, т.е. от того насколько совершенно ребенок слышит, видит, осязает окружающее.  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внимание!!!</a:t>
            </a:r>
          </a:p>
          <a:p>
            <a:endParaRPr lang="ru-RU" sz="5400" dirty="0"/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61662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ArbatC" pitchFamily="2" charset="0"/>
              </a:rPr>
              <a:t>Развитие сенсорных способностей достигается с помощью </a:t>
            </a:r>
            <a:r>
              <a:rPr lang="ru-RU" sz="3600" b="1" i="1" dirty="0" smtClean="0">
                <a:solidFill>
                  <a:srgbClr val="C00000"/>
                </a:solidFill>
                <a:latin typeface="ArbatC" pitchFamily="2" charset="0"/>
              </a:rPr>
              <a:t>дидактических </a:t>
            </a:r>
            <a:r>
              <a:rPr lang="ru-RU" sz="3600" b="1" i="1" dirty="0" smtClean="0">
                <a:solidFill>
                  <a:srgbClr val="C00000"/>
                </a:solidFill>
                <a:latin typeface="ArbatC" pitchFamily="2" charset="0"/>
              </a:rPr>
              <a:t>игр.</a:t>
            </a:r>
          </a:p>
          <a:p>
            <a:pPr algn="ctr">
              <a:defRPr/>
            </a:pPr>
            <a:endParaRPr lang="ru-RU" sz="2000" b="1" dirty="0" smtClean="0">
              <a:latin typeface="ArbatC" pitchFamily="2" charset="0"/>
            </a:endParaRPr>
          </a:p>
          <a:p>
            <a:pPr algn="ctr">
              <a:defRPr/>
            </a:pPr>
            <a:r>
              <a:rPr lang="ru-RU" sz="2800" b="1" dirty="0" smtClean="0">
                <a:latin typeface="ArbatC" pitchFamily="2" charset="0"/>
              </a:rPr>
              <a:t>Дидактическая игра как универсальное средство воспитание и развитие детей.</a:t>
            </a:r>
          </a:p>
          <a:p>
            <a:pPr>
              <a:buNone/>
              <a:defRPr/>
            </a:pPr>
            <a:r>
              <a:rPr lang="ru-RU" sz="2400" b="1" dirty="0" smtClean="0">
                <a:latin typeface="ArbatC" pitchFamily="2" charset="0"/>
              </a:rPr>
              <a:t>   </a:t>
            </a:r>
            <a:r>
              <a:rPr lang="ru-RU" sz="2400" b="1" dirty="0" smtClean="0">
                <a:latin typeface="ArbatC" pitchFamily="2" charset="0"/>
              </a:rPr>
              <a:t>Она используется в качестве средства  </a:t>
            </a:r>
            <a:r>
              <a:rPr lang="ru-RU" sz="2400" b="1" dirty="0" smtClean="0">
                <a:latin typeface="ArbatC" pitchFamily="2" charset="0"/>
              </a:rPr>
              <a:t>           </a:t>
            </a:r>
            <a:r>
              <a:rPr lang="ru-RU" sz="2400" b="1" dirty="0" smtClean="0">
                <a:latin typeface="ArbatC" pitchFamily="2" charset="0"/>
              </a:rPr>
              <a:t>познавательного развития: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Восприятия;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Памяти;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Мышления;</a:t>
            </a:r>
          </a:p>
          <a:p>
            <a:pPr marL="3943350" lvl="8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latin typeface="ArbatC" pitchFamily="2" charset="0"/>
              </a:rPr>
              <a:t>Расширения и уточнения представлений              об окружающем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Цель</a:t>
            </a:r>
            <a:r>
              <a:rPr lang="ru-RU" sz="2800" dirty="0" smtClean="0"/>
              <a:t>: формирование сенсорных способностей у детей раннего возраста посредством дидактических игр.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Задачи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ru-RU" sz="2800" dirty="0" smtClean="0"/>
              <a:t>Обогащать сенсорный опыт детей в ходе предметно-игровой деятельности через дидактические игры,  формировать представление о сенсорных эталонах;</a:t>
            </a:r>
          </a:p>
          <a:p>
            <a:pPr>
              <a:buFontTx/>
              <a:buChar char="-"/>
            </a:pPr>
            <a:r>
              <a:rPr lang="ru-RU" sz="2800" dirty="0" smtClean="0"/>
              <a:t> Развивать умение группировать и сравнивать предметы в соответствии с образцом; развивать и совершенствовать все виды восприятия, обогащать их чувственный опыт;</a:t>
            </a:r>
          </a:p>
          <a:p>
            <a:pPr>
              <a:buFontTx/>
              <a:buChar char="-"/>
            </a:pPr>
            <a:r>
              <a:rPr lang="ru-RU" sz="2800" dirty="0" smtClean="0"/>
              <a:t> Воспитывать  доброту, желание оказать помощь, умение работать в группе.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Авторские дидактические </a:t>
            </a:r>
            <a:r>
              <a:rPr lang="ru-RU" sz="3200" b="1" dirty="0" smtClean="0">
                <a:solidFill>
                  <a:srgbClr val="C00000"/>
                </a:solidFill>
              </a:rPr>
              <a:t>игры </a:t>
            </a:r>
          </a:p>
          <a:p>
            <a:r>
              <a:rPr lang="ru-RU" sz="2800" b="1" dirty="0" smtClean="0"/>
              <a:t>«Волшебные палочки»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учить соотносить предметы по цвету.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30119_094042.jpg"/>
          <p:cNvPicPr>
            <a:picLocks noChangeAspect="1"/>
          </p:cNvPicPr>
          <p:nvPr/>
        </p:nvPicPr>
        <p:blipFill>
          <a:blip r:embed="rId2" cstate="print"/>
          <a:srcRect l="3191" t="14176" r="3191" b="18486"/>
          <a:stretch>
            <a:fillRect/>
          </a:stretch>
        </p:blipFill>
        <p:spPr>
          <a:xfrm>
            <a:off x="785786" y="2285992"/>
            <a:ext cx="735811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84572" cy="623567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 Игры с прищепками»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мелкой моторики руки, развитие мышц пальчиков рук.</a:t>
            </a:r>
            <a:endParaRPr lang="ru-RU" dirty="0"/>
          </a:p>
        </p:txBody>
      </p:sp>
      <p:pic>
        <p:nvPicPr>
          <p:cNvPr id="4" name="Рисунок 3" descr="20230119_094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118077" cy="2928958"/>
          </a:xfrm>
          <a:prstGeom prst="rect">
            <a:avLst/>
          </a:prstGeom>
        </p:spPr>
      </p:pic>
      <p:pic>
        <p:nvPicPr>
          <p:cNvPr id="5" name="Рисунок 4" descr="20230119_094553.jpg"/>
          <p:cNvPicPr>
            <a:picLocks noChangeAspect="1"/>
          </p:cNvPicPr>
          <p:nvPr/>
        </p:nvPicPr>
        <p:blipFill>
          <a:blip r:embed="rId3" cstate="print"/>
          <a:srcRect l="9601" t="4402" r="4673"/>
          <a:stretch>
            <a:fillRect/>
          </a:stretch>
        </p:blipFill>
        <p:spPr>
          <a:xfrm>
            <a:off x="5929322" y="1643050"/>
            <a:ext cx="2841988" cy="2622421"/>
          </a:xfrm>
          <a:prstGeom prst="rect">
            <a:avLst/>
          </a:prstGeom>
        </p:spPr>
      </p:pic>
      <p:pic>
        <p:nvPicPr>
          <p:cNvPr id="6" name="Рисунок 5" descr="20230124_092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71942"/>
            <a:ext cx="322785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«Магнитная доска»</a:t>
            </a:r>
          </a:p>
          <a:p>
            <a:pPr algn="ctr">
              <a:buNone/>
            </a:pPr>
            <a:r>
              <a:rPr lang="ru-RU" dirty="0" smtClean="0"/>
              <a:t>Цель: Закрепление основных цветов.</a:t>
            </a:r>
            <a:endParaRPr lang="ru-RU" dirty="0"/>
          </a:p>
        </p:txBody>
      </p:sp>
      <p:pic>
        <p:nvPicPr>
          <p:cNvPr id="5" name="Рисунок 4" descr="20230120_10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857364"/>
            <a:ext cx="3500462" cy="3429024"/>
          </a:xfrm>
          <a:prstGeom prst="rect">
            <a:avLst/>
          </a:prstGeom>
        </p:spPr>
      </p:pic>
      <p:pic>
        <p:nvPicPr>
          <p:cNvPr id="8" name="Содержимое 3" descr="20230124_09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4500594" cy="33956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/>
            <a:r>
              <a:rPr lang="ru-RU" sz="3200" b="1" dirty="0" smtClean="0"/>
              <a:t>«Подбери колёса машине»</a:t>
            </a:r>
          </a:p>
          <a:p>
            <a:pPr>
              <a:buNone/>
            </a:pPr>
            <a:r>
              <a:rPr lang="ru-RU" dirty="0" smtClean="0"/>
              <a:t>Цель: Учить </a:t>
            </a:r>
            <a:r>
              <a:rPr lang="ru-RU" dirty="0" smtClean="0"/>
              <a:t>детей соотносить цвета путем подбора, знакомить с основными цветами. </a:t>
            </a:r>
            <a:endParaRPr lang="ru-RU" dirty="0"/>
          </a:p>
        </p:txBody>
      </p:sp>
      <p:pic>
        <p:nvPicPr>
          <p:cNvPr id="4" name="Рисунок 3" descr="20230120_094646.jpg"/>
          <p:cNvPicPr>
            <a:picLocks noChangeAspect="1"/>
          </p:cNvPicPr>
          <p:nvPr/>
        </p:nvPicPr>
        <p:blipFill>
          <a:blip r:embed="rId2" cstate="print"/>
          <a:srcRect t="4905" r="1987" b="4841"/>
          <a:stretch>
            <a:fillRect/>
          </a:stretch>
        </p:blipFill>
        <p:spPr>
          <a:xfrm>
            <a:off x="214282" y="2071678"/>
            <a:ext cx="4143404" cy="3214710"/>
          </a:xfrm>
          <a:prstGeom prst="rect">
            <a:avLst/>
          </a:prstGeom>
        </p:spPr>
      </p:pic>
      <p:pic>
        <p:nvPicPr>
          <p:cNvPr id="5" name="Рисунок 4" descr="20230120_094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14620"/>
            <a:ext cx="4426844" cy="3783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/>
            <a:r>
              <a:rPr lang="ru-RU" sz="3200" b="1" dirty="0" smtClean="0"/>
              <a:t>«Цветные катушки»</a:t>
            </a:r>
          </a:p>
          <a:p>
            <a:pPr>
              <a:buNone/>
            </a:pPr>
            <a:r>
              <a:rPr lang="ru-RU" dirty="0" smtClean="0"/>
              <a:t>Цель: Развитие и укрепление мелкой моторики рук, зрительно-моторной координации. Называть основные цвета (красный ,синий, жёлтый, зелёный).</a:t>
            </a:r>
            <a:endParaRPr lang="ru-RU" dirty="0"/>
          </a:p>
        </p:txBody>
      </p:sp>
      <p:pic>
        <p:nvPicPr>
          <p:cNvPr id="4" name="Рисунок 3" descr="20230120_101213.jpg"/>
          <p:cNvPicPr>
            <a:picLocks noChangeAspect="1"/>
          </p:cNvPicPr>
          <p:nvPr/>
        </p:nvPicPr>
        <p:blipFill>
          <a:blip r:embed="rId2" cstate="print"/>
          <a:srcRect l="10640" r="11880"/>
          <a:stretch>
            <a:fillRect/>
          </a:stretch>
        </p:blipFill>
        <p:spPr>
          <a:xfrm>
            <a:off x="2643174" y="2428868"/>
            <a:ext cx="6143668" cy="41490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905</TotalTime>
  <Words>604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                  культурно- гигиенических навыков у детей раннего возраста посредством фольклора»</dc:title>
  <dc:creator>Андрей</dc:creator>
  <cp:lastModifiedBy>User</cp:lastModifiedBy>
  <cp:revision>106</cp:revision>
  <dcterms:created xsi:type="dcterms:W3CDTF">2013-02-16T10:58:28Z</dcterms:created>
  <dcterms:modified xsi:type="dcterms:W3CDTF">2023-01-30T05:16:39Z</dcterms:modified>
</cp:coreProperties>
</file>