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5" r:id="rId10"/>
    <p:sldId id="266" r:id="rId11"/>
    <p:sldId id="268" r:id="rId12"/>
    <p:sldId id="264" r:id="rId13"/>
    <p:sldId id="263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54CE-807D-475B-93D0-9B56E220C5C9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773BD-2613-4A38-8638-B964F8DC4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6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773BD-2613-4A38-8638-B964F8DC40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6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696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5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44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4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6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6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0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7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6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7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FE1E6-19E2-4A8B-B1E6-E833D93BC02C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E9EB0A-9E4A-4954-B969-C2B7EA570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9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/>
            </a:r>
            <a:br>
              <a:rPr lang="ru-RU" i="1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/>
            </a:r>
            <a:br>
              <a:rPr lang="ru-RU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i="1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/>
            </a:r>
            <a:br>
              <a:rPr lang="ru-RU" i="1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/>
            </a:r>
            <a:br>
              <a:rPr lang="ru-RU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i="1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/>
            </a:r>
            <a:br>
              <a:rPr lang="ru-RU" i="1" dirty="0" smtClean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/>
            </a:r>
            <a:br>
              <a:rPr lang="ru-RU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/>
            </a:r>
            <a:br>
              <a:rPr lang="ru-RU" i="1" dirty="0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51284"/>
            <a:ext cx="9144000" cy="4006516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Развивающая </a:t>
            </a:r>
            <a:b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предметно-пространственная </a:t>
            </a:r>
            <a:b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среда</a:t>
            </a:r>
            <a:b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</a:br>
            <a:r>
              <a:rPr lang="ru-RU" sz="4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Benguiat Cyr-Bold"/>
                <a:cs typeface="Tahoma" pitchFamily="34" charset="0"/>
              </a:rPr>
              <a:t> логопедического кабинета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0148" y="4761247"/>
            <a:ext cx="6087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Учитель-логопед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МДОАУ "ЦРР - детский сад № 120 </a:t>
            </a:r>
            <a:r>
              <a:rPr lang="ru-RU" sz="2800" b="1" dirty="0" err="1">
                <a:solidFill>
                  <a:srgbClr val="002060"/>
                </a:solidFill>
              </a:rPr>
              <a:t>г.Орска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«Крепыш»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Цыганова М.В.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9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47" y="0"/>
            <a:ext cx="11438021" cy="1930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дидактические </a:t>
            </a:r>
            <a:r>
              <a:rPr lang="ru-RU" dirty="0">
                <a:solidFill>
                  <a:srgbClr val="0070C0"/>
                </a:solidFill>
              </a:rPr>
              <a:t>пособия, настольные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игры по развитию </a:t>
            </a:r>
            <a:r>
              <a:rPr lang="ru-RU" dirty="0" smtClean="0">
                <a:solidFill>
                  <a:srgbClr val="0070C0"/>
                </a:solidFill>
              </a:rPr>
              <a:t>грамматической стороны </a:t>
            </a:r>
            <a:r>
              <a:rPr lang="ru-RU" dirty="0">
                <a:solidFill>
                  <a:srgbClr val="0070C0"/>
                </a:solidFill>
              </a:rPr>
              <a:t>речи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8"/>
          <a:stretch/>
        </p:blipFill>
        <p:spPr>
          <a:xfrm>
            <a:off x="4010526" y="1930400"/>
            <a:ext cx="5263476" cy="4324364"/>
          </a:xfrm>
        </p:spPr>
      </p:pic>
    </p:spTree>
    <p:extLst>
      <p:ext uri="{BB962C8B-B14F-4D97-AF65-F5344CB8AC3E}">
        <p14:creationId xmlns:p14="http://schemas.microsoft.com/office/powerpoint/2010/main" val="2668687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0"/>
            <a:ext cx="10504013" cy="17967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дидактические пособия, настольные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игры </a:t>
            </a:r>
            <a:r>
              <a:rPr lang="ru-RU" dirty="0" smtClean="0">
                <a:solidFill>
                  <a:srgbClr val="0070C0"/>
                </a:solidFill>
              </a:rPr>
              <a:t>по обучению грамоте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3" y="1636295"/>
            <a:ext cx="6849979" cy="47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5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324" y="304800"/>
            <a:ext cx="9750034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Д</a:t>
            </a:r>
            <a:r>
              <a:rPr lang="ru-RU" dirty="0" smtClean="0">
                <a:solidFill>
                  <a:srgbClr val="0070C0"/>
                </a:solidFill>
              </a:rPr>
              <a:t>идактические </a:t>
            </a:r>
            <a:r>
              <a:rPr lang="ru-RU" dirty="0">
                <a:solidFill>
                  <a:srgbClr val="0070C0"/>
                </a:solidFill>
              </a:rPr>
              <a:t>пособия, настольные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игры по </a:t>
            </a:r>
            <a:r>
              <a:rPr lang="ru-RU" dirty="0" smtClean="0">
                <a:solidFill>
                  <a:srgbClr val="0070C0"/>
                </a:solidFill>
              </a:rPr>
              <a:t>развитию речевого дыхания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27" y="1935999"/>
            <a:ext cx="7242801" cy="4673349"/>
          </a:xfrm>
        </p:spPr>
      </p:pic>
    </p:spTree>
    <p:extLst>
      <p:ext uri="{BB962C8B-B14F-4D97-AF65-F5344CB8AC3E}">
        <p14:creationId xmlns:p14="http://schemas.microsoft.com/office/powerpoint/2010/main" val="77712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949" y="241466"/>
            <a:ext cx="10900481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Материально технические средства, дидактические пособия, </a:t>
            </a:r>
            <a:r>
              <a:rPr lang="ru-RU" sz="2800" dirty="0" smtClean="0">
                <a:solidFill>
                  <a:srgbClr val="0070C0"/>
                </a:solidFill>
              </a:rPr>
              <a:t>настольные игры </a:t>
            </a:r>
            <a:r>
              <a:rPr lang="ru-RU" sz="2800" dirty="0">
                <a:solidFill>
                  <a:srgbClr val="0070C0"/>
                </a:solidFill>
              </a:rPr>
              <a:t>по </a:t>
            </a:r>
            <a:r>
              <a:rPr lang="ru-RU" sz="2800" dirty="0" smtClean="0">
                <a:solidFill>
                  <a:srgbClr val="0070C0"/>
                </a:solidFill>
              </a:rPr>
              <a:t>развитию мелкой моторики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9" y="1792454"/>
            <a:ext cx="2828869" cy="21216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5" y="1897187"/>
            <a:ext cx="4445331" cy="3333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8" y="3445433"/>
            <a:ext cx="4073237" cy="30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34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3" y="140817"/>
            <a:ext cx="90281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Таким </a:t>
            </a:r>
            <a:r>
              <a:rPr lang="ru-RU" sz="2400" b="1" dirty="0">
                <a:solidFill>
                  <a:srgbClr val="0070C0"/>
                </a:solidFill>
              </a:rPr>
              <a:t>образом, развивающая предметно–пространственная среда логопедического кабинета организована с учётом паспорта кабинета и плана перспективного развития РППС, что способствует системному подходу к её организации и строится таким образом, чтобы наиболее качественно развивать индивидуальные возможности каждого ребёнка, с учетом состояния его здоровья, уровня речевого развития, особенностей, склонностей, интересов и возможностей.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72" y="273669"/>
            <a:ext cx="2905626" cy="3874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6" r="25049"/>
          <a:stretch/>
        </p:blipFill>
        <p:spPr>
          <a:xfrm>
            <a:off x="274330" y="3854772"/>
            <a:ext cx="2315076" cy="28659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66" y="3787678"/>
            <a:ext cx="3234254" cy="2961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97" y="3662274"/>
            <a:ext cx="2315076" cy="308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3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14" y="451852"/>
            <a:ext cx="7902027" cy="5926521"/>
          </a:xfrm>
        </p:spPr>
      </p:pic>
    </p:spTree>
    <p:extLst>
      <p:ext uri="{BB962C8B-B14F-4D97-AF65-F5344CB8AC3E}">
        <p14:creationId xmlns:p14="http://schemas.microsoft.com/office/powerpoint/2010/main" val="349290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788" y="126357"/>
            <a:ext cx="9846287" cy="57044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</a:rPr>
              <a:t>Основные направления работы кабинета: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- Создание коррекционно-развивающей среды и благоприятного психологического климата для обеспечения помощи детям по исправлению или ослаблению имеющихся нарушений;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- Проведение обследования детей с целью разработки индивидуальной программы развития;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- Проведение, подгрупповых и индивидуальных коррекционных занятий;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- Оказание консультативной помощи педагогам, родителям.</a:t>
            </a:r>
          </a:p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21" y="2978596"/>
            <a:ext cx="2802578" cy="3736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32" y="3166645"/>
            <a:ext cx="2860716" cy="35566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73" y="3319898"/>
            <a:ext cx="2576504" cy="34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0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Центры логопедического кабинета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Образовательный центр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Оборудование: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магнитная </a:t>
            </a:r>
            <a:r>
              <a:rPr lang="ru-RU" dirty="0">
                <a:solidFill>
                  <a:srgbClr val="0070C0"/>
                </a:solidFill>
              </a:rPr>
              <a:t>доска с комплектом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цветных магнитов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учебные столы </a:t>
            </a:r>
            <a:r>
              <a:rPr lang="ru-RU" dirty="0">
                <a:solidFill>
                  <a:srgbClr val="0070C0"/>
                </a:solidFill>
              </a:rPr>
              <a:t>и </a:t>
            </a:r>
            <a:r>
              <a:rPr lang="ru-RU" dirty="0" smtClean="0">
                <a:solidFill>
                  <a:srgbClr val="0070C0"/>
                </a:solidFill>
              </a:rPr>
              <a:t>стулья;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настольные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игры и дидактические пособия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9" b="13592"/>
          <a:stretch/>
        </p:blipFill>
        <p:spPr>
          <a:xfrm>
            <a:off x="4572001" y="1930400"/>
            <a:ext cx="5418582" cy="39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8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Центры логопедического кабинета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955" y="152525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70C0"/>
                </a:solidFill>
              </a:rPr>
              <a:t>Центр по коррекции </a:t>
            </a:r>
            <a:r>
              <a:rPr lang="ru-RU" b="1" u="sng" dirty="0" smtClean="0">
                <a:solidFill>
                  <a:srgbClr val="0070C0"/>
                </a:solidFill>
              </a:rPr>
              <a:t>произношения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Оборудование: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настенное </a:t>
            </a:r>
            <a:r>
              <a:rPr lang="ru-RU" dirty="0">
                <a:solidFill>
                  <a:srgbClr val="0070C0"/>
                </a:solidFill>
              </a:rPr>
              <a:t>зеркало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толы и стулья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одноразовые шпатели, перчатки, вата, салфетки,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err="1">
                <a:solidFill>
                  <a:srgbClr val="0070C0"/>
                </a:solidFill>
              </a:rPr>
              <a:t>салфетница</a:t>
            </a:r>
            <a:r>
              <a:rPr lang="ru-RU" dirty="0">
                <a:solidFill>
                  <a:srgbClr val="0070C0"/>
                </a:solidFill>
              </a:rPr>
              <a:t> и мусорный </a:t>
            </a:r>
            <a:r>
              <a:rPr lang="ru-RU" dirty="0" smtClean="0">
                <a:solidFill>
                  <a:srgbClr val="0070C0"/>
                </a:solidFill>
              </a:rPr>
              <a:t>контейнер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рабочие </a:t>
            </a:r>
            <a:r>
              <a:rPr lang="ru-RU" dirty="0">
                <a:solidFill>
                  <a:srgbClr val="0070C0"/>
                </a:solidFill>
              </a:rPr>
              <a:t>планшеты с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артикуляционными укладами звуков</a:t>
            </a:r>
          </a:p>
          <a:p>
            <a:r>
              <a:rPr lang="ru-RU" dirty="0">
                <a:solidFill>
                  <a:srgbClr val="0070C0"/>
                </a:solidFill>
              </a:rPr>
              <a:t>настольные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игры и дидактические пособия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02" y="3182898"/>
            <a:ext cx="4461442" cy="33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8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Центры логопедического кабинета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0043"/>
            <a:ext cx="8596668" cy="452132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0070C0"/>
                </a:solidFill>
              </a:rPr>
              <a:t>Центр методического, дидактического и игрового сопровождения</a:t>
            </a:r>
            <a:br>
              <a:rPr lang="ru-RU" b="1" u="sng" dirty="0">
                <a:solidFill>
                  <a:srgbClr val="0070C0"/>
                </a:solidFill>
              </a:rPr>
            </a:br>
            <a:r>
              <a:rPr lang="ru-RU" b="1" u="sng" dirty="0" err="1">
                <a:solidFill>
                  <a:srgbClr val="0070C0"/>
                </a:solidFill>
              </a:rPr>
              <a:t>коррекционно</a:t>
            </a:r>
            <a:r>
              <a:rPr lang="ru-RU" b="1" u="sng" dirty="0">
                <a:solidFill>
                  <a:srgbClr val="0070C0"/>
                </a:solidFill>
              </a:rPr>
              <a:t> образовательного </a:t>
            </a:r>
            <a:r>
              <a:rPr lang="ru-RU" b="1" u="sng" dirty="0" smtClean="0">
                <a:solidFill>
                  <a:srgbClr val="0070C0"/>
                </a:solidFill>
              </a:rPr>
              <a:t>процесса</a:t>
            </a:r>
          </a:p>
          <a:p>
            <a:pPr marL="0" indent="0">
              <a:buNone/>
            </a:pPr>
            <a:endParaRPr lang="ru-RU" b="1" u="sng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8" y="2363190"/>
            <a:ext cx="3081647" cy="4108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4" b="12380"/>
          <a:stretch/>
        </p:blipFill>
        <p:spPr>
          <a:xfrm>
            <a:off x="3978424" y="2363190"/>
            <a:ext cx="3017171" cy="409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0" y="2549531"/>
            <a:ext cx="4655776" cy="34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57" y="182148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Центры логопедического кабинета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10" y="97137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0070C0"/>
                </a:solidFill>
              </a:rPr>
              <a:t>Информативный центр для педагогов и родителей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Оборудование: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папки </a:t>
            </a:r>
            <a:r>
              <a:rPr lang="ru-RU" dirty="0"/>
              <a:t>по коррекции познавательной деятельности и речи</a:t>
            </a:r>
            <a:br>
              <a:rPr lang="ru-RU" dirty="0"/>
            </a:br>
            <a:r>
              <a:rPr lang="ru-RU" dirty="0"/>
              <a:t>детей;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стенд для размещения информационных материалов;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лоток для размещения </a:t>
            </a:r>
            <a:r>
              <a:rPr lang="ru-RU" dirty="0"/>
              <a:t>рекомендательных </a:t>
            </a:r>
            <a:r>
              <a:rPr lang="ru-RU" dirty="0" smtClean="0"/>
              <a:t>материалов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387" y="2622616"/>
            <a:ext cx="2173433" cy="2897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" t="16466" r="-688" b="12646"/>
          <a:stretch/>
        </p:blipFill>
        <p:spPr>
          <a:xfrm>
            <a:off x="265057" y="3299303"/>
            <a:ext cx="3861325" cy="2718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104" y="133103"/>
            <a:ext cx="1999508" cy="26660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9" b="26927"/>
          <a:stretch/>
        </p:blipFill>
        <p:spPr>
          <a:xfrm>
            <a:off x="4369544" y="4047864"/>
            <a:ext cx="3984448" cy="24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4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7099" r="10952" b="-260"/>
          <a:stretch/>
        </p:blipFill>
        <p:spPr>
          <a:xfrm>
            <a:off x="308760" y="1333787"/>
            <a:ext cx="3097784" cy="3333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5" y="157902"/>
            <a:ext cx="11542815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Материально технические средства, дидактические пособия, </a:t>
            </a:r>
            <a:r>
              <a:rPr lang="ru-RU" sz="2800" dirty="0" smtClean="0">
                <a:solidFill>
                  <a:srgbClr val="0070C0"/>
                </a:solidFill>
              </a:rPr>
              <a:t>настольные игры по коррекции звукопроизношения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3" r="1074"/>
          <a:stretch/>
        </p:blipFill>
        <p:spPr>
          <a:xfrm>
            <a:off x="5795979" y="1864426"/>
            <a:ext cx="4452426" cy="29599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24243" r="-8961" b="14978"/>
          <a:stretch/>
        </p:blipFill>
        <p:spPr>
          <a:xfrm>
            <a:off x="1154091" y="4127459"/>
            <a:ext cx="5851939" cy="24707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/>
          <a:stretch/>
        </p:blipFill>
        <p:spPr>
          <a:xfrm>
            <a:off x="8532487" y="4667003"/>
            <a:ext cx="3431836" cy="19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5631"/>
            <a:ext cx="10651726" cy="17047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Материально технические средства, дидактические пособия, </a:t>
            </a:r>
            <a:r>
              <a:rPr lang="ru-RU" dirty="0" smtClean="0">
                <a:solidFill>
                  <a:srgbClr val="0070C0"/>
                </a:solidFill>
              </a:rPr>
              <a:t>настольные игры по развитию фонематических процессов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9" y="1685482"/>
            <a:ext cx="2894373" cy="21707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/>
          <a:stretch/>
        </p:blipFill>
        <p:spPr>
          <a:xfrm rot="16200000">
            <a:off x="3327008" y="2504102"/>
            <a:ext cx="3214342" cy="4986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96" y="4024639"/>
            <a:ext cx="3135735" cy="2351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58246" r="52035" b="10409"/>
          <a:stretch/>
        </p:blipFill>
        <p:spPr>
          <a:xfrm>
            <a:off x="8939795" y="1810764"/>
            <a:ext cx="3023937" cy="21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1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1" y="320842"/>
            <a:ext cx="10924673" cy="16095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дидактические </a:t>
            </a:r>
            <a:r>
              <a:rPr lang="ru-RU" dirty="0">
                <a:solidFill>
                  <a:srgbClr val="0070C0"/>
                </a:solidFill>
              </a:rPr>
              <a:t>пособия, настольные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игры по </a:t>
            </a:r>
            <a:r>
              <a:rPr lang="ru-RU" dirty="0" smtClean="0">
                <a:solidFill>
                  <a:srgbClr val="0070C0"/>
                </a:solidFill>
              </a:rPr>
              <a:t>развитию лексической стороны речи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89" y="2190508"/>
            <a:ext cx="5777038" cy="4332779"/>
          </a:xfrm>
        </p:spPr>
      </p:pic>
    </p:spTree>
    <p:extLst>
      <p:ext uri="{BB962C8B-B14F-4D97-AF65-F5344CB8AC3E}">
        <p14:creationId xmlns:p14="http://schemas.microsoft.com/office/powerpoint/2010/main" val="37885526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213</Words>
  <Application>Microsoft Office PowerPoint</Application>
  <PresentationFormat>Широкоэкранный</PresentationFormat>
  <Paragraphs>39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AGBenguiat Cyr-Bold</vt:lpstr>
      <vt:lpstr>Arial</vt:lpstr>
      <vt:lpstr>Calibri</vt:lpstr>
      <vt:lpstr>Tahoma</vt:lpstr>
      <vt:lpstr>Trebuchet MS</vt:lpstr>
      <vt:lpstr>Wingdings 3</vt:lpstr>
      <vt:lpstr>Аспект</vt:lpstr>
      <vt:lpstr>       </vt:lpstr>
      <vt:lpstr>Презентация PowerPoint</vt:lpstr>
      <vt:lpstr>Центры логопедического кабинета </vt:lpstr>
      <vt:lpstr>Центры логопедического кабинета</vt:lpstr>
      <vt:lpstr>Центры логопедического кабинета</vt:lpstr>
      <vt:lpstr>Центры логопедического кабинета</vt:lpstr>
      <vt:lpstr>Материально технические средства, дидактические пособия, настольные игры по коррекции звукопроизношения</vt:lpstr>
      <vt:lpstr>Материально технические средства, дидактические пособия, настольные игры по развитию фонематических процессов </vt:lpstr>
      <vt:lpstr>дидактические пособия, настольные игры по развитию лексической стороны речи</vt:lpstr>
      <vt:lpstr>дидактические пособия, настольные игры по развитию грамматической стороны речи</vt:lpstr>
      <vt:lpstr>дидактические пособия, настольные игры по обучению грамоте</vt:lpstr>
      <vt:lpstr>Дидактические пособия, настольные игры по развитию речевого дыхания</vt:lpstr>
      <vt:lpstr>Материально технические средства, дидактические пособия, настольные игры по развитию мелкой моторики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Nikita</dc:creator>
  <cp:lastModifiedBy>ПК</cp:lastModifiedBy>
  <cp:revision>15</cp:revision>
  <dcterms:created xsi:type="dcterms:W3CDTF">2024-10-21T13:54:21Z</dcterms:created>
  <dcterms:modified xsi:type="dcterms:W3CDTF">2024-10-22T08:05:27Z</dcterms:modified>
</cp:coreProperties>
</file>