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AF1E-274F-4420-AE5B-EFE7B3A8DD55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637E-7D7F-428F-8BA0-E7B5BA563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787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AF1E-274F-4420-AE5B-EFE7B3A8DD55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637E-7D7F-428F-8BA0-E7B5BA563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06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AF1E-274F-4420-AE5B-EFE7B3A8DD55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637E-7D7F-428F-8BA0-E7B5BA563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284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AF1E-274F-4420-AE5B-EFE7B3A8DD55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637E-7D7F-428F-8BA0-E7B5BA563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685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AF1E-274F-4420-AE5B-EFE7B3A8DD55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637E-7D7F-428F-8BA0-E7B5BA563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475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AF1E-274F-4420-AE5B-EFE7B3A8DD55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637E-7D7F-428F-8BA0-E7B5BA563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62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AF1E-274F-4420-AE5B-EFE7B3A8DD55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637E-7D7F-428F-8BA0-E7B5BA563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266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AF1E-274F-4420-AE5B-EFE7B3A8DD55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637E-7D7F-428F-8BA0-E7B5BA563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79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AF1E-274F-4420-AE5B-EFE7B3A8DD55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637E-7D7F-428F-8BA0-E7B5BA563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654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AF1E-274F-4420-AE5B-EFE7B3A8DD55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637E-7D7F-428F-8BA0-E7B5BA563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68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AF1E-274F-4420-AE5B-EFE7B3A8DD55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637E-7D7F-428F-8BA0-E7B5BA563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12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9AF1E-274F-4420-AE5B-EFE7B3A8DD55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D637E-7D7F-428F-8BA0-E7B5BA563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82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52" y="816864"/>
            <a:ext cx="11568624" cy="29476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"</a:t>
            </a:r>
            <a:r>
              <a:rPr lang="ru-RU" sz="6000" b="1" dirty="0">
                <a:solidFill>
                  <a:schemeClr val="accent2">
                    <a:lumMod val="50000"/>
                  </a:schemeClr>
                </a:solidFill>
              </a:rPr>
              <a:t>Игры </a:t>
            </a: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на </a:t>
            </a:r>
            <a:r>
              <a:rPr lang="ru-RU" sz="6000" b="1" dirty="0">
                <a:solidFill>
                  <a:schemeClr val="accent2">
                    <a:lumMod val="50000"/>
                  </a:schemeClr>
                </a:solidFill>
              </a:rPr>
              <a:t>развитие слухового внимания и слуховой памяти у детей старшего дошкольного возраста с </a:t>
            </a: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ФФНР"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13764" y="4491420"/>
            <a:ext cx="3566556" cy="165576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Выполнила: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у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читель-логопед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МДОАУ ЦРР д/с №120 «Крепыш», г Орска,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Цыганова М. В.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70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475488"/>
            <a:ext cx="10058400" cy="137024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Важно </a:t>
            </a:r>
            <a:r>
              <a:rPr lang="ru-RU" b="1" dirty="0" smtClean="0">
                <a:solidFill>
                  <a:srgbClr val="C00000"/>
                </a:solidFill>
              </a:rPr>
              <a:t>учитывать!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011936"/>
            <a:ext cx="10680192" cy="454253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1. То, что </a:t>
            </a:r>
            <a:r>
              <a:rPr lang="ru-RU" sz="2600" b="1" i="1" u="sng" dirty="0" smtClean="0">
                <a:solidFill>
                  <a:schemeClr val="accent3">
                    <a:lumMod val="50000"/>
                  </a:schemeClr>
                </a:solidFill>
              </a:rPr>
              <a:t>слуховая </a:t>
            </a:r>
            <a:r>
              <a:rPr lang="ru-RU" sz="2600" b="1" i="1" u="sng" dirty="0">
                <a:solidFill>
                  <a:schemeClr val="accent3">
                    <a:lumMod val="50000"/>
                  </a:schemeClr>
                </a:solidFill>
              </a:rPr>
              <a:t>память при ее формировании опирается на развитие слухового внимания</a:t>
            </a:r>
            <a:r>
              <a:rPr lang="ru-RU" sz="2600" b="1" i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600" dirty="0">
                <a:solidFill>
                  <a:schemeClr val="accent3">
                    <a:lumMod val="50000"/>
                  </a:schemeClr>
                </a:solidFill>
              </a:rPr>
              <a:t>Поэтому нужно организовывать занятия с ребенком в виде комплексной тренировки, когда одновременно упражняются и слуховая память, и слуховое внимание.</a:t>
            </a:r>
          </a:p>
          <a:p>
            <a:pPr marL="0" lvl="0" indent="0">
              <a:buNone/>
            </a:pP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2 То, </a:t>
            </a:r>
            <a:r>
              <a:rPr lang="ru-RU" sz="2600" b="1" i="1" u="sng" dirty="0" smtClean="0">
                <a:solidFill>
                  <a:schemeClr val="accent3">
                    <a:lumMod val="50000"/>
                  </a:schemeClr>
                </a:solidFill>
              </a:rPr>
              <a:t>как </a:t>
            </a:r>
            <a:r>
              <a:rPr lang="ru-RU" sz="2600" b="1" i="1" u="sng" dirty="0">
                <a:solidFill>
                  <a:schemeClr val="accent3">
                    <a:lumMod val="50000"/>
                  </a:schemeClr>
                </a:solidFill>
              </a:rPr>
              <a:t>развито у детей фонематическое восприятие</a:t>
            </a:r>
            <a:r>
              <a:rPr lang="ru-RU" sz="2600" dirty="0">
                <a:solidFill>
                  <a:schemeClr val="accent3">
                    <a:lumMod val="50000"/>
                  </a:schemeClr>
                </a:solidFill>
              </a:rPr>
              <a:t>. Если ребенок не различает фонемы (единицы слова), то это мешает ему овладеть словарным запасом, тормозит развитие речи и слуховой памяти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3. Что </a:t>
            </a:r>
            <a:r>
              <a:rPr lang="ru-RU" sz="2600" b="1" i="1" u="sng" dirty="0" smtClean="0">
                <a:solidFill>
                  <a:schemeClr val="accent3">
                    <a:lumMod val="50000"/>
                  </a:schemeClr>
                </a:solidFill>
              </a:rPr>
              <a:t>основной вид деятельности дошкольника игра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, поэтому необходимо создавать игровую ситуацию, интересные </a:t>
            </a:r>
            <a:r>
              <a:rPr lang="ru-RU" sz="2600" dirty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увлекательные сюжеты.</a:t>
            </a:r>
            <a:endParaRPr lang="ru-RU" sz="26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600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600" dirty="0">
                <a:solidFill>
                  <a:schemeClr val="accent3">
                    <a:lumMod val="50000"/>
                  </a:schemeClr>
                </a:solidFill>
              </a:rPr>
              <a:t>Ч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то </a:t>
            </a:r>
            <a:r>
              <a:rPr lang="ru-RU" sz="2600" b="1" i="1" u="sng" dirty="0">
                <a:solidFill>
                  <a:schemeClr val="accent3">
                    <a:lumMod val="50000"/>
                  </a:schemeClr>
                </a:solidFill>
              </a:rPr>
              <a:t>программа игр и упражнений должна быть последовательной</a:t>
            </a:r>
            <a:r>
              <a:rPr lang="ru-RU" sz="2600" dirty="0">
                <a:solidFill>
                  <a:schemeClr val="accent3">
                    <a:lumMod val="50000"/>
                  </a:schemeClr>
                </a:solidFill>
              </a:rPr>
              <a:t>, у заданий должна прослеживаться градация от простых к более сложным</a:t>
            </a:r>
            <a:r>
              <a:rPr lang="ru-RU" sz="26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sz="2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844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34" y="795647"/>
            <a:ext cx="10165278" cy="5557652"/>
          </a:xfrm>
          <a:prstGeom prst="rect">
            <a:avLst/>
          </a:prstGeom>
          <a:blipFill>
            <a:blip r:embed="rId2">
              <a:alphaModFix amt="62000"/>
            </a:blip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698280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21664"/>
            <a:ext cx="10515600" cy="5055299"/>
          </a:xfrm>
        </p:spPr>
        <p:txBody>
          <a:bodyPr>
            <a:normAutofit fontScale="92500" lnSpcReduction="10000"/>
          </a:bodyPr>
          <a:lstStyle/>
          <a:p>
            <a:pPr marL="144000" indent="0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 Слуховое </a:t>
            </a:r>
            <a:r>
              <a:rPr lang="ru-RU" b="1" u="sng" dirty="0">
                <a:solidFill>
                  <a:srgbClr val="C00000"/>
                </a:solidFill>
              </a:rPr>
              <a:t>внимание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— это сосредоточение сознания на каком-либо звуковом раздражителе. Сосредоточивая сознание на слуховом раздражителе, внимание повышает чувствительность слуха, обеспечивает четкость слуховых ощущений. </a:t>
            </a:r>
          </a:p>
          <a:p>
            <a:pPr marL="144000" indent="0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 Слуховая </a:t>
            </a:r>
            <a:r>
              <a:rPr lang="ru-RU" b="1" u="sng" dirty="0">
                <a:solidFill>
                  <a:srgbClr val="C00000"/>
                </a:solidFill>
              </a:rPr>
              <a:t>память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- образная память, связанная с деятельностью слухового анализатора и направленная на запоминание звуков: музыки, шумов и т.д. Данный вид памяти характеризуется тем, что человек, обладающий им, может быстро и точно запомнить смысл событий, логику рассуждений или какого-либо доказательства, смысл читаемого текста. </a:t>
            </a:r>
          </a:p>
          <a:p>
            <a:pPr marL="144000" indent="0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 Фонематический </a:t>
            </a:r>
            <a:r>
              <a:rPr lang="ru-RU" b="1" u="sng" dirty="0">
                <a:solidFill>
                  <a:srgbClr val="C00000"/>
                </a:solidFill>
              </a:rPr>
              <a:t>слух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– это тонкий, систематизированный слух, который позволяет различать и узнавать фонемы родного языка. Он является частью физиологического слуха, направлен на соотнесение и сопоставление слышимых звуков с их эталонами.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301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3 этапа работы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Игры со звуками (Игры со звуками на базе неречевых и  речевых звуков и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</a:rPr>
              <a:t>звукокомплексов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ru-RU" sz="3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Серия игр «Запомни слова» (на базе слов и словосочетаний)</a:t>
            </a:r>
          </a:p>
          <a:p>
            <a:pPr marL="514350" indent="-514350">
              <a:buAutoNum type="arabicPeriod"/>
            </a:pP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«Увлекательные истории» (работа с предложениями, текстами, стихотворениями)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90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30021"/>
            <a:ext cx="11167753" cy="1325563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Примеры игр </a:t>
            </a:r>
            <a:r>
              <a:rPr lang="ru-RU" sz="4000" b="1" i="1" dirty="0">
                <a:solidFill>
                  <a:srgbClr val="C00000"/>
                </a:solidFill>
              </a:rPr>
              <a:t>со </a:t>
            </a:r>
            <a:r>
              <a:rPr lang="ru-RU" sz="4000" b="1" i="1" dirty="0" smtClean="0">
                <a:solidFill>
                  <a:srgbClr val="C00000"/>
                </a:solidFill>
              </a:rPr>
              <a:t>звуками (на базе неречевых звуков)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512" y="1167522"/>
            <a:ext cx="1157844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Отгадай что шумит», «Оркестр», «Разные ложки», </a:t>
            </a:r>
            <a:r>
              <a:rPr lang="ru-RU" dirty="0" smtClean="0"/>
              <a:t>«Какой </a:t>
            </a:r>
            <a:r>
              <a:rPr lang="ru-RU" dirty="0"/>
              <a:t>звук </a:t>
            </a:r>
            <a:r>
              <a:rPr lang="ru-RU" dirty="0" smtClean="0"/>
              <a:t>лишний». </a:t>
            </a:r>
          </a:p>
          <a:p>
            <a:pPr marL="0" indent="0">
              <a:buNone/>
            </a:pPr>
            <a:r>
              <a:rPr lang="ru-RU" b="1" i="1" dirty="0" smtClean="0"/>
              <a:t>Цель: </a:t>
            </a:r>
            <a:r>
              <a:rPr lang="ru-RU" dirty="0" smtClean="0"/>
              <a:t>научить различать звуки без зрительной опоры на </a:t>
            </a:r>
            <a:r>
              <a:rPr lang="ru-RU" dirty="0" err="1" smtClean="0"/>
              <a:t>пердемет</a:t>
            </a:r>
            <a:r>
              <a:rPr lang="ru-RU" dirty="0" smtClean="0"/>
              <a:t>.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«Что сначала, что потом», «Сделай как я», «Звуковые дорожки»</a:t>
            </a:r>
          </a:p>
          <a:p>
            <a:pPr marL="0" indent="0">
              <a:buNone/>
            </a:pPr>
            <a:r>
              <a:rPr lang="ru-RU" b="1" i="1" dirty="0" smtClean="0"/>
              <a:t>Цель: </a:t>
            </a:r>
            <a:r>
              <a:rPr lang="ru-RU" dirty="0" smtClean="0"/>
              <a:t>научиться </a:t>
            </a:r>
            <a:r>
              <a:rPr lang="ru-RU" dirty="0"/>
              <a:t>различать звуки, и повторить  ряд звуков в правильном порядке</a:t>
            </a:r>
            <a:r>
              <a:rPr lang="ru-RU" dirty="0" smtClean="0"/>
              <a:t>.)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30"/>
          <a:stretch/>
        </p:blipFill>
        <p:spPr>
          <a:xfrm>
            <a:off x="2838464" y="4353568"/>
            <a:ext cx="2027051" cy="9119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8" b="14731"/>
          <a:stretch/>
        </p:blipFill>
        <p:spPr>
          <a:xfrm flipH="1">
            <a:off x="5122833" y="3744754"/>
            <a:ext cx="2204242" cy="16772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83" y="4353567"/>
            <a:ext cx="1484415" cy="11117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8" b="5292"/>
          <a:stretch/>
        </p:blipFill>
        <p:spPr>
          <a:xfrm>
            <a:off x="7029705" y="5422017"/>
            <a:ext cx="2210303" cy="12640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6" t="31861" r="22548" b="6321"/>
          <a:stretch/>
        </p:blipFill>
        <p:spPr>
          <a:xfrm>
            <a:off x="8518333" y="3585431"/>
            <a:ext cx="2155946" cy="15362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6" t="15711" r="22771" b="15626"/>
          <a:stretch/>
        </p:blipFill>
        <p:spPr>
          <a:xfrm>
            <a:off x="9883420" y="5190189"/>
            <a:ext cx="2072885" cy="151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0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Звенящие тропинки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82"/>
          <a:stretch/>
        </p:blipFill>
        <p:spPr>
          <a:xfrm>
            <a:off x="9678627" y="352038"/>
            <a:ext cx="2196258" cy="20708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117" y="1790038"/>
            <a:ext cx="2690647" cy="31172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4"/>
          <a:stretch/>
        </p:blipFill>
        <p:spPr>
          <a:xfrm>
            <a:off x="2210864" y="4184504"/>
            <a:ext cx="2181827" cy="24775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616" y="2436007"/>
            <a:ext cx="3041109" cy="405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3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3863" y="84955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b="1" i="1" dirty="0">
                <a:solidFill>
                  <a:srgbClr val="C00000"/>
                </a:solidFill>
              </a:rPr>
              <a:t>Игры из серии «запомни слова</a:t>
            </a:r>
            <a:r>
              <a:rPr lang="ru-RU" b="1" i="1" dirty="0" smtClean="0">
                <a:solidFill>
                  <a:srgbClr val="C00000"/>
                </a:solidFill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" t="17286" r="22737" b="11952"/>
          <a:stretch/>
        </p:blipFill>
        <p:spPr>
          <a:xfrm>
            <a:off x="2398049" y="4476006"/>
            <a:ext cx="3332191" cy="21494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52" b="18198"/>
          <a:stretch/>
        </p:blipFill>
        <p:spPr>
          <a:xfrm>
            <a:off x="2203863" y="1885084"/>
            <a:ext cx="3685308" cy="22803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599" y="1747137"/>
            <a:ext cx="1813699" cy="24182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58" y="2556566"/>
            <a:ext cx="2413254" cy="32176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" t="-173" r="-231" b="42684"/>
          <a:stretch/>
        </p:blipFill>
        <p:spPr>
          <a:xfrm>
            <a:off x="7909398" y="4659257"/>
            <a:ext cx="2738063" cy="209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2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0388" y="914400"/>
            <a:ext cx="9653412" cy="776288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Серия игр «Навигатор»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75" b="22944"/>
          <a:stretch/>
        </p:blipFill>
        <p:spPr>
          <a:xfrm>
            <a:off x="4138531" y="2377747"/>
            <a:ext cx="2839428" cy="22027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0" b="24539"/>
          <a:stretch/>
        </p:blipFill>
        <p:spPr>
          <a:xfrm>
            <a:off x="8249413" y="3571767"/>
            <a:ext cx="1832932" cy="1840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432" y="1646301"/>
            <a:ext cx="2600696" cy="14628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88" y="3191758"/>
            <a:ext cx="1575955" cy="32419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4" b="16567"/>
          <a:stretch/>
        </p:blipFill>
        <p:spPr>
          <a:xfrm>
            <a:off x="6477082" y="4772662"/>
            <a:ext cx="2079408" cy="12478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3" r="10671" b="13534"/>
          <a:stretch/>
        </p:blipFill>
        <p:spPr>
          <a:xfrm>
            <a:off x="3612424" y="4647923"/>
            <a:ext cx="2885734" cy="184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0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1424" y="365125"/>
            <a:ext cx="8342376" cy="1325563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А.С.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</a:rPr>
              <a:t>Фалёва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 «Развитие слухового внимания и слуховой памяти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0" t="19291" b="-1"/>
          <a:stretch/>
        </p:blipFill>
        <p:spPr>
          <a:xfrm>
            <a:off x="6949440" y="3859695"/>
            <a:ext cx="2137977" cy="27285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3" r="7696"/>
          <a:stretch/>
        </p:blipFill>
        <p:spPr>
          <a:xfrm>
            <a:off x="3011424" y="1115005"/>
            <a:ext cx="2193302" cy="28348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6" t="21561" r="21193"/>
          <a:stretch/>
        </p:blipFill>
        <p:spPr>
          <a:xfrm>
            <a:off x="9302964" y="1197568"/>
            <a:ext cx="2413547" cy="40264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9" r="12021"/>
          <a:stretch/>
        </p:blipFill>
        <p:spPr>
          <a:xfrm>
            <a:off x="4721691" y="2111557"/>
            <a:ext cx="2227749" cy="269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1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5372" y="1646453"/>
            <a:ext cx="7001256" cy="1056704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Игровое поле «Дом мечты»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443" y="3545905"/>
            <a:ext cx="2082856" cy="277714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03157"/>
            <a:ext cx="1673489" cy="22313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02" y="2572512"/>
            <a:ext cx="1676311" cy="22350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36768" r="704" b="33748"/>
          <a:stretch/>
        </p:blipFill>
        <p:spPr>
          <a:xfrm>
            <a:off x="2963009" y="4124841"/>
            <a:ext cx="3555443" cy="234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443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</TotalTime>
  <Words>242</Words>
  <Application>Microsoft Office PowerPoint</Application>
  <PresentationFormat>Широкоэкранный</PresentationFormat>
  <Paragraphs>27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"Игры на развитие слухового внимания и слуховой памяти у детей старшего дошкольного возраста с ФФНР" </vt:lpstr>
      <vt:lpstr>Презентация PowerPoint</vt:lpstr>
      <vt:lpstr> 3 этапа работы</vt:lpstr>
      <vt:lpstr>Примеры игр со звуками (на базе неречевых звуков)</vt:lpstr>
      <vt:lpstr>Звенящие тропинки</vt:lpstr>
      <vt:lpstr>  Игры из серии «запомни слова» </vt:lpstr>
      <vt:lpstr>Презентация PowerPoint</vt:lpstr>
      <vt:lpstr>А.С. Фалёва «Развитие слухового внимания и слуховой памяти»</vt:lpstr>
      <vt:lpstr>Игровое поле «Дом мечты»</vt:lpstr>
      <vt:lpstr>Важно учитывать!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"Игры на развитие слухового внимания и слуховой памяти у детей старшего дошкольного возраста с ФФНР" </dc:title>
  <dc:creator>Nikita</dc:creator>
  <cp:lastModifiedBy>Nikita</cp:lastModifiedBy>
  <cp:revision>24</cp:revision>
  <dcterms:created xsi:type="dcterms:W3CDTF">2023-11-24T12:21:49Z</dcterms:created>
  <dcterms:modified xsi:type="dcterms:W3CDTF">2023-11-27T14:51:21Z</dcterms:modified>
</cp:coreProperties>
</file>