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4" r:id="rId4"/>
    <p:sldId id="257" r:id="rId5"/>
    <p:sldId id="258" r:id="rId6"/>
    <p:sldId id="259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229200"/>
            <a:ext cx="8128992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ysClr val="windowText" lastClr="000000"/>
                </a:solidFill>
              </a:rPr>
              <a:t>Автор: </a:t>
            </a:r>
          </a:p>
          <a:p>
            <a:pPr algn="r"/>
            <a:r>
              <a:rPr lang="ru-RU" dirty="0" smtClean="0">
                <a:solidFill>
                  <a:sysClr val="windowText" lastClr="000000"/>
                </a:solidFill>
              </a:rPr>
              <a:t>Старший воспитатель </a:t>
            </a:r>
          </a:p>
          <a:p>
            <a:pPr algn="r"/>
            <a:r>
              <a:rPr lang="ru-RU" dirty="0" smtClean="0">
                <a:solidFill>
                  <a:sysClr val="windowText" lastClr="000000"/>
                </a:solidFill>
              </a:rPr>
              <a:t>МДОАУ «ЦРР- детский сад № 120 </a:t>
            </a:r>
            <a:r>
              <a:rPr lang="ru-RU" dirty="0" err="1" smtClean="0">
                <a:solidFill>
                  <a:sysClr val="windowText" lastClr="000000"/>
                </a:solidFill>
              </a:rPr>
              <a:t>г.Оска</a:t>
            </a:r>
            <a:r>
              <a:rPr lang="ru-RU" dirty="0" smtClean="0">
                <a:solidFill>
                  <a:sysClr val="windowText" lastClr="000000"/>
                </a:solidFill>
              </a:rPr>
              <a:t> «Крепыш» Лобанова Е.С.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002" y="116632"/>
            <a:ext cx="7772400" cy="1440160"/>
          </a:xfrm>
        </p:spPr>
        <p:txBody>
          <a:bodyPr/>
          <a:lstStyle/>
          <a:p>
            <a:r>
              <a:rPr lang="ru-RU" dirty="0"/>
              <a:t>Настенная магнитная панель «Оренбургская область»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24067"/>
            <a:ext cx="4680520" cy="364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044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40020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Цель создания настенной магнитной панели «Оренбургская область» в детском саду — познакомить детей с географией и достопримечательностями  региона, развить познавательные способности и стимулировать интерес к изучению родного края</a:t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268760"/>
            <a:ext cx="8856984" cy="4998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/>
              <a:t>Задачи</a:t>
            </a:r>
            <a:r>
              <a:rPr lang="ru-RU" sz="1400" b="1" dirty="0"/>
              <a:t>:</a:t>
            </a:r>
          </a:p>
          <a:p>
            <a:r>
              <a:rPr lang="ru-RU" sz="1400" dirty="0"/>
              <a:t>1. Формирование у детей первоначальных представлений о родном крае. Пособие помогает познакомить дошкольников с городами, природой, географией, достопримечательностями и богатствами области.</a:t>
            </a:r>
          </a:p>
          <a:p>
            <a:r>
              <a:rPr lang="ru-RU" sz="1400" dirty="0"/>
              <a:t>2. Развитие ориентирования на карте. Дети учатся ориентироваться на карте региона, что способствует лучшему пониманию пространственных отношений и географических особенностей местности.</a:t>
            </a:r>
          </a:p>
          <a:p>
            <a:r>
              <a:rPr lang="ru-RU" sz="1400" dirty="0"/>
              <a:t>3. Стимулирование познавательной активности. Использование карты в образовательном процессе стимулирует интерес детей к изучению родного края, развивает их любознательность и желание узнавать новое.</a:t>
            </a:r>
          </a:p>
          <a:p>
            <a:r>
              <a:rPr lang="ru-RU" sz="1400" dirty="0"/>
              <a:t>4. Воспитание любви и уважения к природе и культуре своего народа. Пособие способствует формированию у детей бережного отношения к природе, а также уважения к культурным традициям и истории своего народа.</a:t>
            </a:r>
          </a:p>
          <a:p>
            <a:r>
              <a:rPr lang="ru-RU" sz="1400" dirty="0"/>
              <a:t>5. Развитие воображения и творческой деятельности. Работа с картой региона может стать основой для создания творческих работ (рисунков, аппликаций, поделок, что способствует развитию воображения и творческих способностей детей.</a:t>
            </a:r>
          </a:p>
          <a:p>
            <a:r>
              <a:rPr lang="ru-RU" sz="1400" dirty="0"/>
              <a:t>6. Поддержка взаимодействия детей друг с другом и воспитателями. Использование карты региона в образовательных и игровых ситуациях способствует взаимодействию детей друг с другом и с воспитателями, развитию коммуникативных навыков.</a:t>
            </a:r>
          </a:p>
          <a:p>
            <a:r>
              <a:rPr lang="ru-RU" sz="1400" dirty="0"/>
              <a:t>7. Создание условий для самостоятельной деятельности. Дети могут рассматривать карту во время свободной игры, задавать вопросы воспитателю, искать интересующие их места и объекты, что способствует их самостоятельности и инициативности.</a:t>
            </a:r>
          </a:p>
          <a:p>
            <a:r>
              <a:rPr lang="ru-RU" sz="1400" dirty="0"/>
              <a:t>8. Интеграция с семьёй. Воспитатель может рекомендовать родителям изготовить вместе с детьми магниты для карты. Это способствует более глубокому и всестороннему изучению родного края.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88096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23528" y="260648"/>
            <a:ext cx="8504238" cy="6048672"/>
          </a:xfrm>
        </p:spPr>
        <p:txBody>
          <a:bodyPr/>
          <a:lstStyle/>
          <a:p>
            <a:r>
              <a:rPr lang="ru-RU" dirty="0" smtClean="0"/>
              <a:t>Данное пособие предназначено для работы с детьми от 5 до 7 лет</a:t>
            </a:r>
          </a:p>
          <a:p>
            <a:endParaRPr lang="ru-RU" dirty="0"/>
          </a:p>
          <a:p>
            <a:pPr algn="just"/>
            <a:r>
              <a:rPr lang="ru-RU" dirty="0" smtClean="0"/>
              <a:t>Возможные варианты использования пособия</a:t>
            </a:r>
            <a:r>
              <a:rPr lang="ru-RU" dirty="0"/>
              <a:t>: </a:t>
            </a:r>
            <a:r>
              <a:rPr lang="ru-RU" dirty="0" smtClean="0"/>
              <a:t>Можно использовать как </a:t>
            </a:r>
            <a:r>
              <a:rPr lang="ru-RU" dirty="0"/>
              <a:t>на групповых, так и на индивидуальных занятиях. </a:t>
            </a:r>
            <a:endParaRPr lang="ru-RU" dirty="0" smtClean="0"/>
          </a:p>
          <a:p>
            <a:pPr algn="just"/>
            <a:r>
              <a:rPr lang="ru-RU" dirty="0" smtClean="0"/>
              <a:t>Данное </a:t>
            </a:r>
            <a:r>
              <a:rPr lang="ru-RU" dirty="0"/>
              <a:t>пособие может </a:t>
            </a:r>
            <a:r>
              <a:rPr lang="ru-RU" dirty="0" smtClean="0"/>
              <a:t>использоваться:</a:t>
            </a:r>
          </a:p>
          <a:p>
            <a:pPr algn="just">
              <a:buFontTx/>
              <a:buChar char="-"/>
            </a:pPr>
            <a:r>
              <a:rPr lang="ru-RU" dirty="0" smtClean="0"/>
              <a:t>в </a:t>
            </a:r>
            <a:r>
              <a:rPr lang="ru-RU" dirty="0"/>
              <a:t>совместной деятельности детей и взрослых</a:t>
            </a:r>
            <a:r>
              <a:rPr lang="ru-RU" dirty="0" smtClean="0"/>
              <a:t>,</a:t>
            </a:r>
          </a:p>
          <a:p>
            <a:pPr algn="just"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в совместной деятельности детей</a:t>
            </a:r>
            <a:r>
              <a:rPr lang="ru-RU" dirty="0" smtClean="0"/>
              <a:t>,</a:t>
            </a:r>
          </a:p>
          <a:p>
            <a:pPr algn="just"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smtClean="0"/>
              <a:t>самостоятельной </a:t>
            </a:r>
            <a:r>
              <a:rPr lang="ru-RU" dirty="0"/>
              <a:t>деятельности </a:t>
            </a:r>
            <a:r>
              <a:rPr lang="ru-RU" dirty="0" smtClean="0"/>
              <a:t>детей.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47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534400" cy="1296144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ysClr val="windowText" lastClr="000000"/>
                </a:solidFill>
              </a:rPr>
              <a:t>Размер панели:  130 х 100 см, </a:t>
            </a:r>
            <a:r>
              <a:rPr lang="ru-RU" sz="1800" dirty="0" smtClean="0">
                <a:solidFill>
                  <a:sysClr val="windowText" lastClr="000000"/>
                </a:solidFill>
              </a:rPr>
              <a:t/>
            </a:r>
            <a:br>
              <a:rPr lang="ru-RU" sz="1800" dirty="0" smtClean="0">
                <a:solidFill>
                  <a:sysClr val="windowText" lastClr="000000"/>
                </a:solidFill>
              </a:rPr>
            </a:br>
            <a:r>
              <a:rPr lang="ru-RU" sz="1800" dirty="0" smtClean="0">
                <a:solidFill>
                  <a:sysClr val="windowText" lastClr="000000"/>
                </a:solidFill>
              </a:rPr>
              <a:t>Материал </a:t>
            </a:r>
            <a:r>
              <a:rPr lang="ru-RU" sz="1800" dirty="0">
                <a:solidFill>
                  <a:sysClr val="windowText" lastClr="000000"/>
                </a:solidFill>
              </a:rPr>
              <a:t>панели: лист оцинкованный, УФ-печать, </a:t>
            </a:r>
            <a:r>
              <a:rPr lang="ru-RU" sz="1800" dirty="0" err="1">
                <a:solidFill>
                  <a:sysClr val="windowText" lastClr="000000"/>
                </a:solidFill>
              </a:rPr>
              <a:t>ламинация</a:t>
            </a:r>
            <a:r>
              <a:rPr lang="ru-RU" sz="1800" dirty="0">
                <a:solidFill>
                  <a:sysClr val="windowText" lastClr="000000"/>
                </a:solidFill>
              </a:rPr>
              <a:t>, подложка, окантовка. К стене панель плотно </a:t>
            </a:r>
            <a:r>
              <a:rPr lang="ru-RU" sz="1800" dirty="0" smtClean="0">
                <a:solidFill>
                  <a:sysClr val="windowText" lastClr="000000"/>
                </a:solidFill>
              </a:rPr>
              <a:t>прикреплена </a:t>
            </a:r>
            <a:r>
              <a:rPr lang="ru-RU" sz="1800" dirty="0">
                <a:solidFill>
                  <a:sysClr val="windowText" lastClr="000000"/>
                </a:solidFill>
              </a:rPr>
              <a:t>болтами</a:t>
            </a:r>
            <a:r>
              <a:rPr lang="ru-RU" sz="2000" dirty="0">
                <a:solidFill>
                  <a:sysClr val="windowText" lastClr="000000"/>
                </a:solidFill>
              </a:rPr>
              <a:t>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179008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-243408"/>
            <a:ext cx="8534400" cy="2160240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ysClr val="windowText" lastClr="000000"/>
                </a:solidFill>
              </a:rPr>
              <a:t/>
            </a:r>
            <a:br>
              <a:rPr lang="ru-RU" sz="1800" dirty="0" smtClean="0">
                <a:solidFill>
                  <a:sysClr val="windowText" lastClr="000000"/>
                </a:solidFill>
              </a:rPr>
            </a:br>
            <a:r>
              <a:rPr lang="ru-RU" sz="1600" dirty="0" smtClean="0">
                <a:solidFill>
                  <a:sysClr val="windowText" lastClr="000000"/>
                </a:solidFill>
              </a:rPr>
              <a:t>К пособию идут :</a:t>
            </a:r>
            <a:br>
              <a:rPr lang="ru-RU" sz="1600" dirty="0" smtClean="0">
                <a:solidFill>
                  <a:sysClr val="windowText" lastClr="000000"/>
                </a:solidFill>
              </a:rPr>
            </a:br>
            <a:r>
              <a:rPr lang="ru-RU" sz="1600" dirty="0" smtClean="0">
                <a:solidFill>
                  <a:sysClr val="windowText" lastClr="000000"/>
                </a:solidFill>
              </a:rPr>
              <a:t>- Альбом </a:t>
            </a:r>
            <a:r>
              <a:rPr lang="ru-RU" sz="1600" dirty="0">
                <a:solidFill>
                  <a:sysClr val="windowText" lastClr="000000"/>
                </a:solidFill>
              </a:rPr>
              <a:t>со схемами расположения магнитов на </a:t>
            </a:r>
            <a:r>
              <a:rPr lang="ru-RU" sz="1600" dirty="0" smtClean="0">
                <a:solidFill>
                  <a:sysClr val="windowText" lastClr="000000"/>
                </a:solidFill>
              </a:rPr>
              <a:t>доске.</a:t>
            </a:r>
            <a:br>
              <a:rPr lang="ru-RU" sz="1600" dirty="0" smtClean="0">
                <a:solidFill>
                  <a:sysClr val="windowText" lastClr="000000"/>
                </a:solidFill>
              </a:rPr>
            </a:br>
            <a:r>
              <a:rPr lang="ru-RU" sz="1600" dirty="0" smtClean="0">
                <a:solidFill>
                  <a:sysClr val="windowText" lastClr="000000"/>
                </a:solidFill>
              </a:rPr>
              <a:t>- Каталог </a:t>
            </a:r>
            <a:r>
              <a:rPr lang="ru-RU" sz="1600" dirty="0">
                <a:solidFill>
                  <a:sysClr val="windowText" lastClr="000000"/>
                </a:solidFill>
              </a:rPr>
              <a:t>игр к пособию</a:t>
            </a:r>
            <a:br>
              <a:rPr lang="ru-RU" sz="1600" dirty="0">
                <a:solidFill>
                  <a:sysClr val="windowText" lastClr="000000"/>
                </a:solidFill>
              </a:rPr>
            </a:br>
            <a:r>
              <a:rPr lang="ru-RU" sz="1600" dirty="0">
                <a:solidFill>
                  <a:sysClr val="windowText" lastClr="000000"/>
                </a:solidFill>
              </a:rPr>
              <a:t>- </a:t>
            </a:r>
            <a:r>
              <a:rPr lang="ru-RU" sz="1600" dirty="0" smtClean="0">
                <a:solidFill>
                  <a:sysClr val="windowText" lastClr="000000"/>
                </a:solidFill>
              </a:rPr>
              <a:t>Комплект </a:t>
            </a:r>
            <a:r>
              <a:rPr lang="ru-RU" sz="1600" dirty="0">
                <a:solidFill>
                  <a:sysClr val="windowText" lastClr="000000"/>
                </a:solidFill>
              </a:rPr>
              <a:t>магнитов 52 шт., коллекция магнитов «Города России» в количестве 350 шт.</a:t>
            </a:r>
            <a:br>
              <a:rPr lang="ru-RU" sz="1600" dirty="0">
                <a:solidFill>
                  <a:sysClr val="windowText" lastClr="000000"/>
                </a:solidFill>
              </a:rPr>
            </a:br>
            <a:r>
              <a:rPr lang="ru-RU" sz="1800" dirty="0">
                <a:solidFill>
                  <a:sysClr val="windowText" lastClr="000000"/>
                </a:solidFill>
              </a:rPr>
              <a:t/>
            </a:r>
            <a:br>
              <a:rPr lang="ru-RU" sz="1800" dirty="0">
                <a:solidFill>
                  <a:sysClr val="windowText" lastClr="000000"/>
                </a:solidFill>
              </a:rPr>
            </a:br>
            <a:endParaRPr lang="ru-RU" sz="1800" dirty="0">
              <a:solidFill>
                <a:sysClr val="windowText" lastClr="0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" y="1527175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3296711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6409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Альбом со схемами размещения магнитов на панели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9" t="425" r="7467" b="220"/>
          <a:stretch/>
        </p:blipFill>
        <p:spPr>
          <a:xfrm>
            <a:off x="4977292" y="1196752"/>
            <a:ext cx="3771172" cy="265296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 r="6364" b="5152"/>
          <a:stretch/>
        </p:blipFill>
        <p:spPr>
          <a:xfrm>
            <a:off x="4932040" y="4036378"/>
            <a:ext cx="3816424" cy="25744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9" t="3535" r="8333" b="10539"/>
          <a:stretch/>
        </p:blipFill>
        <p:spPr>
          <a:xfrm>
            <a:off x="337918" y="4005064"/>
            <a:ext cx="3978064" cy="26057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7" t="12155" r="14848" b="6229"/>
          <a:stretch/>
        </p:blipFill>
        <p:spPr>
          <a:xfrm>
            <a:off x="312944" y="1052736"/>
            <a:ext cx="3978064" cy="279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85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1224136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 </a:t>
            </a:r>
            <a:r>
              <a:rPr lang="ru-RU" sz="1600" dirty="0">
                <a:solidFill>
                  <a:schemeClr val="tx1"/>
                </a:solidFill>
              </a:rPr>
              <a:t>На магнитном поле – карта Оренбургской области, где расположено большинство её достопримечательностей. Каждый магнит изучается в деталях. Одновременно воспитатель может с помощью альбома со схемами дополнить и проиллюстрировать свой рассказ по каждой конкретной теме. По карте можно легко составить маршрут собственной экскурсии </a:t>
            </a:r>
            <a:r>
              <a:rPr lang="ru-RU" sz="1600" dirty="0" smtClean="0">
                <a:solidFill>
                  <a:schemeClr val="tx1"/>
                </a:solidFill>
              </a:rPr>
              <a:t>по Оренбургской </a:t>
            </a:r>
            <a:r>
              <a:rPr lang="ru-RU" sz="1600" dirty="0">
                <a:solidFill>
                  <a:schemeClr val="tx1"/>
                </a:solidFill>
              </a:rPr>
              <a:t>области</a:t>
            </a:r>
            <a:r>
              <a:rPr lang="ru-RU" dirty="0"/>
              <a:t>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4" t="536" r="11594" b="3403"/>
          <a:stretch/>
        </p:blipFill>
        <p:spPr>
          <a:xfrm>
            <a:off x="974780" y="1412776"/>
            <a:ext cx="3372812" cy="25216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9" r="7879"/>
          <a:stretch/>
        </p:blipFill>
        <p:spPr>
          <a:xfrm>
            <a:off x="4716015" y="1412776"/>
            <a:ext cx="3548663" cy="24857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7" r="9545"/>
          <a:stretch/>
        </p:blipFill>
        <p:spPr>
          <a:xfrm>
            <a:off x="827584" y="4008638"/>
            <a:ext cx="3505263" cy="26026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1" r="8788"/>
          <a:stretch/>
        </p:blipFill>
        <p:spPr>
          <a:xfrm>
            <a:off x="4788022" y="4008638"/>
            <a:ext cx="3586094" cy="25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93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5677937" cy="75212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Варианты игр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2032156"/>
            <a:ext cx="8503920" cy="4066891"/>
          </a:xfrm>
        </p:spPr>
        <p:txBody>
          <a:bodyPr>
            <a:normAutofit fontScale="92500"/>
          </a:bodyPr>
          <a:lstStyle/>
          <a:p>
            <a:r>
              <a:rPr lang="ru-RU" dirty="0"/>
              <a:t>Дидактическая игра «Природные памятники нашей области</a:t>
            </a:r>
            <a:r>
              <a:rPr lang="ru-RU" dirty="0" smtClean="0"/>
              <a:t>»: «Маршрут путешествий», «Экскурсовод»</a:t>
            </a:r>
          </a:p>
          <a:p>
            <a:r>
              <a:rPr lang="ru-RU" dirty="0"/>
              <a:t>Дидактическая игра «Полезные ископаемые нашей области</a:t>
            </a:r>
            <a:r>
              <a:rPr lang="ru-RU" dirty="0" smtClean="0"/>
              <a:t>»: «Дары Земли»</a:t>
            </a:r>
          </a:p>
          <a:p>
            <a:r>
              <a:rPr lang="ru-RU" dirty="0"/>
              <a:t>Дидактическая игра «Богатства нашей области</a:t>
            </a:r>
            <a:r>
              <a:rPr lang="ru-RU" dirty="0" smtClean="0"/>
              <a:t>»: «</a:t>
            </a:r>
            <a:r>
              <a:rPr lang="ru-RU" dirty="0"/>
              <a:t>Изюминка области». </a:t>
            </a:r>
            <a:endParaRPr lang="ru-RU" dirty="0" smtClean="0"/>
          </a:p>
          <a:p>
            <a:r>
              <a:rPr lang="ru-RU" dirty="0"/>
              <a:t>Дидактическая игра «Животный мир нашего края</a:t>
            </a:r>
            <a:r>
              <a:rPr lang="ru-RU" dirty="0" smtClean="0"/>
              <a:t>»</a:t>
            </a:r>
          </a:p>
          <a:p>
            <a:r>
              <a:rPr lang="ru-RU" dirty="0"/>
              <a:t>Дидактическая игра «Города нашей области</a:t>
            </a:r>
            <a:r>
              <a:rPr lang="ru-RU" dirty="0" smtClean="0"/>
              <a:t>»: «Определи город по магниту», «Четвертый лишний»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r="6364"/>
          <a:stretch/>
        </p:blipFill>
        <p:spPr>
          <a:xfrm>
            <a:off x="5508104" y="188639"/>
            <a:ext cx="2880320" cy="1987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371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Перспектива работы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Создать магниты на темы:</a:t>
            </a:r>
          </a:p>
          <a:p>
            <a:pPr>
              <a:buFontTx/>
              <a:buChar char="-"/>
            </a:pPr>
            <a:r>
              <a:rPr lang="ru-RU" dirty="0" smtClean="0"/>
              <a:t>«Реки Оренбургской области», </a:t>
            </a:r>
          </a:p>
          <a:p>
            <a:pPr>
              <a:buFontTx/>
              <a:buChar char="-"/>
            </a:pPr>
            <a:r>
              <a:rPr lang="ru-RU" dirty="0" smtClean="0"/>
              <a:t>«Растения Оренбургской области», </a:t>
            </a:r>
          </a:p>
          <a:p>
            <a:pPr>
              <a:buFontTx/>
              <a:buChar char="-"/>
            </a:pPr>
            <a:r>
              <a:rPr lang="ru-RU" dirty="0" smtClean="0"/>
              <a:t>«Растения и животные из Красной книги»,</a:t>
            </a:r>
          </a:p>
          <a:p>
            <a:pPr>
              <a:buFontTx/>
              <a:buChar char="-"/>
            </a:pPr>
            <a:r>
              <a:rPr lang="ru-RU" dirty="0" smtClean="0"/>
              <a:t>«Птицы Оренбургской области»,</a:t>
            </a:r>
          </a:p>
          <a:p>
            <a:pPr>
              <a:buFontTx/>
              <a:buChar char="-"/>
            </a:pPr>
            <a:r>
              <a:rPr lang="ru-RU" dirty="0" smtClean="0"/>
              <a:t>«Архитектурные достопримечательности Оренбургской области»,</a:t>
            </a:r>
          </a:p>
          <a:p>
            <a:pPr>
              <a:buFontTx/>
              <a:buChar char="-"/>
            </a:pPr>
            <a:r>
              <a:rPr lang="ru-RU" dirty="0" smtClean="0"/>
              <a:t>«Памятники Оренбургской области»</a:t>
            </a:r>
          </a:p>
          <a:p>
            <a:pPr>
              <a:buFontTx/>
              <a:buChar char="-"/>
            </a:pPr>
            <a:r>
              <a:rPr lang="ru-RU" dirty="0" smtClean="0"/>
              <a:t>«Знаменитые писатели, которые родились и жили в Оренбургской области»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118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36</TotalTime>
  <Words>539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Настенная магнитная панель «Оренбургская область»</vt:lpstr>
      <vt:lpstr>Цель создания настенной магнитной панели «Оренбургская область» в детском саду — познакомить детей с географией и достопримечательностями  региона, развить познавательные способности и стимулировать интерес к изучению родного края </vt:lpstr>
      <vt:lpstr>Презентация PowerPoint</vt:lpstr>
      <vt:lpstr>Размер панели:  130 х 100 см,  Материал панели: лист оцинкованный, УФ-печать, ламинация, подложка, окантовка. К стене панель плотно прикреплена болтами. </vt:lpstr>
      <vt:lpstr> К пособию идут : - Альбом со схемами расположения магнитов на доске. - Каталог игр к пособию - Комплект магнитов 52 шт., коллекция магнитов «Города России» в количестве 350 шт.  </vt:lpstr>
      <vt:lpstr>Альбом со схемами размещения магнитов на панели</vt:lpstr>
      <vt:lpstr> На магнитном поле – карта Оренбургской области, где расположено большинство её достопримечательностей. Каждый магнит изучается в деталях. Одновременно воспитатель может с помощью альбома со схемами дополнить и проиллюстрировать свой рассказ по каждой конкретной теме. По карте можно легко составить маршрут собственной экскурсии по Оренбургской области. </vt:lpstr>
      <vt:lpstr>Варианты игр</vt:lpstr>
      <vt:lpstr>Перспектива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Настенная магнитная панель «Оренбургская область»</dc:title>
  <dc:creator>МДОАУ №120</dc:creator>
  <cp:lastModifiedBy>МДОАУ №120</cp:lastModifiedBy>
  <cp:revision>5</cp:revision>
  <dcterms:created xsi:type="dcterms:W3CDTF">2025-11-17T11:25:07Z</dcterms:created>
  <dcterms:modified xsi:type="dcterms:W3CDTF">2025-11-18T07:09:33Z</dcterms:modified>
</cp:coreProperties>
</file>