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58" r:id="rId4"/>
    <p:sldId id="259" r:id="rId5"/>
    <p:sldId id="262" r:id="rId6"/>
    <p:sldId id="264" r:id="rId7"/>
    <p:sldId id="265" r:id="rId8"/>
    <p:sldId id="267" r:id="rId9"/>
    <p:sldId id="266" r:id="rId10"/>
    <p:sldId id="269" r:id="rId11"/>
    <p:sldId id="268" r:id="rId12"/>
    <p:sldId id="270" r:id="rId13"/>
    <p:sldId id="275" r:id="rId14"/>
    <p:sldId id="271" r:id="rId15"/>
    <p:sldId id="276" r:id="rId16"/>
    <p:sldId id="272" r:id="rId17"/>
    <p:sldId id="277" r:id="rId18"/>
    <p:sldId id="273" r:id="rId19"/>
    <p:sldId id="278" r:id="rId20"/>
    <p:sldId id="274" r:id="rId21"/>
    <p:sldId id="279" r:id="rId22"/>
    <p:sldId id="26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51BE1-D704-447E-8A50-48E8588CA7BD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952A3F2-20CD-4E46-A9C3-CD3343D7C2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51BE1-D704-447E-8A50-48E8588CA7BD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A3F2-20CD-4E46-A9C3-CD3343D7C2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D952A3F2-20CD-4E46-A9C3-CD3343D7C2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51BE1-D704-447E-8A50-48E8588CA7BD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51BE1-D704-447E-8A50-48E8588CA7BD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D952A3F2-20CD-4E46-A9C3-CD3343D7C2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51BE1-D704-447E-8A50-48E8588CA7BD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952A3F2-20CD-4E46-A9C3-CD3343D7C2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1B851BE1-D704-447E-8A50-48E8588CA7BD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A3F2-20CD-4E46-A9C3-CD3343D7C2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51BE1-D704-447E-8A50-48E8588CA7BD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D952A3F2-20CD-4E46-A9C3-CD3343D7C2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51BE1-D704-447E-8A50-48E8588CA7BD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D952A3F2-20CD-4E46-A9C3-CD3343D7C2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51BE1-D704-447E-8A50-48E8588CA7BD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952A3F2-20CD-4E46-A9C3-CD3343D7C2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952A3F2-20CD-4E46-A9C3-CD3343D7C2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51BE1-D704-447E-8A50-48E8588CA7BD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D952A3F2-20CD-4E46-A9C3-CD3343D7C2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1B851BE1-D704-447E-8A50-48E8588CA7BD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B851BE1-D704-447E-8A50-48E8588CA7BD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952A3F2-20CD-4E46-A9C3-CD3343D7C2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20.png"/><Relationship Id="rId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23.png"/><Relationship Id="rId4" Type="http://schemas.microsoft.com/office/2007/relationships/hdphoto" Target="../media/hdphoto1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26.png"/><Relationship Id="rId4" Type="http://schemas.microsoft.com/office/2007/relationships/hdphoto" Target="../media/hdphoto1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29.png"/><Relationship Id="rId4" Type="http://schemas.microsoft.com/office/2007/relationships/hdphoto" Target="../media/hdphoto2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5.wdp"/><Relationship Id="rId5" Type="http://schemas.openxmlformats.org/officeDocument/2006/relationships/image" Target="../media/image32.png"/><Relationship Id="rId4" Type="http://schemas.microsoft.com/office/2007/relationships/hdphoto" Target="../media/hdphoto2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5" Type="http://schemas.openxmlformats.org/officeDocument/2006/relationships/image" Target="../media/image34.png"/><Relationship Id="rId4" Type="http://schemas.microsoft.com/office/2007/relationships/hdphoto" Target="../media/hdphoto2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1.wdp"/><Relationship Id="rId5" Type="http://schemas.openxmlformats.org/officeDocument/2006/relationships/image" Target="../media/image38.png"/><Relationship Id="rId4" Type="http://schemas.microsoft.com/office/2007/relationships/hdphoto" Target="../media/hdphoto30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6.png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18.png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презентация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30571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28926" y="4071942"/>
            <a:ext cx="5929354" cy="1571636"/>
          </a:xfrm>
        </p:spPr>
        <p:txBody>
          <a:bodyPr>
            <a:noAutofit/>
          </a:bodyPr>
          <a:lstStyle/>
          <a:p>
            <a:pPr algn="r"/>
            <a:r>
              <a:rPr lang="ru-RU" sz="2000" dirty="0" smtClean="0">
                <a:solidFill>
                  <a:srgbClr val="0070C0"/>
                </a:solidFill>
              </a:rPr>
              <a:t>Воспитатель </a:t>
            </a:r>
          </a:p>
          <a:p>
            <a:pPr algn="r"/>
            <a:r>
              <a:rPr lang="ru-RU" sz="2000" dirty="0" smtClean="0">
                <a:solidFill>
                  <a:srgbClr val="0070C0"/>
                </a:solidFill>
              </a:rPr>
              <a:t>МДОУА </a:t>
            </a:r>
            <a:r>
              <a:rPr lang="ru-RU" sz="2000" dirty="0">
                <a:solidFill>
                  <a:srgbClr val="0070C0"/>
                </a:solidFill>
              </a:rPr>
              <a:t>№ 94 «</a:t>
            </a:r>
            <a:r>
              <a:rPr lang="ru-RU" sz="2000" dirty="0" smtClean="0">
                <a:solidFill>
                  <a:srgbClr val="0070C0"/>
                </a:solidFill>
              </a:rPr>
              <a:t>Радуга»:</a:t>
            </a:r>
            <a:endParaRPr lang="ru-RU" sz="2000" dirty="0">
              <a:solidFill>
                <a:srgbClr val="0070C0"/>
              </a:solidFill>
            </a:endParaRPr>
          </a:p>
          <a:p>
            <a:pPr algn="r"/>
            <a:r>
              <a:rPr lang="ru-RU" sz="2000" dirty="0" smtClean="0">
                <a:solidFill>
                  <a:srgbClr val="0070C0"/>
                </a:solidFill>
              </a:rPr>
              <a:t>Павлова </a:t>
            </a:r>
            <a:r>
              <a:rPr lang="ru-RU" sz="2000" dirty="0" err="1" smtClean="0">
                <a:solidFill>
                  <a:srgbClr val="0070C0"/>
                </a:solidFill>
              </a:rPr>
              <a:t>татьяна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</a:rPr>
              <a:t>николаевна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785794"/>
            <a:ext cx="8786874" cy="2286016"/>
          </a:xfrm>
        </p:spPr>
        <p:txBody>
          <a:bodyPr>
            <a:noAutofit/>
          </a:bodyPr>
          <a:lstStyle/>
          <a:p>
            <a:r>
              <a:rPr lang="ru-RU" sz="4000" dirty="0" smtClean="0"/>
              <a:t>Формирование сенсорных эталонов младших дошкольников через дидактические игры 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презентация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18" y="116632"/>
            <a:ext cx="9044622" cy="6733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5983" y="-4575"/>
            <a:ext cx="9217024" cy="142876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Дидактические игры на восприятие цвета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15816" y="4725144"/>
            <a:ext cx="2664296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Заполни баночки</a:t>
            </a:r>
            <a:endParaRPr lang="ru-RU" sz="20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178" b="7068"/>
          <a:stretch/>
        </p:blipFill>
        <p:spPr bwMode="auto">
          <a:xfrm rot="16200000">
            <a:off x="-693298" y="2429860"/>
            <a:ext cx="4467929" cy="2456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21" b="8621"/>
          <a:stretch/>
        </p:blipFill>
        <p:spPr bwMode="auto">
          <a:xfrm>
            <a:off x="3053595" y="1700808"/>
            <a:ext cx="2450131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" t="2483" r="7087" b="11325"/>
          <a:stretch/>
        </p:blipFill>
        <p:spPr bwMode="auto">
          <a:xfrm rot="5400000">
            <a:off x="5002709" y="2145604"/>
            <a:ext cx="4636404" cy="3193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TextBox 9"/>
          <p:cNvSpPr txBox="1"/>
          <p:nvPr/>
        </p:nvSpPr>
        <p:spPr>
          <a:xfrm>
            <a:off x="539551" y="5996026"/>
            <a:ext cx="2229406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Подбери цвет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516216" y="6165304"/>
            <a:ext cx="200223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Матрешки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42956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презентация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18" y="116632"/>
            <a:ext cx="9044622" cy="6733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5983" y="95240"/>
            <a:ext cx="9217024" cy="142876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Дидактические игры на восприятие цвета и формы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708" y="4221088"/>
            <a:ext cx="293590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Сортировка</a:t>
            </a:r>
            <a:endParaRPr lang="ru-RU" sz="3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3" t="2251" r="5101" b="4209"/>
          <a:stretch/>
        </p:blipFill>
        <p:spPr bwMode="auto">
          <a:xfrm rot="16200000">
            <a:off x="689470" y="1252685"/>
            <a:ext cx="2281187" cy="3157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072" r="7507" b="4345"/>
          <a:stretch/>
        </p:blipFill>
        <p:spPr bwMode="auto">
          <a:xfrm rot="16200000">
            <a:off x="4490066" y="923034"/>
            <a:ext cx="3675474" cy="5224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2994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презентация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18" y="116632"/>
            <a:ext cx="9044622" cy="6733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35983" y="95240"/>
            <a:ext cx="9217024" cy="142876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00B050"/>
                </a:solidFill>
              </a:rPr>
              <a:t>Дидактическая игра</a:t>
            </a:r>
          </a:p>
          <a:p>
            <a:r>
              <a:rPr lang="ru-RU" sz="4000" b="1" dirty="0" smtClean="0">
                <a:solidFill>
                  <a:srgbClr val="00B050"/>
                </a:solidFill>
              </a:rPr>
              <a:t>«</a:t>
            </a:r>
            <a:r>
              <a:rPr lang="ru-RU" sz="4000" b="1" dirty="0" err="1" smtClean="0">
                <a:solidFill>
                  <a:srgbClr val="00B050"/>
                </a:solidFill>
              </a:rPr>
              <a:t>Зайкин</a:t>
            </a:r>
            <a:r>
              <a:rPr lang="ru-RU" sz="4000" b="1" dirty="0" smtClean="0">
                <a:solidFill>
                  <a:srgbClr val="00B050"/>
                </a:solidFill>
              </a:rPr>
              <a:t> огород»</a:t>
            </a:r>
            <a:endParaRPr lang="ru-RU" sz="4000" b="1" dirty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36912"/>
            <a:ext cx="7133202" cy="3854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679158" y="1628800"/>
            <a:ext cx="7786742" cy="142135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</a:rPr>
              <a:t>Цель: Учить различать и сравнивать предметы по разным качествам величины (больше-меньше, выше-ниже, толще-тоньше).Упражнять в выстраивании </a:t>
            </a:r>
            <a:r>
              <a:rPr lang="ru-RU" sz="2000" dirty="0" err="1" smtClean="0">
                <a:solidFill>
                  <a:srgbClr val="002060"/>
                </a:solidFill>
              </a:rPr>
              <a:t>сериационного</a:t>
            </a:r>
            <a:r>
              <a:rPr lang="ru-RU" sz="2000" dirty="0" smtClean="0">
                <a:solidFill>
                  <a:srgbClr val="002060"/>
                </a:solidFill>
              </a:rPr>
              <a:t> ряда.</a:t>
            </a:r>
          </a:p>
          <a:p>
            <a:pPr algn="just">
              <a:spcBef>
                <a:spcPts val="0"/>
              </a:spcBef>
            </a:pP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14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презентация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18" y="116632"/>
            <a:ext cx="9044622" cy="6733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35983" y="95240"/>
            <a:ext cx="9217024" cy="38143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B050"/>
                </a:solidFill>
              </a:rPr>
              <a:t>Дидактическая игра  «</a:t>
            </a:r>
            <a:r>
              <a:rPr lang="ru-RU" sz="2800" b="1" dirty="0" err="1" smtClean="0">
                <a:solidFill>
                  <a:srgbClr val="00B050"/>
                </a:solidFill>
              </a:rPr>
              <a:t>Зайкин</a:t>
            </a:r>
            <a:r>
              <a:rPr lang="ru-RU" sz="2800" b="1" dirty="0" smtClean="0">
                <a:solidFill>
                  <a:srgbClr val="00B050"/>
                </a:solidFill>
              </a:rPr>
              <a:t> огород»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9" t="9348" r="22101" b="1286"/>
          <a:stretch/>
        </p:blipFill>
        <p:spPr bwMode="auto">
          <a:xfrm>
            <a:off x="179512" y="548681"/>
            <a:ext cx="3384376" cy="3003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7" t="8527" r="21509"/>
          <a:stretch/>
        </p:blipFill>
        <p:spPr bwMode="auto">
          <a:xfrm>
            <a:off x="3419872" y="1268760"/>
            <a:ext cx="5453970" cy="5415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14" t="7764" r="20349" b="5313"/>
          <a:stretch/>
        </p:blipFill>
        <p:spPr bwMode="auto">
          <a:xfrm>
            <a:off x="447708" y="3717032"/>
            <a:ext cx="2847984" cy="2791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1134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презентация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18" y="116632"/>
            <a:ext cx="9044622" cy="6733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35983" y="95240"/>
            <a:ext cx="9217024" cy="142876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00B0F0"/>
                </a:solidFill>
              </a:rPr>
              <a:t>Дидактическая игра</a:t>
            </a:r>
          </a:p>
          <a:p>
            <a:r>
              <a:rPr lang="ru-RU" sz="4000" b="1" dirty="0" smtClean="0">
                <a:solidFill>
                  <a:srgbClr val="00B0F0"/>
                </a:solidFill>
              </a:rPr>
              <a:t>«Три медведя»</a:t>
            </a:r>
            <a:endParaRPr lang="ru-RU" sz="4000" b="1" dirty="0">
              <a:solidFill>
                <a:srgbClr val="00B0F0"/>
              </a:solidFill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679158" y="1628800"/>
            <a:ext cx="7786742" cy="142135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</a:rPr>
              <a:t>Цель: Формировать умение обследовать предметы, выделяя их величину: большой, средний, маленький.</a:t>
            </a:r>
          </a:p>
          <a:p>
            <a:pPr algn="just">
              <a:spcBef>
                <a:spcPts val="0"/>
              </a:spcBef>
            </a:pP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" t="15221" r="1973" b="26789"/>
          <a:stretch/>
        </p:blipFill>
        <p:spPr bwMode="auto">
          <a:xfrm>
            <a:off x="296849" y="2528680"/>
            <a:ext cx="8433802" cy="370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09400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презентация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18" y="116632"/>
            <a:ext cx="9044622" cy="6733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35983" y="95240"/>
            <a:ext cx="9217024" cy="38143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B0F0"/>
                </a:solidFill>
              </a:rPr>
              <a:t>Дидактическая игра  «Три медведя»</a:t>
            </a:r>
            <a:endParaRPr lang="ru-RU" sz="2400" b="1" dirty="0">
              <a:solidFill>
                <a:srgbClr val="00B0F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t="18435" r="22707"/>
          <a:stretch/>
        </p:blipFill>
        <p:spPr bwMode="auto">
          <a:xfrm>
            <a:off x="3322660" y="2031336"/>
            <a:ext cx="5772456" cy="4818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9" r="26341"/>
          <a:stretch/>
        </p:blipFill>
        <p:spPr bwMode="auto">
          <a:xfrm>
            <a:off x="251520" y="476672"/>
            <a:ext cx="3744416" cy="4158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1309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презентация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18" y="116632"/>
            <a:ext cx="9044622" cy="6733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35983" y="95240"/>
            <a:ext cx="9217024" cy="142876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FF0000"/>
                </a:solidFill>
              </a:rPr>
              <a:t>Дидактическая игра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«Разложи фигуры по местам»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679158" y="1628800"/>
            <a:ext cx="7786742" cy="142135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</a:rPr>
              <a:t>Цель: Развивать умение подбирать нужные фигуры, различать и называть форму (круг, квадрат, треугольник). Учить соотносить фигуры по форме и цвету методом наложения.</a:t>
            </a:r>
          </a:p>
          <a:p>
            <a:pPr algn="just">
              <a:spcBef>
                <a:spcPts val="0"/>
              </a:spcBef>
            </a:pP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072" r="7507" b="4345"/>
          <a:stretch/>
        </p:blipFill>
        <p:spPr bwMode="auto">
          <a:xfrm rot="16200000">
            <a:off x="3949255" y="1963512"/>
            <a:ext cx="3878091" cy="5512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95004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презентация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25" y="10130"/>
            <a:ext cx="9044622" cy="6733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35983" y="95240"/>
            <a:ext cx="9217024" cy="45344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FF0000"/>
                </a:solidFill>
              </a:rPr>
              <a:t>Дидактическая игра   «Разложи фигуры по местам»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84" t="1783" r="6874" b="4360"/>
          <a:stretch/>
        </p:blipFill>
        <p:spPr bwMode="auto">
          <a:xfrm>
            <a:off x="2656814" y="1412776"/>
            <a:ext cx="6322623" cy="5166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41" r="16858" b="10399"/>
          <a:stretch/>
        </p:blipFill>
        <p:spPr bwMode="auto">
          <a:xfrm>
            <a:off x="251520" y="615335"/>
            <a:ext cx="3501942" cy="3380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29275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презентация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18" y="116632"/>
            <a:ext cx="9044622" cy="6733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35983" y="95240"/>
            <a:ext cx="9217024" cy="142876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FF0000"/>
                </a:solidFill>
              </a:rPr>
              <a:t>Дидактическая игра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«Заполни баночки»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679158" y="1628800"/>
            <a:ext cx="7786742" cy="576064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</a:rPr>
              <a:t>Цель: Учить группировать предметы по цвету</a:t>
            </a:r>
          </a:p>
          <a:p>
            <a:pPr algn="just">
              <a:spcBef>
                <a:spcPts val="0"/>
              </a:spcBef>
            </a:pP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21" b="8621"/>
          <a:stretch/>
        </p:blipFill>
        <p:spPr bwMode="auto">
          <a:xfrm>
            <a:off x="2267744" y="2204864"/>
            <a:ext cx="3888432" cy="4456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65358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презентация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18" y="116632"/>
            <a:ext cx="9044622" cy="6733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35983" y="95240"/>
            <a:ext cx="9217024" cy="597456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FF0000"/>
                </a:solidFill>
              </a:rPr>
              <a:t>Дидактическая игра    «Заполни баночки»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3" t="9102" r="19711"/>
          <a:stretch/>
        </p:blipFill>
        <p:spPr bwMode="auto">
          <a:xfrm>
            <a:off x="177567" y="699450"/>
            <a:ext cx="2810258" cy="2633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56" t="10077" r="23300"/>
          <a:stretch/>
        </p:blipFill>
        <p:spPr bwMode="auto">
          <a:xfrm>
            <a:off x="177567" y="3451272"/>
            <a:ext cx="3416968" cy="3270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3" t="4587" r="21740"/>
          <a:stretch/>
        </p:blipFill>
        <p:spPr bwMode="auto">
          <a:xfrm>
            <a:off x="3275856" y="799428"/>
            <a:ext cx="5596924" cy="5219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39940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презентация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276" y="33648"/>
            <a:ext cx="9162276" cy="6824351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66" y="1052736"/>
            <a:ext cx="8358214" cy="4662280"/>
          </a:xfrm>
        </p:spPr>
        <p:txBody>
          <a:bodyPr>
            <a:noAutofit/>
          </a:bodyPr>
          <a:lstStyle/>
          <a:p>
            <a:pPr indent="182563" algn="just">
              <a:spcBef>
                <a:spcPts val="0"/>
              </a:spcBef>
            </a:pPr>
            <a:r>
              <a:rPr lang="ru-RU" sz="1400" b="0" dirty="0">
                <a:solidFill>
                  <a:srgbClr val="002060"/>
                </a:solidFill>
              </a:rPr>
              <a:t>Действительность такова, что у ребенка появляется все больше и больше средств, которые позволяют знакомиться с явлениями и предметами не в их натуральном виде, а через фотографии, рисунки, мультфильмы, компьютерные игры, что, конечно, не удовлетворяет потребностям в чувственном познании предметов. </a:t>
            </a:r>
            <a:endParaRPr lang="ru-RU" sz="1400" b="0" dirty="0" smtClean="0">
              <a:solidFill>
                <a:srgbClr val="002060"/>
              </a:solidFill>
            </a:endParaRPr>
          </a:p>
          <a:p>
            <a:pPr indent="182563" algn="just">
              <a:spcBef>
                <a:spcPts val="0"/>
              </a:spcBef>
            </a:pPr>
            <a:r>
              <a:rPr lang="ru-RU" sz="1400" b="0" dirty="0" smtClean="0">
                <a:solidFill>
                  <a:srgbClr val="002060"/>
                </a:solidFill>
              </a:rPr>
              <a:t>В </a:t>
            </a:r>
            <a:r>
              <a:rPr lang="ru-RU" sz="1400" b="0" dirty="0">
                <a:solidFill>
                  <a:srgbClr val="002060"/>
                </a:solidFill>
              </a:rPr>
              <a:t>раннем возрасте необходимо дать ребенку возможность получить как можно более разнообразный и полезный чувственный опыт. </a:t>
            </a:r>
            <a:endParaRPr lang="ru-RU" sz="1400" b="0" dirty="0" smtClean="0">
              <a:solidFill>
                <a:srgbClr val="002060"/>
              </a:solidFill>
            </a:endParaRPr>
          </a:p>
          <a:p>
            <a:pPr indent="182563" algn="just">
              <a:spcBef>
                <a:spcPts val="0"/>
              </a:spcBef>
            </a:pPr>
            <a:r>
              <a:rPr lang="ru-RU" sz="1400" b="0" dirty="0" smtClean="0">
                <a:solidFill>
                  <a:srgbClr val="002060"/>
                </a:solidFill>
              </a:rPr>
              <a:t>известно</a:t>
            </a:r>
            <a:r>
              <a:rPr lang="ru-RU" sz="1400" b="0" dirty="0" smtClean="0">
                <a:solidFill>
                  <a:srgbClr val="002060"/>
                </a:solidFill>
              </a:rPr>
              <a:t>, что развитие </a:t>
            </a:r>
            <a:r>
              <a:rPr lang="ru-RU" sz="1400" b="0" dirty="0" smtClean="0">
                <a:solidFill>
                  <a:srgbClr val="002060"/>
                </a:solidFill>
              </a:rPr>
              <a:t>ощущений и восприятий создает необходимые предпосылки для возникновения всех других, более сложных познавательных процессов (памяти, изображения, мышления, речи). </a:t>
            </a:r>
          </a:p>
          <a:p>
            <a:pPr indent="182563" algn="just">
              <a:spcBef>
                <a:spcPts val="0"/>
              </a:spcBef>
            </a:pPr>
            <a:r>
              <a:rPr lang="ru-RU" sz="1400" b="0" dirty="0" smtClean="0">
                <a:solidFill>
                  <a:srgbClr val="002060"/>
                </a:solidFill>
              </a:rPr>
              <a:t>В дидактической игре создаются такие условия, в которых каждый ребенок получает возможность самостоятельно действовать в определенной ситуации, с определенными предметами, приобретая при этом собственный действенный и чувственный </a:t>
            </a:r>
            <a:r>
              <a:rPr lang="ru-RU" sz="1400" b="0" dirty="0" smtClean="0">
                <a:solidFill>
                  <a:srgbClr val="002060"/>
                </a:solidFill>
              </a:rPr>
              <a:t>опыт. </a:t>
            </a:r>
            <a:endParaRPr lang="ru-RU" sz="1400" b="0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2" y="214290"/>
            <a:ext cx="8786874" cy="857256"/>
          </a:xfrm>
        </p:spPr>
        <p:txBody>
          <a:bodyPr>
            <a:noAutofit/>
          </a:bodyPr>
          <a:lstStyle/>
          <a:p>
            <a:r>
              <a:rPr lang="ru-RU" sz="4000" dirty="0" smtClean="0"/>
              <a:t>Актуальность</a:t>
            </a:r>
            <a:endParaRPr lang="ru-RU" sz="4000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Цель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User\Pictures\презентация\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4643446"/>
            <a:ext cx="2143140" cy="2143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презентация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983" y="15738"/>
            <a:ext cx="9044622" cy="6733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35983" y="95240"/>
            <a:ext cx="9217024" cy="142876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FF0000"/>
                </a:solidFill>
              </a:rPr>
              <a:t>Дидактическая игра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«Укрась матрешку»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679158" y="1628800"/>
            <a:ext cx="7786742" cy="576064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</a:rPr>
              <a:t>Цель: Закреплять умение различать цвет предмета, развивать конструктивные навыки, мелкую моторику.</a:t>
            </a:r>
          </a:p>
          <a:p>
            <a:pPr algn="just">
              <a:spcBef>
                <a:spcPts val="0"/>
              </a:spcBef>
            </a:pP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" t="2483" r="7087" b="11325"/>
          <a:stretch/>
        </p:blipFill>
        <p:spPr bwMode="auto">
          <a:xfrm rot="5400000">
            <a:off x="2459921" y="3051501"/>
            <a:ext cx="4052813" cy="2791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02711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Pictures\презентация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983" y="15738"/>
            <a:ext cx="9044622" cy="6733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35983" y="95240"/>
            <a:ext cx="9217024" cy="597456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FF0000"/>
                </a:solidFill>
              </a:rPr>
              <a:t>Дидактическая игра «Укрась матрешку»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19" r="1751"/>
          <a:stretch/>
        </p:blipFill>
        <p:spPr bwMode="auto">
          <a:xfrm>
            <a:off x="2771800" y="692696"/>
            <a:ext cx="6015166" cy="4142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3" t="17008" r="6400"/>
          <a:stretch/>
        </p:blipFill>
        <p:spPr bwMode="auto">
          <a:xfrm>
            <a:off x="115332" y="4005064"/>
            <a:ext cx="3911382" cy="2670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54285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презентация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4314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1071546"/>
            <a:ext cx="7786742" cy="3357586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buFont typeface="Wingdings" pitchFamily="2" charset="2"/>
              <a:buChar char="v"/>
            </a:pPr>
            <a:r>
              <a:rPr lang="ru-RU" sz="2000" b="0" dirty="0" smtClean="0">
                <a:solidFill>
                  <a:srgbClr val="002060"/>
                </a:solidFill>
              </a:rPr>
              <a:t>Использование дидактических игр помогает развивать познавательную деятельность, способствует развитию сенсорных эталонов.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v"/>
            </a:pPr>
            <a:r>
              <a:rPr lang="ru-RU" sz="2000" b="0" dirty="0" smtClean="0">
                <a:solidFill>
                  <a:srgbClr val="002060"/>
                </a:solidFill>
              </a:rPr>
              <a:t>На основе использованных игр у детей развиваются наблюдательность, внимание, память, воображение, которые они получают при взаимодействии с внешним миром расширяется словарный запас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v"/>
            </a:pPr>
            <a:r>
              <a:rPr lang="ru-RU" sz="2000" b="0" dirty="0" smtClean="0">
                <a:solidFill>
                  <a:srgbClr val="002060"/>
                </a:solidFill>
              </a:rPr>
              <a:t>Умеют самостоятельно обследовать предметы, выделяя их цвет, величину, форму, называют свойства предметов.</a:t>
            </a:r>
          </a:p>
          <a:p>
            <a:pPr algn="just">
              <a:spcBef>
                <a:spcPts val="0"/>
              </a:spcBef>
            </a:pPr>
            <a:endParaRPr lang="ru-RU" sz="1400" b="0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-571528"/>
            <a:ext cx="7500990" cy="1428760"/>
          </a:xfrm>
        </p:spPr>
        <p:txBody>
          <a:bodyPr>
            <a:noAutofit/>
          </a:bodyPr>
          <a:lstStyle/>
          <a:p>
            <a:r>
              <a:rPr lang="ru-RU" sz="4000" dirty="0" smtClean="0"/>
              <a:t>Выводы</a:t>
            </a:r>
            <a:endParaRPr lang="ru-RU" sz="4000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Цель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презентация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66" y="0"/>
            <a:ext cx="9101766" cy="6837641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980728"/>
            <a:ext cx="8064896" cy="21431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800" b="0" dirty="0" smtClean="0">
                <a:solidFill>
                  <a:srgbClr val="002060"/>
                </a:solidFill>
              </a:rPr>
              <a:t>Совершенствовать умения детей фиксировать полученные в результате активного использования всех органов чувств впечатления об окружающем мире средствами дидактических игр</a:t>
            </a:r>
          </a:p>
          <a:p>
            <a:pPr algn="just">
              <a:spcBef>
                <a:spcPts val="0"/>
              </a:spcBef>
            </a:pPr>
            <a:endParaRPr lang="ru-RU" sz="1400" b="0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1948" y="-485780"/>
            <a:ext cx="7500990" cy="1428760"/>
          </a:xfrm>
        </p:spPr>
        <p:txBody>
          <a:bodyPr>
            <a:noAutofit/>
          </a:bodyPr>
          <a:lstStyle/>
          <a:p>
            <a:r>
              <a:rPr lang="ru-RU" sz="4000" dirty="0" smtClean="0"/>
              <a:t>Цель работы: </a:t>
            </a:r>
            <a:endParaRPr lang="ru-RU" sz="4000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Цель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 descr="C:\Users\User\Pictures\презентация\3.jpe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4286256"/>
            <a:ext cx="2357454" cy="2363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презентация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82" y="5374"/>
            <a:ext cx="9122968" cy="6852626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59" y="1052736"/>
            <a:ext cx="6714615" cy="324036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  <a:buFont typeface="Wingdings" pitchFamily="2" charset="2"/>
              <a:buChar char="v"/>
            </a:pPr>
            <a:r>
              <a:rPr lang="ru-RU" sz="2400" b="0" dirty="0" smtClean="0">
                <a:solidFill>
                  <a:srgbClr val="002060"/>
                </a:solidFill>
              </a:rPr>
              <a:t>Формировать сенсорные способности детей в разных видах деятельности</a:t>
            </a:r>
          </a:p>
          <a:p>
            <a:pPr algn="l">
              <a:spcBef>
                <a:spcPts val="0"/>
              </a:spcBef>
              <a:buFont typeface="Wingdings" pitchFamily="2" charset="2"/>
              <a:buChar char="v"/>
            </a:pPr>
            <a:r>
              <a:rPr lang="ru-RU" sz="2400" b="0" dirty="0" smtClean="0">
                <a:solidFill>
                  <a:srgbClr val="002060"/>
                </a:solidFill>
              </a:rPr>
              <a:t>Обогащать опыт детей новыми способами мышления, закреплять полученные навыки.</a:t>
            </a:r>
          </a:p>
          <a:p>
            <a:pPr algn="l">
              <a:spcBef>
                <a:spcPts val="0"/>
              </a:spcBef>
              <a:buFont typeface="Wingdings" pitchFamily="2" charset="2"/>
              <a:buChar char="v"/>
            </a:pPr>
            <a:r>
              <a:rPr lang="ru-RU" sz="2400" b="0" dirty="0" smtClean="0">
                <a:solidFill>
                  <a:srgbClr val="002060"/>
                </a:solidFill>
              </a:rPr>
              <a:t>Познакомить со свойствами и качествами предметов через дидактические игры</a:t>
            </a:r>
          </a:p>
          <a:p>
            <a:pPr algn="just">
              <a:spcBef>
                <a:spcPts val="0"/>
              </a:spcBef>
            </a:pPr>
            <a:endParaRPr lang="ru-RU" sz="1400" b="0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-285776"/>
            <a:ext cx="7500990" cy="1428760"/>
          </a:xfrm>
        </p:spPr>
        <p:txBody>
          <a:bodyPr>
            <a:noAutofit/>
          </a:bodyPr>
          <a:lstStyle/>
          <a:p>
            <a:r>
              <a:rPr lang="ru-RU" sz="5400" dirty="0" smtClean="0"/>
              <a:t>Задачи</a:t>
            </a:r>
            <a:endParaRPr lang="ru-RU" sz="5400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Цель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C:\Users\User\Pictures\презентация\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80528" y="-99392"/>
            <a:ext cx="2690798" cy="26907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презентация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268760"/>
            <a:ext cx="8568952" cy="3600400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b="0" dirty="0" smtClean="0">
                <a:solidFill>
                  <a:srgbClr val="002060"/>
                </a:solidFill>
              </a:rPr>
              <a:t>Традиционно ознакомление детей с сенсорными эталонами предполагает выделение формы, величины, Цвета как особых свойств предметов, без которых не могут быть сформированы полноценные представления.</a:t>
            </a:r>
          </a:p>
          <a:p>
            <a:pPr algn="just">
              <a:spcBef>
                <a:spcPts val="0"/>
              </a:spcBef>
            </a:pPr>
            <a:endParaRPr lang="ru-RU" b="0" dirty="0" smtClean="0">
              <a:solidFill>
                <a:srgbClr val="002060"/>
              </a:solidFill>
            </a:endParaRPr>
          </a:p>
          <a:p>
            <a:pPr algn="just">
              <a:spcBef>
                <a:spcPts val="0"/>
              </a:spcBef>
            </a:pPr>
            <a:r>
              <a:rPr lang="ru-RU" b="0" dirty="0" smtClean="0">
                <a:solidFill>
                  <a:srgbClr val="002060"/>
                </a:solidFill>
              </a:rPr>
              <a:t>В младшем дошкольном возрасте происходит знакомство с основными эталонами </a:t>
            </a:r>
            <a:r>
              <a:rPr lang="ru-RU" u="sng" dirty="0" smtClean="0">
                <a:solidFill>
                  <a:srgbClr val="002060"/>
                </a:solidFill>
              </a:rPr>
              <a:t>формы</a:t>
            </a:r>
            <a:r>
              <a:rPr lang="ru-RU" b="0" dirty="0" smtClean="0">
                <a:solidFill>
                  <a:srgbClr val="002060"/>
                </a:solidFill>
              </a:rPr>
              <a:t> (круг, квадрат, треугольник), </a:t>
            </a:r>
            <a:r>
              <a:rPr lang="ru-RU" u="sng" dirty="0" smtClean="0">
                <a:solidFill>
                  <a:srgbClr val="002060"/>
                </a:solidFill>
              </a:rPr>
              <a:t>величины</a:t>
            </a:r>
            <a:r>
              <a:rPr lang="ru-RU" b="0" dirty="0" smtClean="0">
                <a:solidFill>
                  <a:srgbClr val="002060"/>
                </a:solidFill>
              </a:rPr>
              <a:t> (длинный – короткий, высокий – низкий, толстый – тонкий и др.) </a:t>
            </a:r>
            <a:r>
              <a:rPr lang="ru-RU" u="sng" dirty="0" smtClean="0">
                <a:solidFill>
                  <a:srgbClr val="002060"/>
                </a:solidFill>
              </a:rPr>
              <a:t>цвета</a:t>
            </a:r>
            <a:r>
              <a:rPr lang="ru-RU" b="0" dirty="0" smtClean="0">
                <a:solidFill>
                  <a:srgbClr val="002060"/>
                </a:solidFill>
              </a:rPr>
              <a:t> (основные цвета спектра, белый, черный) </a:t>
            </a:r>
          </a:p>
          <a:p>
            <a:pPr algn="just">
              <a:spcBef>
                <a:spcPts val="0"/>
              </a:spcBef>
            </a:pPr>
            <a:endParaRPr lang="ru-RU" b="0" dirty="0" smtClean="0">
              <a:solidFill>
                <a:srgbClr val="002060"/>
              </a:solidFill>
            </a:endParaRPr>
          </a:p>
          <a:p>
            <a:pPr algn="just">
              <a:spcBef>
                <a:spcPts val="0"/>
              </a:spcBef>
            </a:pPr>
            <a:r>
              <a:rPr lang="ru-RU" b="0" dirty="0" smtClean="0">
                <a:solidFill>
                  <a:srgbClr val="002060"/>
                </a:solidFill>
              </a:rPr>
              <a:t>в процессе практической и игровой деятельности. В своей работе мы используем дидактические игры, которые значительно повышают эффективность работы.</a:t>
            </a:r>
          </a:p>
          <a:p>
            <a:pPr algn="just">
              <a:spcBef>
                <a:spcPts val="0"/>
              </a:spcBef>
            </a:pPr>
            <a:endParaRPr lang="ru-RU" sz="1400" b="0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-71462"/>
            <a:ext cx="7500990" cy="1428760"/>
          </a:xfrm>
        </p:spPr>
        <p:txBody>
          <a:bodyPr>
            <a:noAutofit/>
          </a:bodyPr>
          <a:lstStyle/>
          <a:p>
            <a:r>
              <a:rPr lang="ru-RU" sz="4000" dirty="0" smtClean="0"/>
              <a:t>Восприятие формы, величины и цвета</a:t>
            </a:r>
            <a:endParaRPr lang="ru-RU" sz="4000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2592" y="2406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Цель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презентация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33" y="58316"/>
            <a:ext cx="905192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91293" y="116632"/>
            <a:ext cx="9217024" cy="1428760"/>
          </a:xfrm>
        </p:spPr>
        <p:txBody>
          <a:bodyPr>
            <a:noAutofit/>
          </a:bodyPr>
          <a:lstStyle/>
          <a:p>
            <a:r>
              <a:rPr lang="ru-RU" sz="4000" dirty="0" smtClean="0"/>
              <a:t>Дидактические игры на восприятие формы</a:t>
            </a:r>
            <a:endParaRPr lang="ru-RU" sz="40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55"/>
          <a:stretch/>
        </p:blipFill>
        <p:spPr bwMode="auto">
          <a:xfrm rot="16200000">
            <a:off x="-139784" y="1511434"/>
            <a:ext cx="3377308" cy="2594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6228" y="4338429"/>
            <a:ext cx="1798321" cy="2427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8" r="15968"/>
          <a:stretch/>
        </p:blipFill>
        <p:spPr bwMode="auto">
          <a:xfrm rot="16200000">
            <a:off x="2805804" y="2394389"/>
            <a:ext cx="2966175" cy="2492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1" t="3078" r="3486"/>
          <a:stretch/>
        </p:blipFill>
        <p:spPr bwMode="auto">
          <a:xfrm>
            <a:off x="5724128" y="1088479"/>
            <a:ext cx="3138092" cy="2398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0" t="4538" r="6917" b="5172"/>
          <a:stretch/>
        </p:blipFill>
        <p:spPr bwMode="auto">
          <a:xfrm rot="16200000">
            <a:off x="6140728" y="3349968"/>
            <a:ext cx="2263145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2800897" y="5297133"/>
            <a:ext cx="2749602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Игры на липучках «Закрой окошко»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73706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презентация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70" y="-23987"/>
            <a:ext cx="908823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73024" y="0"/>
            <a:ext cx="9217024" cy="142876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B050"/>
                </a:solidFill>
              </a:rPr>
              <a:t>Дидактические игры на восприятие величины</a:t>
            </a:r>
            <a:endParaRPr lang="ru-RU" sz="4000" dirty="0">
              <a:solidFill>
                <a:srgbClr val="00B05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4" t="3460" r="3606"/>
          <a:stretch/>
        </p:blipFill>
        <p:spPr bwMode="auto">
          <a:xfrm>
            <a:off x="6016790" y="1103118"/>
            <a:ext cx="2773672" cy="3951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24" b="15308"/>
          <a:stretch/>
        </p:blipFill>
        <p:spPr bwMode="auto">
          <a:xfrm rot="16200000">
            <a:off x="3309917" y="2674453"/>
            <a:ext cx="2468398" cy="2393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5" t="1530" r="3787" b="4858"/>
          <a:stretch/>
        </p:blipFill>
        <p:spPr bwMode="auto">
          <a:xfrm>
            <a:off x="223274" y="1042102"/>
            <a:ext cx="2891514" cy="4012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2" name="TextBox 21"/>
          <p:cNvSpPr txBox="1"/>
          <p:nvPr/>
        </p:nvSpPr>
        <p:spPr>
          <a:xfrm>
            <a:off x="3197198" y="1642097"/>
            <a:ext cx="2749602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Игры на липучках</a:t>
            </a:r>
            <a:endParaRPr lang="ru-RU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344539" y="5279662"/>
            <a:ext cx="2454921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Почини зонтик</a:t>
            </a:r>
            <a:endParaRPr lang="ru-RU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011974" y="5308109"/>
            <a:ext cx="2749602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Собери кубики</a:t>
            </a:r>
            <a:endParaRPr lang="ru-RU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78888" y="5279662"/>
            <a:ext cx="2935900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Собери пирамидку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59855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презентация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23" y="26712"/>
            <a:ext cx="9092776" cy="6831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559155" y="-121948"/>
            <a:ext cx="9687481" cy="142876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B0F0"/>
                </a:solidFill>
              </a:rPr>
              <a:t>Дидактические игры на восприятие величины</a:t>
            </a:r>
            <a:endParaRPr lang="ru-RU" sz="4000" b="1" dirty="0">
              <a:solidFill>
                <a:srgbClr val="00B0F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14" t="3443" r="14853"/>
          <a:stretch/>
        </p:blipFill>
        <p:spPr bwMode="auto">
          <a:xfrm rot="16200000">
            <a:off x="4849588" y="2647355"/>
            <a:ext cx="2785142" cy="5356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" t="15221" r="1973" b="26789"/>
          <a:stretch/>
        </p:blipFill>
        <p:spPr bwMode="auto">
          <a:xfrm>
            <a:off x="61905" y="1331240"/>
            <a:ext cx="5446200" cy="2394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TextBox 9"/>
          <p:cNvSpPr txBox="1"/>
          <p:nvPr/>
        </p:nvSpPr>
        <p:spPr>
          <a:xfrm>
            <a:off x="5647549" y="1646233"/>
            <a:ext cx="3024336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Три медведя</a:t>
            </a:r>
            <a:endParaRPr lang="ru-RU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23528" y="4221087"/>
            <a:ext cx="3024336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/>
              <a:t>Зайкин</a:t>
            </a:r>
            <a:r>
              <a:rPr lang="ru-RU" sz="2800" b="1" dirty="0" smtClean="0"/>
              <a:t> огород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16054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презентация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18" y="116632"/>
            <a:ext cx="9044622" cy="6733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5983" y="95240"/>
            <a:ext cx="9217024" cy="142876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Дидактические игры на восприятие величины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56" t="2048" r="18892" b="3517"/>
          <a:stretch/>
        </p:blipFill>
        <p:spPr bwMode="auto">
          <a:xfrm>
            <a:off x="395536" y="1556792"/>
            <a:ext cx="4203642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85" t="2479" r="22371"/>
          <a:stretch/>
        </p:blipFill>
        <p:spPr bwMode="auto">
          <a:xfrm>
            <a:off x="5076056" y="1545113"/>
            <a:ext cx="3642535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TextBox 12"/>
          <p:cNvSpPr txBox="1"/>
          <p:nvPr/>
        </p:nvSpPr>
        <p:spPr>
          <a:xfrm>
            <a:off x="3104579" y="5949280"/>
            <a:ext cx="2935900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Матрешки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58297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235</TotalTime>
  <Words>570</Words>
  <Application>Microsoft Office PowerPoint</Application>
  <PresentationFormat>Экран (4:3)</PresentationFormat>
  <Paragraphs>68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Официальная</vt:lpstr>
      <vt:lpstr>Формирование сенсорных эталонов младших дошкольников через дидактические игры </vt:lpstr>
      <vt:lpstr>Актуальность</vt:lpstr>
      <vt:lpstr>Цель работы: </vt:lpstr>
      <vt:lpstr>Задачи</vt:lpstr>
      <vt:lpstr>Восприятие формы, величины и цвета</vt:lpstr>
      <vt:lpstr>Дидактические игры на восприятие формы</vt:lpstr>
      <vt:lpstr>Дидактические игры на восприятие величины</vt:lpstr>
      <vt:lpstr>Дидактические игры на восприятие величины</vt:lpstr>
      <vt:lpstr>Дидактические игры на восприятие величины</vt:lpstr>
      <vt:lpstr>Дидактические игры на восприятие цвета</vt:lpstr>
      <vt:lpstr>Дидактические игры на восприятие цвета и формы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МДОУА</dc:title>
  <dc:creator>User</dc:creator>
  <cp:lastModifiedBy>ПК-94</cp:lastModifiedBy>
  <cp:revision>34</cp:revision>
  <dcterms:created xsi:type="dcterms:W3CDTF">2022-10-07T14:40:00Z</dcterms:created>
  <dcterms:modified xsi:type="dcterms:W3CDTF">2022-10-17T07:38:15Z</dcterms:modified>
</cp:coreProperties>
</file>