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302" r:id="rId2"/>
    <p:sldId id="257" r:id="rId3"/>
    <p:sldId id="258" r:id="rId4"/>
    <p:sldId id="261" r:id="rId5"/>
    <p:sldId id="263" r:id="rId6"/>
    <p:sldId id="264" r:id="rId7"/>
    <p:sldId id="306" r:id="rId8"/>
    <p:sldId id="309" r:id="rId9"/>
    <p:sldId id="307" r:id="rId10"/>
    <p:sldId id="308" r:id="rId11"/>
    <p:sldId id="311" r:id="rId12"/>
    <p:sldId id="310" r:id="rId13"/>
    <p:sldId id="262" r:id="rId14"/>
    <p:sldId id="291" r:id="rId15"/>
    <p:sldId id="312" r:id="rId16"/>
    <p:sldId id="278" r:id="rId17"/>
    <p:sldId id="284" r:id="rId18"/>
    <p:sldId id="286" r:id="rId19"/>
    <p:sldId id="285" r:id="rId20"/>
    <p:sldId id="287" r:id="rId21"/>
    <p:sldId id="281" r:id="rId22"/>
    <p:sldId id="283" r:id="rId23"/>
    <p:sldId id="279" r:id="rId24"/>
    <p:sldId id="260" r:id="rId25"/>
    <p:sldId id="303" r:id="rId26"/>
    <p:sldId id="271" r:id="rId27"/>
    <p:sldId id="276" r:id="rId28"/>
    <p:sldId id="288" r:id="rId29"/>
    <p:sldId id="259" r:id="rId30"/>
    <p:sldId id="273" r:id="rId31"/>
    <p:sldId id="266" r:id="rId32"/>
    <p:sldId id="304" r:id="rId33"/>
    <p:sldId id="305" r:id="rId34"/>
    <p:sldId id="313" r:id="rId35"/>
    <p:sldId id="314" r:id="rId36"/>
    <p:sldId id="316" r:id="rId37"/>
    <p:sldId id="317" r:id="rId38"/>
    <p:sldId id="318" r:id="rId39"/>
    <p:sldId id="319" r:id="rId40"/>
    <p:sldId id="320" r:id="rId41"/>
    <p:sldId id="325" r:id="rId42"/>
    <p:sldId id="327" r:id="rId43"/>
    <p:sldId id="328" r:id="rId44"/>
    <p:sldId id="329" r:id="rId45"/>
    <p:sldId id="330" r:id="rId46"/>
    <p:sldId id="292" r:id="rId47"/>
    <p:sldId id="294" r:id="rId48"/>
    <p:sldId id="295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032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F6671-183A-4E9D-B0AB-3EA5D48269A4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ACC4C-692F-4528-A196-51E2A9A17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44906-0061-4CC8-827F-73EF9448B682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2AD9-D54E-46C0-A395-9D5F04855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9F66C-B945-4EA9-A49B-CE027D86F314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1B083-BD9B-4E4D-A66C-1179E61B81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F0F2-8DEA-4860-9A68-C4C10C13C584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7DD84-BD2F-4A54-B2C5-20B3BB48D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9826D-149D-46AC-94C8-B520B6AFF2AF}" type="datetimeFigureOut">
              <a:rPr lang="ru-RU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F9D2-970F-4349-A175-6F96B9510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95213-D8A1-4078-A491-264BDDF900E0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F5CCC-9C7B-417E-95F0-0E88BBF75D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B565D-9DDE-4D5A-89BF-80E55F9B6A83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B9252-7471-4860-8CE4-E5EB237C3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B33CB-4A25-40AC-AA94-86972ECB99A7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E1401-B31B-4FB4-A351-E61F71411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9CD13D-2BB9-4124-AE59-C10C0258BE4E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9E80A-A1C6-46E5-9A10-5B8B9C38F5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5693C-AEE4-4DE9-86FC-2EA85B5306FA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CDCEC-6DA1-41C3-8556-A3F75309AB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52A24-083F-491D-A26D-3AABB02CF9C6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A9FA9-A123-496E-8B4E-2CCF614EA0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A258B-4828-4C9E-B1B4-82D441BC0EDC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0DE3D-2692-4AF9-8334-374EF5FC23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50979-6F30-4D7B-A5AB-B5A2E4BA45DD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D5D2F-62F5-41AE-8AE2-4E308DFFD9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878923-2693-43E0-854E-281F298FAB88}" type="datetimeFigureOut">
              <a:rPr lang="ru-RU" smtClean="0"/>
              <a:pPr>
                <a:defRPr/>
              </a:pPr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06196A-F239-4584-91FC-59E1E1539A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611188" y="1988840"/>
            <a:ext cx="75612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dirty="0">
                <a:latin typeface="Arial" charset="0"/>
              </a:rPr>
              <a:t> </a:t>
            </a:r>
          </a:p>
          <a:p>
            <a:pPr marL="342900" indent="-342900" algn="ctr"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pPr marL="342900" indent="-342900" algn="ctr">
              <a:defRPr/>
            </a:pPr>
            <a:r>
              <a:rPr lang="ru-RU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Развивающие игры </a:t>
            </a:r>
            <a:br>
              <a:rPr lang="ru-RU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В.В. </a:t>
            </a: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Воскобовича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    </a:t>
            </a: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MaX\Desktop\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2816"/>
            <a:ext cx="8064946" cy="457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krest_3_283x400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08720"/>
            <a:ext cx="4176713" cy="5051425"/>
          </a:xfrm>
        </p:spPr>
      </p:pic>
      <p:sp>
        <p:nvSpPr>
          <p:cNvPr id="24579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932040" y="682489"/>
            <a:ext cx="37719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Усложненный вариант игры "Чудо Крестики 2" - из различных по форме деталей конструктора ребенок сначала складывает "крестики" непосредственно в рамке или на столе, а затем конструирует фигуры по схемам из альбома (с различными уровнями сложности) или по собственному замыслу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ru-RU" sz="2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51520" y="188640"/>
            <a:ext cx="3808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Возраст 5-7 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68313" y="188640"/>
            <a:ext cx="8229600" cy="62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Что развивает: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освоение названий и структуры геометрических фигур, пространственных отношений (верх, низ, лево, право); </a:t>
            </a:r>
            <a:b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- составление предметных силуэтов из частей;</a:t>
            </a:r>
            <a:b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- внимание, память, воображение; </a:t>
            </a:r>
            <a:b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- умение сравнивать, анализировать, синтезировать; </a:t>
            </a:r>
            <a:b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- мелкую моторику рук.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22385"/>
            <a:ext cx="4491409" cy="1102359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Логоформочки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возраст – 3-5 лет.</a:t>
            </a:r>
          </a:p>
        </p:txBody>
      </p:sp>
      <p:pic>
        <p:nvPicPr>
          <p:cNvPr id="26629" name="Picture 6" descr="logo_3_305x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858" y="4005064"/>
            <a:ext cx="25264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logo_5_302x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39" y="1124744"/>
            <a:ext cx="2376263" cy="284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11960" y="103704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Логоформочки</a:t>
            </a:r>
            <a:r>
              <a:rPr lang="ru-RU" dirty="0">
                <a:solidFill>
                  <a:schemeClr val="bg1"/>
                </a:solidFill>
              </a:rPr>
              <a:t> 3 - это логическая игра для закрепления знаний о геометрических фигурах и развитию образного мышления. Поле игры разделено на квадраты 3х3 и подвижную линейку, которая находится снизу. В комплекте есть 3 геометрические фигуры красного цвета – эталонные фигуры (круг, треугольник, квадрат) и 6 составных фигур зеленого цвета (они, получены в результате соединения верхней и нижней части эталонных фигур). Каждая составная фигура имеет название по сходству с соответствующим предметом (грибок, вазочка, окно и другие). Эти названия вы найдете по периметру инструкции. Названия этим фигурам ребенок по желанию может дать свои.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326744" y="188640"/>
            <a:ext cx="878681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"Квадрат </a:t>
            </a:r>
            <a:r>
              <a:rPr lang="ru-RU" sz="2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Воскобовича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" ("Игровой квадрат")</a:t>
            </a:r>
          </a:p>
          <a:p>
            <a:pPr indent="450850" algn="just"/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или "Кленовый листок", "Косынка", "Вечное оригами«. </a:t>
            </a:r>
          </a:p>
          <a:p>
            <a:pPr indent="450850" algn="just"/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32 жестких треугольника наклеены на гибкую основу с двух сторон. Квадрат легко трансформируется, позволяя конструировать как плоскостные, так и объемные фигуры.</a:t>
            </a:r>
          </a:p>
          <a:p>
            <a:pPr indent="450850" algn="just"/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Дети осваивают алгоритм конструирования, находят спрятанные в "домике" геометрические фигуры, придумывают собственные предметные силуэты.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029614"/>
            <a:ext cx="5868144" cy="299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just">
              <a:defRPr/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Квадрат позволяет  поиграть, развить внимание, память, пространственное воображение и тонкую 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</a:t>
            </a:r>
          </a:p>
        </p:txBody>
      </p:sp>
      <p:pic>
        <p:nvPicPr>
          <p:cNvPr id="28675" name="Рисунок 8" descr="DSC051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47" y="3029614"/>
            <a:ext cx="2595061" cy="294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44669" y="354722"/>
            <a:ext cx="821531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endParaRPr lang="ru-RU" sz="24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Знакомимся с квадратом» (обведи меня пальчиком, пройди по сторонам квадратика, найди уголки, спустись по треугольникам сверху вниз, поднимись на вершину, положи квадрат разными по цвету сторонами, загни уголок и др.); </a:t>
            </a:r>
          </a:p>
          <a:p>
            <a:pPr algn="just" eaLnBrk="0" hangingPunct="0">
              <a:buFontTx/>
              <a:buChar char="•"/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Играем в прятки» (найди спрятанные квадраты меньшего размера, самые маленькие, обведи их  пальчиком);</a:t>
            </a:r>
          </a:p>
          <a:p>
            <a:pPr algn="just" eaLnBrk="0" hangingPunct="0">
              <a:buFontTx/>
              <a:buChar char="•"/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Сложи квадрат» (пополам разными способами). Какие фигуры ты узнаешь? Сложи квадрат, чтобы получился большой, маленький треугольник, прямоугольник, квадрат;</a:t>
            </a:r>
          </a:p>
          <a:p>
            <a:pPr algn="just" eaLnBrk="0" hangingPunct="0">
              <a:buFontTx/>
              <a:buChar char="•"/>
            </a:pPr>
            <a:r>
              <a:rPr lang="ru-RU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Путешествие в квадрате» (пройдись по дорогам-диагоналям, знакомство с центром, путешествие из центра в уголки по разным дорожкам)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811" y="143741"/>
            <a:ext cx="5786437" cy="547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Обследование квадрата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 flipV="1">
            <a:off x="571500" y="0"/>
            <a:ext cx="8143875" cy="285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 sz="2400">
              <a:solidFill>
                <a:srgbClr val="63252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игров квад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2" y="908720"/>
            <a:ext cx="5472609" cy="500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 descr="DSC05866.JPG"/>
          <p:cNvPicPr>
            <a:picLocks noChangeAspect="1"/>
          </p:cNvPicPr>
          <p:nvPr/>
        </p:nvPicPr>
        <p:blipFill rotWithShape="1">
          <a:blip r:embed="rId2" cstate="print"/>
          <a:srcRect l="11289" t="3855" r="9473" b="-1"/>
          <a:stretch/>
        </p:blipFill>
        <p:spPr bwMode="auto">
          <a:xfrm>
            <a:off x="136516" y="1153715"/>
            <a:ext cx="1981200" cy="180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6" descr="DSC05868.JPG"/>
          <p:cNvPicPr>
            <a:picLocks noChangeAspect="1"/>
          </p:cNvPicPr>
          <p:nvPr/>
        </p:nvPicPr>
        <p:blipFill rotWithShape="1">
          <a:blip r:embed="rId3" cstate="print"/>
          <a:srcRect t="8659" b="8412"/>
          <a:stretch/>
        </p:blipFill>
        <p:spPr bwMode="auto">
          <a:xfrm>
            <a:off x="7259235" y="1107128"/>
            <a:ext cx="1714500" cy="189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7" descr="DSC05869.JPG"/>
          <p:cNvPicPr>
            <a:picLocks noChangeAspect="1"/>
          </p:cNvPicPr>
          <p:nvPr/>
        </p:nvPicPr>
        <p:blipFill rotWithShape="1">
          <a:blip r:embed="rId4" cstate="print"/>
          <a:srcRect l="17763" r="20139" b="15300"/>
          <a:stretch/>
        </p:blipFill>
        <p:spPr bwMode="auto">
          <a:xfrm>
            <a:off x="579861" y="4725144"/>
            <a:ext cx="1537855" cy="157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9" descr="DSC05871.JPG"/>
          <p:cNvPicPr>
            <a:picLocks noChangeAspect="1"/>
          </p:cNvPicPr>
          <p:nvPr/>
        </p:nvPicPr>
        <p:blipFill rotWithShape="1">
          <a:blip r:embed="rId5" cstate="print"/>
          <a:srcRect l="6810" t="17813" b="10152"/>
          <a:stretch/>
        </p:blipFill>
        <p:spPr bwMode="auto">
          <a:xfrm>
            <a:off x="7092280" y="3068960"/>
            <a:ext cx="1331458" cy="144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8" descr="DSC05870.JPG"/>
          <p:cNvPicPr>
            <a:picLocks noChangeAspect="1"/>
          </p:cNvPicPr>
          <p:nvPr/>
        </p:nvPicPr>
        <p:blipFill rotWithShape="1">
          <a:blip r:embed="rId6" cstate="print"/>
          <a:srcRect t="13668" r="8781" b="19060"/>
          <a:stretch/>
        </p:blipFill>
        <p:spPr bwMode="auto">
          <a:xfrm>
            <a:off x="6976029" y="4659851"/>
            <a:ext cx="1563960" cy="153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 descr="DSC05867.JPG"/>
          <p:cNvPicPr>
            <a:picLocks noChangeAspect="1"/>
          </p:cNvPicPr>
          <p:nvPr/>
        </p:nvPicPr>
        <p:blipFill rotWithShape="1">
          <a:blip r:embed="rId7" cstate="print"/>
          <a:srcRect l="12035" r="13160"/>
          <a:stretch/>
        </p:blipFill>
        <p:spPr bwMode="auto">
          <a:xfrm>
            <a:off x="562858" y="3068960"/>
            <a:ext cx="1496291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0303" y="1340768"/>
            <a:ext cx="3966267" cy="485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37726" y="296465"/>
            <a:ext cx="4500563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2146"/>
            <a:ext cx="7397997" cy="1121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Сделать схемы, ознакомить  детей с условными обозначениями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78962"/>
            <a:ext cx="8352928" cy="46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0113" y="188640"/>
            <a:ext cx="7605712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Знакомство со способами конструирования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46791"/>
            <a:ext cx="7992888" cy="514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473" y="1571626"/>
            <a:ext cx="6451054" cy="436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4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0" y="123299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ажно </a:t>
            </a:r>
            <a:r>
              <a:rPr lang="ru-RU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детям объяснить правильный алгоритм складывания</a:t>
            </a:r>
          </a:p>
          <a:p>
            <a:pPr indent="450850" algn="ctr"/>
            <a:r>
              <a:rPr lang="ru-RU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двух базовых форм: треугольник и прямоугольник </a:t>
            </a:r>
          </a:p>
          <a:p>
            <a:pPr indent="450850" algn="ctr"/>
            <a:r>
              <a:rPr lang="ru-RU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 далее «ежик» и «мышка», на основе которых получаются другие фигуры.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486090" y="2661534"/>
            <a:ext cx="8074025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>
                <a:solidFill>
                  <a:schemeClr val="bg1"/>
                </a:solidFill>
                <a:cs typeface="Times New Roman" pitchFamily="18" charset="0"/>
              </a:rPr>
              <a:t>В.В. </a:t>
            </a:r>
            <a:r>
              <a:rPr lang="ru-RU" altLang="ru-RU" sz="3200" dirty="0" err="1">
                <a:solidFill>
                  <a:schemeClr val="bg1"/>
                </a:solidFill>
                <a:cs typeface="Times New Roman" pitchFamily="18" charset="0"/>
              </a:rPr>
              <a:t>Воскобович</a:t>
            </a:r>
            <a:r>
              <a:rPr lang="ru-RU" altLang="ru-RU" sz="3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altLang="ru-RU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chemeClr val="bg1"/>
                </a:solidFill>
                <a:cs typeface="Times New Roman" pitchFamily="18" charset="0"/>
              </a:rPr>
              <a:t>«</a:t>
            </a:r>
            <a:r>
              <a:rPr lang="ru-RU" altLang="ru-RU" sz="3200" dirty="0">
                <a:solidFill>
                  <a:schemeClr val="bg1"/>
                </a:solidFill>
                <a:cs typeface="Times New Roman" pitchFamily="18" charset="0"/>
              </a:rPr>
              <a:t>Через игру ребенок познает разнообразие окружающего мира, делает для себя удивительные открытия, учится взаимодействовать со взрослыми, сверстниками, природой, овладевает различными видами деятельности, воплощая в них собственные впечатления</a:t>
            </a:r>
            <a:r>
              <a:rPr lang="ru-RU" altLang="ru-RU" sz="3200" dirty="0" smtClean="0">
                <a:solidFill>
                  <a:schemeClr val="bg1"/>
                </a:solidFill>
                <a:cs typeface="Times New Roman" pitchFamily="18" charset="0"/>
              </a:rPr>
              <a:t>»</a:t>
            </a:r>
            <a:endParaRPr lang="en-US" altLang="ru-RU" sz="3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" name="Picture 4" descr="C:\Users\MaX\Desktop\90700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94" y="116632"/>
            <a:ext cx="1891615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0293"/>
            <a:ext cx="8856984" cy="486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66" y="894009"/>
            <a:ext cx="8661614" cy="491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18490"/>
            <a:ext cx="6798592" cy="507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4" descr="DSC05872.JPG"/>
          <p:cNvPicPr>
            <a:picLocks noChangeAspect="1"/>
          </p:cNvPicPr>
          <p:nvPr/>
        </p:nvPicPr>
        <p:blipFill rotWithShape="1">
          <a:blip r:embed="rId2" cstate="print"/>
          <a:srcRect t="19976" r="5987" b="10770"/>
          <a:stretch/>
        </p:blipFill>
        <p:spPr bwMode="auto">
          <a:xfrm>
            <a:off x="6639481" y="2205949"/>
            <a:ext cx="1558122" cy="142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Рисунок 5" descr="DSC05877.JPG"/>
          <p:cNvPicPr>
            <a:picLocks noChangeAspect="1"/>
          </p:cNvPicPr>
          <p:nvPr/>
        </p:nvPicPr>
        <p:blipFill rotWithShape="1">
          <a:blip r:embed="rId3" cstate="print"/>
          <a:srcRect t="23588" b="23859"/>
          <a:stretch/>
        </p:blipFill>
        <p:spPr bwMode="auto">
          <a:xfrm>
            <a:off x="416018" y="1389615"/>
            <a:ext cx="5511800" cy="30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214313"/>
            <a:ext cx="66643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Схема сложения «МЫШКИ»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9" descr="IMG_7299.JPG"/>
          <p:cNvPicPr>
            <a:picLocks noChangeAspect="1"/>
          </p:cNvPicPr>
          <p:nvPr/>
        </p:nvPicPr>
        <p:blipFill rotWithShape="1">
          <a:blip r:embed="rId2" cstate="print"/>
          <a:srcRect t="15385"/>
          <a:stretch/>
        </p:blipFill>
        <p:spPr bwMode="auto">
          <a:xfrm>
            <a:off x="4936263" y="872092"/>
            <a:ext cx="38893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10" descr="IMG_7298.JPG"/>
          <p:cNvPicPr>
            <a:picLocks noChangeAspect="1"/>
          </p:cNvPicPr>
          <p:nvPr/>
        </p:nvPicPr>
        <p:blipFill rotWithShape="1">
          <a:blip r:embed="rId3" cstate="print"/>
          <a:srcRect t="23934"/>
          <a:stretch/>
        </p:blipFill>
        <p:spPr bwMode="auto">
          <a:xfrm>
            <a:off x="280023" y="886691"/>
            <a:ext cx="3924300" cy="223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732461" y="260350"/>
            <a:ext cx="20002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«ЁЖИК»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260350"/>
            <a:ext cx="2159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«СЕМАФОР»</a:t>
            </a:r>
          </a:p>
        </p:txBody>
      </p:sp>
      <p:pic>
        <p:nvPicPr>
          <p:cNvPr id="39941" name="Рисунок 3" descr="DSC05879.JPG"/>
          <p:cNvPicPr>
            <a:picLocks noChangeAspect="1"/>
          </p:cNvPicPr>
          <p:nvPr/>
        </p:nvPicPr>
        <p:blipFill rotWithShape="1">
          <a:blip r:embed="rId4" cstate="print"/>
          <a:srcRect t="7632" r="1439" b="8144"/>
          <a:stretch/>
        </p:blipFill>
        <p:spPr bwMode="auto">
          <a:xfrm>
            <a:off x="3492500" y="3304785"/>
            <a:ext cx="4001218" cy="26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539750" y="3284538"/>
            <a:ext cx="29527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схема сложения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«МЫШКА» – «ПТИЧКА»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2161" y="857250"/>
            <a:ext cx="2952328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«ЗВЕЗДОЧКА»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63" name="Рисунок 1" descr="DSC05233.JPG"/>
          <p:cNvPicPr>
            <a:picLocks noChangeAspect="1"/>
          </p:cNvPicPr>
          <p:nvPr/>
        </p:nvPicPr>
        <p:blipFill rotWithShape="1">
          <a:blip r:embed="rId2" cstate="print"/>
          <a:srcRect t="21054"/>
          <a:stretch/>
        </p:blipFill>
        <p:spPr bwMode="auto">
          <a:xfrm>
            <a:off x="4911601" y="3212976"/>
            <a:ext cx="4052887" cy="25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Рисунок 2" descr="DSC05232.JPG"/>
          <p:cNvPicPr>
            <a:picLocks noChangeAspect="1"/>
          </p:cNvPicPr>
          <p:nvPr/>
        </p:nvPicPr>
        <p:blipFill rotWithShape="1">
          <a:blip r:embed="rId3" cstate="print"/>
          <a:srcRect t="27347" r="2169"/>
          <a:stretch/>
        </p:blipFill>
        <p:spPr bwMode="auto">
          <a:xfrm>
            <a:off x="278079" y="980728"/>
            <a:ext cx="5311486" cy="29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50" y="552580"/>
            <a:ext cx="81438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8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Алгоритм складывания любой фигуры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28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дети выполняют складывание формы вместе с воспитателем по показу; 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28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знакомим их со схемой поэтапного сложения;  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28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самостоятельное складывание формы с использованием индивидуальной схемы; 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28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проговаривание детьми действий во время складывания; 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28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самостоятельное складывание формы по памяти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6" descr="IMG_729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295" y="1283753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Рисунок 7" descr="DSC05888.JPG"/>
          <p:cNvPicPr>
            <a:picLocks noChangeAspect="1"/>
          </p:cNvPicPr>
          <p:nvPr/>
        </p:nvPicPr>
        <p:blipFill rotWithShape="1">
          <a:blip r:embed="rId3" cstate="print"/>
          <a:srcRect t="6521" r="6218" b="19190"/>
          <a:stretch/>
        </p:blipFill>
        <p:spPr bwMode="auto">
          <a:xfrm>
            <a:off x="7014732" y="2509957"/>
            <a:ext cx="1540885" cy="162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8" descr="DSC05881.JPG"/>
          <p:cNvPicPr>
            <a:picLocks noChangeAspect="1"/>
          </p:cNvPicPr>
          <p:nvPr/>
        </p:nvPicPr>
        <p:blipFill rotWithShape="1">
          <a:blip r:embed="rId4" cstate="print"/>
          <a:srcRect t="11956" r="4348" b="10435"/>
          <a:stretch/>
        </p:blipFill>
        <p:spPr bwMode="auto">
          <a:xfrm>
            <a:off x="304367" y="4257025"/>
            <a:ext cx="15716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9" descr="DSC05882.JPG"/>
          <p:cNvPicPr>
            <a:picLocks noChangeAspect="1"/>
          </p:cNvPicPr>
          <p:nvPr/>
        </p:nvPicPr>
        <p:blipFill rotWithShape="1">
          <a:blip r:embed="rId5" cstate="print"/>
          <a:srcRect t="6818" b="21075"/>
          <a:stretch/>
        </p:blipFill>
        <p:spPr bwMode="auto">
          <a:xfrm>
            <a:off x="304367" y="846427"/>
            <a:ext cx="1571625" cy="151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10" descr="DSC05883.JPG"/>
          <p:cNvPicPr>
            <a:picLocks noChangeAspect="1"/>
          </p:cNvPicPr>
          <p:nvPr/>
        </p:nvPicPr>
        <p:blipFill rotWithShape="1">
          <a:blip r:embed="rId6" cstate="print"/>
          <a:srcRect t="5374" r="2174" b="16667"/>
          <a:stretch/>
        </p:blipFill>
        <p:spPr bwMode="auto">
          <a:xfrm>
            <a:off x="304367" y="2509957"/>
            <a:ext cx="1571625" cy="167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11" descr="DSC05884.JPG"/>
          <p:cNvPicPr>
            <a:picLocks noChangeAspect="1"/>
          </p:cNvPicPr>
          <p:nvPr/>
        </p:nvPicPr>
        <p:blipFill rotWithShape="1">
          <a:blip r:embed="rId7" cstate="print"/>
          <a:srcRect t="17782" b="11792"/>
          <a:stretch/>
        </p:blipFill>
        <p:spPr bwMode="auto">
          <a:xfrm>
            <a:off x="2383125" y="4357687"/>
            <a:ext cx="1706562" cy="160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12" descr="DSC05885.JPG"/>
          <p:cNvPicPr>
            <a:picLocks noChangeAspect="1"/>
          </p:cNvPicPr>
          <p:nvPr/>
        </p:nvPicPr>
        <p:blipFill rotWithShape="1">
          <a:blip r:embed="rId8" cstate="print"/>
          <a:srcRect t="7609" r="1063" b="18992"/>
          <a:stretch/>
        </p:blipFill>
        <p:spPr bwMode="auto">
          <a:xfrm>
            <a:off x="7004743" y="846427"/>
            <a:ext cx="1625600" cy="160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3" descr="DSC05886.JPG"/>
          <p:cNvPicPr>
            <a:picLocks noChangeAspect="1"/>
          </p:cNvPicPr>
          <p:nvPr/>
        </p:nvPicPr>
        <p:blipFill rotWithShape="1">
          <a:blip r:embed="rId9" cstate="print"/>
          <a:srcRect t="9251" r="614" b="9550"/>
          <a:stretch/>
        </p:blipFill>
        <p:spPr bwMode="auto">
          <a:xfrm>
            <a:off x="7014732" y="4225636"/>
            <a:ext cx="1615611" cy="175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14" descr="DSC05887.JPG"/>
          <p:cNvPicPr>
            <a:picLocks noChangeAspect="1"/>
          </p:cNvPicPr>
          <p:nvPr/>
        </p:nvPicPr>
        <p:blipFill rotWithShape="1">
          <a:blip r:embed="rId10" cstate="print"/>
          <a:srcRect t="6962" r="1063" b="13291"/>
          <a:stretch/>
        </p:blipFill>
        <p:spPr bwMode="auto">
          <a:xfrm>
            <a:off x="4644008" y="4259714"/>
            <a:ext cx="1625599" cy="174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187625" y="404664"/>
            <a:ext cx="592206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«Схемы к четырехцветному квадрату»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 descr="DSC05895.JPG"/>
          <p:cNvPicPr>
            <a:picLocks noChangeAspect="1"/>
          </p:cNvPicPr>
          <p:nvPr/>
        </p:nvPicPr>
        <p:blipFill rotWithShape="1">
          <a:blip r:embed="rId2" cstate="print"/>
          <a:srcRect l="9370" r="17025"/>
          <a:stretch/>
        </p:blipFill>
        <p:spPr bwMode="auto">
          <a:xfrm rot="-1537918">
            <a:off x="3486724" y="2181701"/>
            <a:ext cx="2138326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Рисунок 4" descr="DSC05889.JPG"/>
          <p:cNvPicPr>
            <a:picLocks noChangeAspect="1"/>
          </p:cNvPicPr>
          <p:nvPr/>
        </p:nvPicPr>
        <p:blipFill rotWithShape="1">
          <a:blip r:embed="rId3" cstate="print"/>
          <a:srcRect l="8038" r="8520"/>
          <a:stretch/>
        </p:blipFill>
        <p:spPr bwMode="auto">
          <a:xfrm>
            <a:off x="6444208" y="2276872"/>
            <a:ext cx="252028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5" descr="DSC05890.JPG"/>
          <p:cNvPicPr>
            <a:picLocks noChangeAspect="1"/>
          </p:cNvPicPr>
          <p:nvPr/>
        </p:nvPicPr>
        <p:blipFill rotWithShape="1">
          <a:blip r:embed="rId4" cstate="print"/>
          <a:srcRect l="11557" r="12554"/>
          <a:stretch/>
        </p:blipFill>
        <p:spPr bwMode="auto">
          <a:xfrm>
            <a:off x="1607128" y="4325505"/>
            <a:ext cx="2172784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6" descr="DSC05891.JPG"/>
          <p:cNvPicPr>
            <a:picLocks noChangeAspect="1"/>
          </p:cNvPicPr>
          <p:nvPr/>
        </p:nvPicPr>
        <p:blipFill rotWithShape="1">
          <a:blip r:embed="rId5" cstate="print"/>
          <a:srcRect l="18588" t="4998" r="14413" b="5163"/>
          <a:stretch/>
        </p:blipFill>
        <p:spPr bwMode="auto">
          <a:xfrm>
            <a:off x="5325436" y="349815"/>
            <a:ext cx="2126884" cy="194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7" descr="DSC05892.JPG"/>
          <p:cNvPicPr>
            <a:picLocks noChangeAspect="1"/>
          </p:cNvPicPr>
          <p:nvPr/>
        </p:nvPicPr>
        <p:blipFill rotWithShape="1">
          <a:blip r:embed="rId6" cstate="print"/>
          <a:srcRect l="12787" r="11251"/>
          <a:stretch/>
        </p:blipFill>
        <p:spPr bwMode="auto">
          <a:xfrm>
            <a:off x="4986954" y="4325505"/>
            <a:ext cx="2177334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9" descr="DSC05894.JPG"/>
          <p:cNvPicPr>
            <a:picLocks noChangeAspect="1"/>
          </p:cNvPicPr>
          <p:nvPr/>
        </p:nvPicPr>
        <p:blipFill rotWithShape="1">
          <a:blip r:embed="rId7" cstate="print"/>
          <a:srcRect l="11247" t="6381" r="14898" b="3238"/>
          <a:stretch/>
        </p:blipFill>
        <p:spPr bwMode="auto">
          <a:xfrm rot="10800000">
            <a:off x="2555776" y="188639"/>
            <a:ext cx="2160240" cy="194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11" descr="DSC05886.JPG"/>
          <p:cNvPicPr>
            <a:picLocks noChangeAspect="1"/>
          </p:cNvPicPr>
          <p:nvPr/>
        </p:nvPicPr>
        <p:blipFill rotWithShape="1">
          <a:blip r:embed="rId8" cstate="print"/>
          <a:srcRect t="9581" b="11871"/>
          <a:stretch/>
        </p:blipFill>
        <p:spPr bwMode="auto">
          <a:xfrm>
            <a:off x="310934" y="1844824"/>
            <a:ext cx="25923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94" y="908720"/>
            <a:ext cx="1857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6"/>
          <p:cNvSpPr>
            <a:spLocks noChangeArrowheads="1"/>
          </p:cNvSpPr>
          <p:nvPr/>
        </p:nvSpPr>
        <p:spPr bwMode="auto">
          <a:xfrm>
            <a:off x="683568" y="404664"/>
            <a:ext cx="8201526" cy="609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Прозрачный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квадрат</a:t>
            </a:r>
          </a:p>
          <a:p>
            <a:pPr algn="ctr"/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Что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развивает</a:t>
            </a:r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- освоение названий и структуры   </a:t>
            </a:r>
          </a:p>
          <a:p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геометрических  фигур, их размера; </a:t>
            </a:r>
          </a:p>
          <a:p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- умение составлять геометрические фигуры </a:t>
            </a:r>
          </a:p>
          <a:p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из частей, понимание соотношения целого и  </a:t>
            </a:r>
          </a:p>
          <a:p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части; </a:t>
            </a:r>
          </a:p>
          <a:p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- умение конструировать предметные силуэты путем наложения или приложения пластинок.</a:t>
            </a:r>
          </a:p>
          <a:p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- внимание, память, воображение, умение анализировать, сравнивать, творческие способности, речь, мелкую моторику рук</a:t>
            </a:r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Ребенок накладывает пластинки друга на друга, совмещает закрашенные части и составляет из них геометрические фигуры или предметные силуэты. Предметные силуэты можно получить и путем приложения геометрических фигур на пластинках друг к другу.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428468" y="908720"/>
            <a:ext cx="81740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Развивающие игры - помогают стимулировать развитие познавательной сферы и выработку определенных навыков и умений. Очень важно, чтобы игры  оставались интересными, оригинальными, предоставляли ребенку возможность творчества, не утрачивали своей привлекательности от игры к игре.</a:t>
            </a:r>
          </a:p>
          <a:p>
            <a:pPr indent="450850" algn="just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Одной из таких технологий являются игры Вячеслава Валерьевича </a:t>
            </a:r>
            <a:r>
              <a:rPr lang="ru-RU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Воскобовича</a:t>
            </a:r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DSC05852.JPG"/>
          <p:cNvPicPr>
            <a:picLocks noChangeAspect="1"/>
          </p:cNvPicPr>
          <p:nvPr/>
        </p:nvPicPr>
        <p:blipFill rotWithShape="1">
          <a:blip r:embed="rId2" cstate="print"/>
          <a:srcRect t="25504" b="15508"/>
          <a:stretch/>
        </p:blipFill>
        <p:spPr bwMode="auto">
          <a:xfrm rot="-1542114">
            <a:off x="279397" y="3810908"/>
            <a:ext cx="2006600" cy="8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Рисунок 14" descr="DSC05864.JPG"/>
          <p:cNvPicPr>
            <a:picLocks noChangeAspect="1"/>
          </p:cNvPicPr>
          <p:nvPr/>
        </p:nvPicPr>
        <p:blipFill rotWithShape="1">
          <a:blip r:embed="rId3" cstate="print"/>
          <a:srcRect l="4937" t="4504" r="7930" b="5595"/>
          <a:stretch/>
        </p:blipFill>
        <p:spPr bwMode="auto">
          <a:xfrm rot="-1479267">
            <a:off x="2230018" y="3930449"/>
            <a:ext cx="2062397" cy="159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15" descr="DSC05863.JPG"/>
          <p:cNvPicPr>
            <a:picLocks noChangeAspect="1"/>
          </p:cNvPicPr>
          <p:nvPr/>
        </p:nvPicPr>
        <p:blipFill rotWithShape="1">
          <a:blip r:embed="rId4" cstate="print"/>
          <a:srcRect l="5391" r="13580"/>
          <a:stretch/>
        </p:blipFill>
        <p:spPr bwMode="auto">
          <a:xfrm rot="-1439218">
            <a:off x="4784108" y="4147075"/>
            <a:ext cx="1742972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Прямоугольник 12"/>
          <p:cNvSpPr>
            <a:spLocks noChangeArrowheads="1"/>
          </p:cNvSpPr>
          <p:nvPr/>
        </p:nvSpPr>
        <p:spPr bwMode="auto">
          <a:xfrm>
            <a:off x="-2" y="157285"/>
            <a:ext cx="8715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Из прозрачных квадратов складываем:</a:t>
            </a:r>
          </a:p>
          <a:p>
            <a:pPr indent="450850" algn="just" eaLnBrk="0" hangingPunct="0"/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разные по величине геометрические фигуры: квадраты, треугольники, трапеции, прямоугольники, ромбы, различные многоугольники;</a:t>
            </a:r>
          </a:p>
          <a:p>
            <a:pPr indent="450850" algn="just" eaLnBrk="0" hangingPunct="0"/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разные фигуры по схемам из альбома, а также придуманные совместно или детьми (использую индивидуальные схемы на каждого ребенка и большие схемы для показа): птиц, животных, транспорт, посуду, одежду, обувь и др. </a:t>
            </a:r>
          </a:p>
        </p:txBody>
      </p:sp>
      <p:pic>
        <p:nvPicPr>
          <p:cNvPr id="46085" name="Рисунок 9" descr="DSC05849.JPG"/>
          <p:cNvPicPr>
            <a:picLocks noChangeAspect="1"/>
          </p:cNvPicPr>
          <p:nvPr/>
        </p:nvPicPr>
        <p:blipFill rotWithShape="1">
          <a:blip r:embed="rId5" cstate="print"/>
          <a:srcRect t="2680" r="26038"/>
          <a:stretch/>
        </p:blipFill>
        <p:spPr bwMode="auto">
          <a:xfrm rot="-1455326">
            <a:off x="7200027" y="4222874"/>
            <a:ext cx="1586287" cy="156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6" descr="DSC05855.JPG"/>
          <p:cNvPicPr>
            <a:picLocks noChangeAspect="1"/>
          </p:cNvPicPr>
          <p:nvPr/>
        </p:nvPicPr>
        <p:blipFill rotWithShape="1">
          <a:blip r:embed="rId2" cstate="print"/>
          <a:srcRect l="6606" t="4754" r="26970" b="8619"/>
          <a:stretch/>
        </p:blipFill>
        <p:spPr bwMode="auto">
          <a:xfrm>
            <a:off x="751969" y="997022"/>
            <a:ext cx="1898073" cy="18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Рисунок 7" descr="DSC05853.JPG"/>
          <p:cNvPicPr>
            <a:picLocks noChangeAspect="1"/>
          </p:cNvPicPr>
          <p:nvPr/>
        </p:nvPicPr>
        <p:blipFill rotWithShape="1">
          <a:blip r:embed="rId3" cstate="print"/>
          <a:srcRect l="8206" t="5179" r="17519" b="5710"/>
          <a:stretch/>
        </p:blipFill>
        <p:spPr bwMode="auto">
          <a:xfrm>
            <a:off x="710406" y="3965313"/>
            <a:ext cx="1939636" cy="174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8" descr="DSC05854.JPG"/>
          <p:cNvPicPr>
            <a:picLocks noChangeAspect="1"/>
          </p:cNvPicPr>
          <p:nvPr/>
        </p:nvPicPr>
        <p:blipFill rotWithShape="1">
          <a:blip r:embed="rId4" cstate="print"/>
          <a:srcRect l="3518" t="7616" r="35619" b="7625"/>
          <a:stretch/>
        </p:blipFill>
        <p:spPr bwMode="auto">
          <a:xfrm>
            <a:off x="4014788" y="1107857"/>
            <a:ext cx="1565275" cy="16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11" descr="DSC05860.JPG"/>
          <p:cNvPicPr>
            <a:picLocks noChangeAspect="1"/>
          </p:cNvPicPr>
          <p:nvPr/>
        </p:nvPicPr>
        <p:blipFill rotWithShape="1">
          <a:blip r:embed="rId5" cstate="print"/>
          <a:srcRect t="8300" r="7977" b="8584"/>
          <a:stretch/>
        </p:blipFill>
        <p:spPr bwMode="auto">
          <a:xfrm>
            <a:off x="6444208" y="3861048"/>
            <a:ext cx="2372446" cy="160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9" descr="DSC05861.JPG"/>
          <p:cNvPicPr>
            <a:picLocks noChangeAspect="1"/>
          </p:cNvPicPr>
          <p:nvPr/>
        </p:nvPicPr>
        <p:blipFill rotWithShape="1">
          <a:blip r:embed="rId6" cstate="print"/>
          <a:srcRect l="2885" t="3930" r="29848" b="9275"/>
          <a:stretch/>
        </p:blipFill>
        <p:spPr bwMode="auto">
          <a:xfrm>
            <a:off x="6588224" y="1010876"/>
            <a:ext cx="1665864" cy="16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10" descr="DSC05859.JPG"/>
          <p:cNvPicPr>
            <a:picLocks noChangeAspect="1"/>
          </p:cNvPicPr>
          <p:nvPr/>
        </p:nvPicPr>
        <p:blipFill rotWithShape="1">
          <a:blip r:embed="rId7" cstate="print"/>
          <a:srcRect l="3531" t="5712" r="7260" b="8528"/>
          <a:stretch/>
        </p:blipFill>
        <p:spPr bwMode="auto">
          <a:xfrm>
            <a:off x="3419872" y="3140968"/>
            <a:ext cx="2285712" cy="164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 descr="DSC06006.JPG"/>
          <p:cNvPicPr>
            <a:picLocks noChangeAspect="1"/>
          </p:cNvPicPr>
          <p:nvPr/>
        </p:nvPicPr>
        <p:blipFill rotWithShape="1">
          <a:blip r:embed="rId2" cstate="print"/>
          <a:srcRect t="16551" b="4124"/>
          <a:stretch/>
        </p:blipFill>
        <p:spPr bwMode="auto">
          <a:xfrm>
            <a:off x="3646659" y="836712"/>
            <a:ext cx="2643187" cy="157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Рисунок 9" descr="DSC06014.JPG"/>
          <p:cNvPicPr>
            <a:picLocks noChangeAspect="1"/>
          </p:cNvPicPr>
          <p:nvPr/>
        </p:nvPicPr>
        <p:blipFill rotWithShape="1">
          <a:blip r:embed="rId3" cstate="print"/>
          <a:srcRect l="4433" r="8295"/>
          <a:stretch/>
        </p:blipFill>
        <p:spPr bwMode="auto">
          <a:xfrm>
            <a:off x="552709" y="951951"/>
            <a:ext cx="2327564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15" descr="DSC06020.JPG"/>
          <p:cNvPicPr>
            <a:picLocks noChangeAspect="1"/>
          </p:cNvPicPr>
          <p:nvPr/>
        </p:nvPicPr>
        <p:blipFill rotWithShape="1">
          <a:blip r:embed="rId4" cstate="print"/>
          <a:srcRect b="16828"/>
          <a:stretch/>
        </p:blipFill>
        <p:spPr bwMode="auto">
          <a:xfrm>
            <a:off x="3605095" y="2520610"/>
            <a:ext cx="2643187" cy="164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2" descr="DSC06007.JPG"/>
          <p:cNvPicPr>
            <a:picLocks noChangeAspect="1"/>
          </p:cNvPicPr>
          <p:nvPr/>
        </p:nvPicPr>
        <p:blipFill rotWithShape="1">
          <a:blip r:embed="rId5" cstate="print"/>
          <a:srcRect l="6258" t="11514" b="13660"/>
          <a:stretch/>
        </p:blipFill>
        <p:spPr bwMode="auto">
          <a:xfrm>
            <a:off x="3635896" y="4345684"/>
            <a:ext cx="25447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11" descr="DSC06016.JPG"/>
          <p:cNvPicPr>
            <a:picLocks noChangeAspect="1"/>
          </p:cNvPicPr>
          <p:nvPr/>
        </p:nvPicPr>
        <p:blipFill rotWithShape="1">
          <a:blip r:embed="rId6" cstate="print"/>
          <a:srcRect l="9553" t="-423" r="9309" b="423"/>
          <a:stretch/>
        </p:blipFill>
        <p:spPr bwMode="auto">
          <a:xfrm>
            <a:off x="6851492" y="3945304"/>
            <a:ext cx="2028681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12" descr="DSC06017.JPG"/>
          <p:cNvPicPr>
            <a:picLocks noChangeAspect="1"/>
          </p:cNvPicPr>
          <p:nvPr/>
        </p:nvPicPr>
        <p:blipFill rotWithShape="1">
          <a:blip r:embed="rId7" cstate="print"/>
          <a:srcRect l="13550" t="9415" r="13203" b="10000"/>
          <a:stretch/>
        </p:blipFill>
        <p:spPr bwMode="auto">
          <a:xfrm>
            <a:off x="6847153" y="893240"/>
            <a:ext cx="1953492" cy="161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14" descr="DSC06019.JPG"/>
          <p:cNvPicPr>
            <a:picLocks noChangeAspect="1"/>
          </p:cNvPicPr>
          <p:nvPr/>
        </p:nvPicPr>
        <p:blipFill rotWithShape="1">
          <a:blip r:embed="rId8" cstate="print"/>
          <a:srcRect l="6834" r="13918" b="5211"/>
          <a:stretch/>
        </p:blipFill>
        <p:spPr bwMode="auto">
          <a:xfrm>
            <a:off x="700530" y="3861048"/>
            <a:ext cx="2189018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DSC06008.JPG"/>
          <p:cNvPicPr>
            <a:picLocks noChangeAspect="1"/>
          </p:cNvPicPr>
          <p:nvPr/>
        </p:nvPicPr>
        <p:blipFill rotWithShape="1">
          <a:blip r:embed="rId2" cstate="print"/>
          <a:srcRect l="9036" t="7386" r="4682"/>
          <a:stretch/>
        </p:blipFill>
        <p:spPr bwMode="auto">
          <a:xfrm>
            <a:off x="6876256" y="3068960"/>
            <a:ext cx="205047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2" descr="DSC06009.JPG"/>
          <p:cNvPicPr>
            <a:picLocks noChangeAspect="1"/>
          </p:cNvPicPr>
          <p:nvPr/>
        </p:nvPicPr>
        <p:blipFill rotWithShape="1">
          <a:blip r:embed="rId3" cstate="print"/>
          <a:srcRect l="6878" t="10738" r="4577" b="8259"/>
          <a:stretch/>
        </p:blipFill>
        <p:spPr bwMode="auto">
          <a:xfrm>
            <a:off x="4067944" y="817418"/>
            <a:ext cx="2604655" cy="202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3" descr="DSC06010.JPG"/>
          <p:cNvPicPr>
            <a:picLocks noChangeAspect="1"/>
          </p:cNvPicPr>
          <p:nvPr/>
        </p:nvPicPr>
        <p:blipFill rotWithShape="1">
          <a:blip r:embed="rId4" cstate="print"/>
          <a:srcRect l="4316" t="7106" r="9656"/>
          <a:stretch/>
        </p:blipFill>
        <p:spPr bwMode="auto">
          <a:xfrm>
            <a:off x="374073" y="980728"/>
            <a:ext cx="210589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 descr="DSC06018.JPG"/>
          <p:cNvPicPr>
            <a:picLocks noChangeAspect="1"/>
          </p:cNvPicPr>
          <p:nvPr/>
        </p:nvPicPr>
        <p:blipFill rotWithShape="1">
          <a:blip r:embed="rId5" cstate="print"/>
          <a:srcRect l="6942" t="4005" b="3917"/>
          <a:stretch/>
        </p:blipFill>
        <p:spPr bwMode="auto">
          <a:xfrm>
            <a:off x="2649729" y="3191702"/>
            <a:ext cx="2836430" cy="25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681788" cy="809625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Геоконт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0179" name="Picture 4" descr="геоконтвелик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625" y="980728"/>
            <a:ext cx="6264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88641"/>
            <a:ext cx="8748464" cy="62645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Геоконт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»- резиновый конструктор. За счет растяжения резинка позволяет создавать множество геометрических форм. На доске находится 33 гвоздика, один черный в центре, остальные объединены в лучи. Белый луч, который находится вверху, попав в центр, разделяется на 7 лучей, которые соответствуют цветам радуги. Каждый луч обозначен буквой по названию цвета: с - синий и т.п. Дополнительно каждый гвоздик в луче имеет свой номер 1,2, 3 или 4. Получается, что каждому гвоздику можно дать имя: о1.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Отрезок, угол, луч – все это легко запомнить, играя с «волшебными гвоздиками и Паутинкой паука Юкка». Игра знакомит с работой координатной сетки, учит конструировать на плоскости, развивает логику, воображение, развивает наблюдательность.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8"/>
            <a:ext cx="8229600" cy="882650"/>
          </a:xfrm>
        </p:spPr>
        <p:txBody>
          <a:bodyPr/>
          <a:lstStyle/>
          <a:p>
            <a:pPr algn="ctr" eaLnBrk="1" hangingPunct="1"/>
            <a:r>
              <a:rPr lang="ru-RU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Эники-бэники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ели –вареники…. </a:t>
            </a:r>
            <a:b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Волшебная восьмерка</a:t>
            </a:r>
          </a:p>
        </p:txBody>
      </p:sp>
      <p:pic>
        <p:nvPicPr>
          <p:cNvPr id="52227" name="Picture 5" descr="0c5ace79b83dba1f3739365f1507cabb"/>
          <p:cNvPicPr>
            <a:picLocks noChangeAspect="1" noChangeArrowheads="1"/>
          </p:cNvPicPr>
          <p:nvPr/>
        </p:nvPicPr>
        <p:blipFill rotWithShape="1">
          <a:blip r:embed="rId2" cstate="print"/>
          <a:srcRect l="23896" r="21770"/>
          <a:stretch/>
        </p:blipFill>
        <p:spPr bwMode="auto">
          <a:xfrm>
            <a:off x="395535" y="3933056"/>
            <a:ext cx="176233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pr_cifr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980728"/>
            <a:ext cx="2879083" cy="283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63888" y="1412776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своеобразный </a:t>
            </a:r>
            <a:r>
              <a:rPr lang="ru-RU" sz="2400" dirty="0">
                <a:solidFill>
                  <a:schemeClr val="bg1"/>
                </a:solidFill>
              </a:rPr>
              <a:t>конструктор, который позволит ребенку запомнить цифры и цвета радуги, также поможет развить внимание, память, логическое мышление, координацию глаз-рука и мелкую моторику.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Этот вариант игры позволяет собирать двузначные числа. Предназначен для детей старшего дошкольного и младшего 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4" descr="a572b4113711c520899c68a5364f7a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56016" cy="505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4" descr="матем корз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841257" cy="55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Теремки </a:t>
            </a:r>
            <a:r>
              <a:rPr lang="ru-RU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Воскобовича</a:t>
            </a: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4" descr="теремк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9360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3968" y="90872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это самая популярная игра для обучения чтению. Выглядит она очень просто. Есть кубик, на гранях которого нарисованы буквы, обозначающие гласный звук (на пяти гранях – буква и ее образ, на шестой – подсказка, где какая буква находится), и есть теремок – квадратная коробочка с согласными и окошечками на гранях. Кубик вкладываем в теремок, согласный оказывается рядом с гласным – получается слог. Такое конструирование помогает детям понять принцип слияния звуков в слоге. Теремки с кубиками соединяются вместе и таким образом составляются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428626" y="285750"/>
            <a:ext cx="83198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r>
              <a:rPr 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Технология </a:t>
            </a:r>
            <a:r>
              <a:rPr lang="ru-RU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Воскобовича</a:t>
            </a:r>
            <a:r>
              <a:rPr lang="ru-RU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- это  путь от практики к теории.  С помощью одной игры можно решать большое количество образовательных задач. Незаметно для себя, малыш осваивает цифры и буквы; узнает и запоминает цвет, форму; тренирует мелкую моторику рук; совершенствует речь, мышление, внимание, память, воображение.</a:t>
            </a:r>
          </a:p>
        </p:txBody>
      </p:sp>
      <p:pic>
        <p:nvPicPr>
          <p:cNvPr id="19458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4750"/>
            <a:ext cx="22860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4750"/>
            <a:ext cx="2000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475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6215063"/>
            <a:ext cx="8856984" cy="428625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Квадраты </a:t>
            </a:r>
            <a:r>
              <a:rPr lang="ru-RU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Воскобовича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кораблик </a:t>
            </a:r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БРЫЗГ-БРЫЗГ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 descr="терем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144667" cy="518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5088" y="46038"/>
            <a:ext cx="6538912" cy="719137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Игры для чтения </a:t>
            </a:r>
          </a:p>
        </p:txBody>
      </p:sp>
      <p:pic>
        <p:nvPicPr>
          <p:cNvPr id="57347" name="Picture 4" descr="phoca_thumb_l_d75b6a30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73238"/>
            <a:ext cx="2600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phoca_thumb_l_006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844675"/>
            <a:ext cx="2447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7" descr="000596638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0" name="AutoShape 9" descr="000596638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51" name="Picture 10" descr="рома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844675"/>
            <a:ext cx="32337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voskobovich1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74" y="908720"/>
            <a:ext cx="42418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8" descr="phoca_thumb_l_2414-3373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001" y="908720"/>
            <a:ext cx="3676174" cy="49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4" descr="cvet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73" y="893733"/>
            <a:ext cx="2487501" cy="511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чудоц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097" y="1052735"/>
            <a:ext cx="5579055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6" descr="parovozik_511x4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5391150" cy="4216400"/>
          </a:xfrm>
        </p:spPr>
      </p:pic>
      <p:pic>
        <p:nvPicPr>
          <p:cNvPr id="60418" name="Picture 5" descr="k345"/>
          <p:cNvPicPr>
            <a:picLocks noChangeAspect="1" noChangeArrowheads="1"/>
          </p:cNvPicPr>
          <p:nvPr/>
        </p:nvPicPr>
        <p:blipFill rotWithShape="1">
          <a:blip r:embed="rId3" cstate="print"/>
          <a:srcRect l="20985" r="16345" b="2445"/>
          <a:stretch/>
        </p:blipFill>
        <p:spPr bwMode="auto">
          <a:xfrm>
            <a:off x="5796136" y="1093459"/>
            <a:ext cx="2978728" cy="483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4" descr="phoca_thumb_l_image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18247"/>
            <a:ext cx="3816424" cy="46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лепест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899666"/>
            <a:ext cx="390207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179512" y="0"/>
            <a:ext cx="8590889" cy="64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Во время занятий с детьми по играм </a:t>
            </a:r>
            <a:r>
              <a:rPr lang="ru-RU" sz="2400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педагогам надо  обратить внимание на следующее:</a:t>
            </a:r>
          </a:p>
          <a:p>
            <a:pPr indent="450850" algn="just" eaLnBrk="0" hangingPunct="0"/>
            <a:r>
              <a:rPr lang="ru-RU" sz="2400" b="1" u="sng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Подготовка</a:t>
            </a:r>
            <a:r>
              <a:rPr lang="ru-RU" sz="2400" u="sng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Перед тем, как предлагать ребенку игру – ознакомьтесь с методическими рекомендациями и самой игрой.</a:t>
            </a:r>
          </a:p>
          <a:p>
            <a:pPr indent="450850" algn="just" eaLnBrk="0" hangingPunct="0"/>
            <a:r>
              <a:rPr lang="ru-RU" sz="2400" b="1" u="sng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Речь. 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 основном дети работают руками и мало говорят. Во время занятий расспрашивайте ребенка, что он делает, почему выбрал именно эту фигуру, а не другую, просите пересказать сказочное задание или придумать свой сюжет. </a:t>
            </a:r>
          </a:p>
          <a:p>
            <a:pPr indent="450850" algn="just" eaLnBrk="0" hangingPunct="0"/>
            <a:r>
              <a:rPr lang="ru-RU" sz="2400" b="1" u="sng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Статичность</a:t>
            </a:r>
            <a:r>
              <a:rPr lang="ru-RU" sz="2400" u="sng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Занимаясь с игровыми материалами, ребенок чаще всего находится в одной и той же сидячей  позе. Необходимо учитывать возрастные особенности детей и вовремя отвлекать «заигравшихся».</a:t>
            </a:r>
          </a:p>
          <a:p>
            <a:pPr indent="450850" algn="just" eaLnBrk="0" hangingPunct="0"/>
            <a:r>
              <a:rPr lang="ru-RU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Усидчивость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 Для игры с пособиями </a:t>
            </a:r>
            <a:r>
              <a:rPr lang="ru-RU" sz="2400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требуется усидчивость, а это не каждому ребенку по душе и по силам.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57188" y="635606"/>
            <a:ext cx="82153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Игры В. </a:t>
            </a:r>
            <a:r>
              <a:rPr lang="ru-RU" sz="2400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- необыкновенные пособия, которые соответствуют современным требованиям в развитии дошкольника. Их простота, незатейливость, большие возможности в плане решения воспитательных и образовательных задач неоценимы в работе с детьми Игры подобного рода психологически комфортны. 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 для малыша. Играя в них, дети становятся  раскрепощенными,  уверенными в себе, подготовленными к обучению  в школе.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175" y="4509120"/>
            <a:ext cx="77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4" y="1700808"/>
            <a:ext cx="8728889" cy="20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15001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357188"/>
            <a:ext cx="12858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8"/>
            <a:ext cx="14287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333375"/>
            <a:ext cx="20748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581525"/>
            <a:ext cx="1643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2571750"/>
            <a:ext cx="142875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2643188"/>
            <a:ext cx="15001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2357438"/>
            <a:ext cx="1857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2565400"/>
            <a:ext cx="19446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675" y="4797425"/>
            <a:ext cx="13573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1500" y="47244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 descr="IMG_729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82706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6870700" cy="912813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Чудо крестики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0188" cy="4852988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828800"/>
            <a:ext cx="3778250" cy="3657600"/>
          </a:xfrm>
        </p:spPr>
        <p:txBody>
          <a:bodyPr/>
          <a:lstStyle/>
          <a:p>
            <a:pPr eaLnBrk="1" hangingPunct="1"/>
            <a:r>
              <a:rPr lang="ru-RU" sz="2800" smtClean="0"/>
              <a:t>                                          </a:t>
            </a:r>
          </a:p>
        </p:txBody>
      </p:sp>
      <p:pic>
        <p:nvPicPr>
          <p:cNvPr id="22532" name="Picture 5" descr="krest_1_283x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752"/>
            <a:ext cx="4294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004048" y="1058253"/>
            <a:ext cx="3810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возраст 2-4 года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Состав</a:t>
            </a:r>
            <a:b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• Рамка (147х208 мм, фанера, цветная пленка).</a:t>
            </a:r>
          </a:p>
          <a:p>
            <a:pPr algn="ctr"/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• 7 фигур-вкладышей. 4 - в форме крестиков (фанера, пленка красного, синего, зеленого, желтого цветов): 1 целая и 3 составные (из двух, трех, четырех частей). Части – это геометрические фигуры: треугольник, квадрат и другие многоугольники. 3 фигуры-вкладыши – это круг и две его половины</a:t>
            </a:r>
            <a:b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• Альбом фигурок (50 фигур).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60350"/>
            <a:ext cx="8245475" cy="619125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Что развивает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сенсорные способности (различение цветов радуги, геометрических фигур, их размера); </a:t>
            </a:r>
            <a:b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умение «читать» схемы, сравнивать и составлять целое из частей; </a:t>
            </a:r>
            <a:b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внимание, память; </a:t>
            </a:r>
            <a:b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воображение, творческие способности; </a:t>
            </a:r>
            <a:b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мелкую моторику рук;</a:t>
            </a:r>
            <a:b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умение определять количество предметов и порядковый номер.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755576" y="117451"/>
            <a:ext cx="3771900" cy="5032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возраст 4-6 лет</a:t>
            </a:r>
          </a:p>
        </p:txBody>
      </p:sp>
      <p:pic>
        <p:nvPicPr>
          <p:cNvPr id="23554" name="Picture 3" descr="krest_2_283x400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622" y="908720"/>
            <a:ext cx="4565764" cy="5182964"/>
          </a:xfrm>
        </p:spPr>
      </p:pic>
      <p:sp>
        <p:nvSpPr>
          <p:cNvPr id="2" name="Прямоугольник 1"/>
          <p:cNvSpPr/>
          <p:nvPr/>
        </p:nvSpPr>
        <p:spPr>
          <a:xfrm>
            <a:off x="4711180" y="16681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Чудо крестики - это эталонный конструктор для изучения геометрических форм и размеров, оттенков цветов. Чудо крестики 2 предназначен для коллективных игр и используется для оснащения развивающей среды в образовательных учреждениях. Усложненный вариант игры "Чудо Крестики 1" - из различных по форме деталей конструктора ребенок сначала складывает "крестики" непосредственно в рамке или на столе, а затем конструирует фигуры по схемам из альбома (с различными уровнями сложности) или по собственному замыслу.</a:t>
            </a:r>
          </a:p>
          <a:p>
            <a:r>
              <a:rPr lang="ru-RU" dirty="0">
                <a:solidFill>
                  <a:schemeClr val="bg1"/>
                </a:solidFill>
              </a:rPr>
              <a:t>Игра способствует развитию сенсорных способностей (восприятие цвета, формы, величины), совершенствованию интеллекта, тренировке мелкой моторике рук, освоению количественного счета.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1271</TotalTime>
  <Words>1449</Words>
  <Application>Microsoft Office PowerPoint</Application>
  <PresentationFormat>Экран (4:3)</PresentationFormat>
  <Paragraphs>87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Summer</vt:lpstr>
      <vt:lpstr>Развивающие игры  В.В. Воскобовича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Чудо крестики</vt:lpstr>
      <vt:lpstr>Слайд 8</vt:lpstr>
      <vt:lpstr>Слайд 9</vt:lpstr>
      <vt:lpstr>Слайд 10</vt:lpstr>
      <vt:lpstr>Слайд 11</vt:lpstr>
      <vt:lpstr>Логоформочки возраст – 3-5 лет.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Геоконт </vt:lpstr>
      <vt:lpstr>Слайд 35</vt:lpstr>
      <vt:lpstr>Эники-бэники- ели –вареники….  Волшебная восьмерка</vt:lpstr>
      <vt:lpstr>Слайд 37</vt:lpstr>
      <vt:lpstr>Слайд 38</vt:lpstr>
      <vt:lpstr>Теремки Воскобовича</vt:lpstr>
      <vt:lpstr>Слайд 40</vt:lpstr>
      <vt:lpstr>Игры для чтения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Future</cp:lastModifiedBy>
  <cp:revision>122</cp:revision>
  <dcterms:created xsi:type="dcterms:W3CDTF">2012-03-22T17:06:57Z</dcterms:created>
  <dcterms:modified xsi:type="dcterms:W3CDTF">2024-11-11T19:06:14Z</dcterms:modified>
</cp:coreProperties>
</file>