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9" r:id="rId4"/>
    <p:sldId id="266" r:id="rId5"/>
    <p:sldId id="258" r:id="rId6"/>
    <p:sldId id="260" r:id="rId7"/>
    <p:sldId id="261" r:id="rId8"/>
    <p:sldId id="262" r:id="rId9"/>
    <p:sldId id="264" r:id="rId10"/>
    <p:sldId id="265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0D1F-4189-4260-AB04-964D5117A9D9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FAA5-C80C-40E0-B341-F6EE424B8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0D1F-4189-4260-AB04-964D5117A9D9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FAA5-C80C-40E0-B341-F6EE424B8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0D1F-4189-4260-AB04-964D5117A9D9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FAA5-C80C-40E0-B341-F6EE424B8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0D1F-4189-4260-AB04-964D5117A9D9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FAA5-C80C-40E0-B341-F6EE424B8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0D1F-4189-4260-AB04-964D5117A9D9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FAA5-C80C-40E0-B341-F6EE424B8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0D1F-4189-4260-AB04-964D5117A9D9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FAA5-C80C-40E0-B341-F6EE424B8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0D1F-4189-4260-AB04-964D5117A9D9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FAA5-C80C-40E0-B341-F6EE424B8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0D1F-4189-4260-AB04-964D5117A9D9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FAA5-C80C-40E0-B341-F6EE424B8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0D1F-4189-4260-AB04-964D5117A9D9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FAA5-C80C-40E0-B341-F6EE424B8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0D1F-4189-4260-AB04-964D5117A9D9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FAA5-C80C-40E0-B341-F6EE424B8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0D1F-4189-4260-AB04-964D5117A9D9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FAA5-C80C-40E0-B341-F6EE424B8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20D1F-4189-4260-AB04-964D5117A9D9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6FAA5-C80C-40E0-B341-F6EE424B8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jpe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2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uratino-kartinki-dlya-detey-602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17389" y="1052736"/>
            <a:ext cx="3709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</a:rPr>
              <a:t>МДОАУ №79 «Аистёнок» 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2214554"/>
            <a:ext cx="68580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«Дидактическая игра </a:t>
            </a:r>
            <a:r>
              <a:rPr lang="ru-RU" sz="2800" b="1" i="1" smtClean="0">
                <a:solidFill>
                  <a:schemeClr val="tx2">
                    <a:lumMod val="75000"/>
                  </a:schemeClr>
                </a:solidFill>
              </a:rPr>
              <a:t>как средство познавательного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развития детей в период адаптации »</a:t>
            </a: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2928926" y="3752164"/>
            <a:ext cx="3331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Группа раннего возраста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4786322"/>
            <a:ext cx="40719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Воспитатель: </a:t>
            </a:r>
            <a:r>
              <a:rPr lang="ru-RU" sz="1400" i="1" dirty="0" err="1" smtClean="0">
                <a:solidFill>
                  <a:schemeClr val="accent1">
                    <a:lumMod val="50000"/>
                  </a:schemeClr>
                </a:solidFill>
              </a:rPr>
              <a:t>Валявина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 Т.В.</a:t>
            </a:r>
            <a:endParaRPr lang="ru-RU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6116" y="5429264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г. Орск</a:t>
            </a:r>
          </a:p>
          <a:p>
            <a:pPr algn="ctr"/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2022г</a:t>
            </a:r>
            <a:endParaRPr lang="ru-RU" sz="1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231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7000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 w="127000" cmpd="tri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285728"/>
            <a:ext cx="8429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Игры на освоение окружающей среды - прежде всего, это освоение пространства групповой комнаты. Включаясь в игровое взаимодействие, дети постепенно и с интересом знакомятся с игровыми уголками, игрушками, своим отношением к ним. </a:t>
            </a:r>
            <a:endParaRPr lang="ru-RU" sz="24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14554"/>
            <a:ext cx="2357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путешествия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 rot="5400000">
            <a:off x="142844" y="3214686"/>
            <a:ext cx="2571768" cy="2428892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Горизонтальный свиток 6"/>
          <p:cNvSpPr/>
          <p:nvPr/>
        </p:nvSpPr>
        <p:spPr>
          <a:xfrm rot="5400000">
            <a:off x="2821769" y="3393281"/>
            <a:ext cx="2714644" cy="2643206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 rot="5400000">
            <a:off x="5750727" y="2964653"/>
            <a:ext cx="2714644" cy="2643206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3643314"/>
            <a:ext cx="16430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«Поезд»</a:t>
            </a:r>
          </a:p>
          <a:p>
            <a:r>
              <a:rPr lang="ru-RU" dirty="0" smtClean="0"/>
              <a:t>«Самолеты»</a:t>
            </a:r>
          </a:p>
          <a:p>
            <a:r>
              <a:rPr lang="ru-RU" dirty="0" smtClean="0"/>
              <a:t>«Мы гуляем»</a:t>
            </a:r>
          </a:p>
          <a:p>
            <a:r>
              <a:rPr lang="ru-RU" dirty="0" smtClean="0"/>
              <a:t>«Как пройти?»</a:t>
            </a:r>
          </a:p>
          <a:p>
            <a:r>
              <a:rPr lang="ru-RU" dirty="0" smtClean="0"/>
              <a:t>«По ровненькой дорожке»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14678" y="2500306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Игры с предметами</a:t>
            </a:r>
            <a:endParaRPr lang="ru-RU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3240" y="3786190"/>
            <a:ext cx="20717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«Найди игрушку»</a:t>
            </a:r>
          </a:p>
          <a:p>
            <a:r>
              <a:rPr lang="ru-RU" dirty="0" smtClean="0"/>
              <a:t>«Игра с поручениями»</a:t>
            </a:r>
          </a:p>
          <a:p>
            <a:r>
              <a:rPr lang="ru-RU" dirty="0" smtClean="0"/>
              <a:t>«Чудесный мешочек»</a:t>
            </a:r>
          </a:p>
          <a:p>
            <a:r>
              <a:rPr lang="ru-RU" dirty="0" smtClean="0"/>
              <a:t>«Звуковые загадки» и т.д.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857884" y="2143116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Подвижные ролевые игры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7950" y="3357562"/>
            <a:ext cx="1785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«Кот и мыши»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Огуречик</a:t>
            </a:r>
            <a:r>
              <a:rPr lang="ru-RU" dirty="0" smtClean="0"/>
              <a:t> -</a:t>
            </a:r>
            <a:r>
              <a:rPr lang="ru-RU" dirty="0" err="1" smtClean="0"/>
              <a:t>огуречик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 У медведя во бору»</a:t>
            </a:r>
          </a:p>
          <a:p>
            <a:r>
              <a:rPr lang="ru-RU" dirty="0" smtClean="0"/>
              <a:t>«Мишка косолапый « и т.д.</a:t>
            </a:r>
            <a:endParaRPr lang="ru-RU" dirty="0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5114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7000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 w="127000" cmpd="tri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Kirill\Desktop\I1ivhppl2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01008"/>
            <a:ext cx="2267744" cy="3023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Kirill\Desktop\bHI8dFy6bO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916832"/>
            <a:ext cx="226825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Kirill\Desktop\wmGEVEBv-N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188640"/>
            <a:ext cx="2291451" cy="3055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63248" y="3501009"/>
            <a:ext cx="3169082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32656"/>
            <a:ext cx="2119164" cy="2825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03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6078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28" y="476672"/>
            <a:ext cx="6929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avatars.mds.yandex.net/i?id=906bae05dc599908e15e77ab04d4c9c2_l-5194885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556792"/>
            <a:ext cx="7398305" cy="4824536"/>
          </a:xfrm>
          <a:prstGeom prst="rect">
            <a:avLst/>
          </a:prstGeom>
          <a:noFill/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623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7000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 w="127000" cmpd="tri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-785842"/>
            <a:ext cx="850112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endParaRPr lang="ru-RU" sz="24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Целью периода адаптации является создание благоприятного </a:t>
            </a:r>
            <a:r>
              <a:rPr lang="ru-RU" sz="28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образовательного пространства в системе организации адаптации детей раннего возраста.</a:t>
            </a:r>
          </a:p>
          <a:p>
            <a:endParaRPr lang="ru-RU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6" descr="https://eng.ufacity.info/upload/iblock/625/801004_cu933_6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2143140" cy="181842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14546" y="714357"/>
            <a:ext cx="6429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Приход в детский сад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papik.pro/uploads/posts/2022-01/1641147028_25-papik-pro-p-igri-detskie-risunki-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645024"/>
            <a:ext cx="4104387" cy="3019352"/>
          </a:xfrm>
          <a:prstGeom prst="rect">
            <a:avLst/>
          </a:prstGeom>
          <a:noFill/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9934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7000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 w="127000" cmpd="tri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Основная задача игр в адаптационный период ребенка в детском саду – формирование эмоционального контакта, доверия детей к воспитателю. Ребенок должен увидеть в воспитателе доброго , всегда готового прийти на помощь человека,  и интересного партнера в игре. Эмоциональное общение возникает на основе совместных действий. Сопровождаемых  улыбкой, ласковой интонацией. Проявлением заботы к каждому малышу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513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7000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 w="127000" cmpd="tri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642918"/>
            <a:ext cx="807249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Проведение игр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требует знания и четкого выполнения определенных 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правил:</a:t>
            </a:r>
          </a:p>
          <a:p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Добровольного участия в игре;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Взрослый должен стать непосредственным участником игры;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Многократное повторение игр;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Наглядной материал;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Детям предлагаются одинаковые предметы;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Игры должны быть фронтальными, чтобы ни один ребенок не чувствовал себя обделенным вниманием.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3019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7000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 w="127000" cmpd="tri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Желательно придерживаться в игровой деятельности в период адаптации определенной системности. В период адаптации   первоначальные игры должны быть направлены на сплочение детей друг с другом и воспитателем. </a:t>
            </a:r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Описанные ниже варианты игр приводят в такой последовательности: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Знакомство;</a:t>
            </a:r>
          </a:p>
          <a:p>
            <a:pPr>
              <a:buFontTx/>
              <a:buChar char="-"/>
            </a:pPr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Игры с использование игрушек и предметов;</a:t>
            </a:r>
          </a:p>
          <a:p>
            <a:pPr>
              <a:buFontTx/>
              <a:buChar char="-"/>
            </a:pPr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Контакт руками;</a:t>
            </a:r>
          </a:p>
          <a:p>
            <a:pPr>
              <a:buFontTx/>
              <a:buChar char="-"/>
            </a:pPr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Телесный контакт.</a:t>
            </a:r>
          </a:p>
          <a:p>
            <a:pPr>
              <a:buFontTx/>
              <a:buChar char="-"/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https://st3.depositphotos.com/1001009/36342/v/1600/depositphotos_363426180-stock-illustration-cheerful-small-children-playing-funny.jpg"/>
          <p:cNvPicPr>
            <a:picLocks noChangeAspect="1" noChangeArrowheads="1"/>
          </p:cNvPicPr>
          <p:nvPr/>
        </p:nvPicPr>
        <p:blipFill>
          <a:blip r:embed="rId4" cstate="print"/>
          <a:srcRect b="8670"/>
          <a:stretch>
            <a:fillRect/>
          </a:stretch>
        </p:blipFill>
        <p:spPr bwMode="auto">
          <a:xfrm>
            <a:off x="5857884" y="5000636"/>
            <a:ext cx="2976551" cy="1714488"/>
          </a:xfrm>
          <a:prstGeom prst="rect">
            <a:avLst/>
          </a:prstGeom>
          <a:noFill/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7056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55" y="19455"/>
            <a:ext cx="9144000" cy="6858000"/>
          </a:xfrm>
          <a:prstGeom prst="rect">
            <a:avLst/>
          </a:prstGeom>
          <a:gradFill>
            <a:gsLst>
              <a:gs pos="7000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 w="127000" cmpd="tri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14348" y="357166"/>
            <a:ext cx="78581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Полезно использовать игры в сухом бассейне, массаж, </a:t>
            </a:r>
            <a:r>
              <a:rPr lang="ru-RU" sz="28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пальчиковые игры- через них в том числе происходит знакомство со взрослыми.</a:t>
            </a:r>
          </a:p>
          <a:p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32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st3.depositphotos.com/12839612/17692/v/1600/depositphotos_176927504-stock-illustration-young-woman-sitting-on-chair.jpg"/>
          <p:cNvPicPr>
            <a:picLocks noChangeAspect="1" noChangeArrowheads="1"/>
          </p:cNvPicPr>
          <p:nvPr/>
        </p:nvPicPr>
        <p:blipFill>
          <a:blip r:embed="rId4" cstate="print"/>
          <a:srcRect b="7018"/>
          <a:stretch>
            <a:fillRect/>
          </a:stretch>
        </p:blipFill>
        <p:spPr bwMode="auto">
          <a:xfrm>
            <a:off x="19645418" y="-16359326"/>
            <a:ext cx="2290218" cy="226259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14348" y="2132856"/>
            <a:ext cx="6377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Прикосновение стимулирует выделение мозгом важных гормонов, способствующих росту ребенка.</a:t>
            </a:r>
            <a:endParaRPr lang="ru-RU" sz="28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fsd.multiurok.ru/html/2019/01/05/s_5c30c23d8ac1c/1042725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573016"/>
            <a:ext cx="6028637" cy="3188184"/>
          </a:xfrm>
          <a:prstGeom prst="rect">
            <a:avLst/>
          </a:prstGeom>
          <a:noFill/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7215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7000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 w="127000" cmpd="tri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357166"/>
            <a:ext cx="68580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     </a:t>
            </a:r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Гимнастика для пальчиков </a:t>
            </a:r>
          </a:p>
          <a:p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помогает ребенку расслабиться, способствует снятию напряжения, переключает внимание (если ребенок плачет).  Способствует развитию мелкой моторики.  Координации движений. облегчает процесс рисования, лепки, конструирования и бытовой деятельности, развивает речь.</a:t>
            </a:r>
          </a:p>
          <a:p>
            <a:endParaRPr lang="ru-RU" dirty="0"/>
          </a:p>
        </p:txBody>
      </p:sp>
      <p:pic>
        <p:nvPicPr>
          <p:cNvPr id="7169" name="Picture 1" descr="C:\Users\Kirill\Desktop\141e69d6315fa36aa84d8966e675248d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04664"/>
            <a:ext cx="2151356" cy="2317270"/>
          </a:xfrm>
          <a:prstGeom prst="rect">
            <a:avLst/>
          </a:prstGeom>
          <a:noFill/>
        </p:spPr>
      </p:pic>
      <p:pic>
        <p:nvPicPr>
          <p:cNvPr id="7170" name="Picture 2" descr="C:\Users\Kirill\Desktop\ghfg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933056"/>
            <a:ext cx="3384376" cy="2612501"/>
          </a:xfrm>
          <a:prstGeom prst="rect">
            <a:avLst/>
          </a:prstGeom>
          <a:noFill/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2966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7000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 w="127000" cmpd="tri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285728"/>
            <a:ext cx="87868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Первые </a:t>
            </a:r>
            <a:r>
              <a:rPr lang="ru-RU" sz="1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игры в период адаптации - общие хороводы</a:t>
            </a:r>
            <a:r>
              <a:rPr lang="ru-RU" sz="1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Они сплачивают детей в группе, дают возможность каждому ребёнку побыть в центре внимания, сыграть ведущую роль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ru-RU" sz="1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Здесь дети учатся видеть, замечать, чувствовать игрового  партнера.</a:t>
            </a:r>
            <a:endParaRPr lang="ru-RU" sz="16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2844" y="1214422"/>
            <a:ext cx="3357586" cy="2214578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42910" y="135729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7030A0"/>
                </a:solidFill>
              </a:rPr>
              <a:t>Общие хороводы</a:t>
            </a:r>
            <a:endParaRPr lang="ru-RU" b="1" i="1" u="sng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714488"/>
            <a:ext cx="2714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«Раздувайся пузырь!»</a:t>
            </a:r>
          </a:p>
          <a:p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«Карусели»</a:t>
            </a:r>
          </a:p>
          <a:p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«Зайка беленький»</a:t>
            </a:r>
          </a:p>
          <a:p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«Мы топаем ногами» и           т.д.</a:t>
            </a:r>
            <a:endParaRPr lang="ru-RU" sz="16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4282" y="3643314"/>
            <a:ext cx="3286148" cy="2786082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71472" y="392906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7030A0"/>
                </a:solidFill>
              </a:rPr>
              <a:t>Игры забавы</a:t>
            </a:r>
            <a:endParaRPr lang="ru-RU" b="1" i="1" u="sng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4500570"/>
            <a:ext cx="30003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«Лови-лови!»</a:t>
            </a:r>
          </a:p>
          <a:p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«Догонялки с куклой (мишкой)</a:t>
            </a:r>
          </a:p>
          <a:p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«Играем с мячом!»</a:t>
            </a:r>
          </a:p>
          <a:p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«Куклы пляшут!» и т.д.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2040" y="1800173"/>
            <a:ext cx="3071834" cy="181588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Хороводные игры с выбором партнера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 дорожке Аня шла…»,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«Зайка»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«Гнездышко…»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«Ходит Ваня…» и т.д.</a:t>
            </a:r>
          </a:p>
          <a:p>
            <a:endParaRPr lang="ru-RU" sz="1600" b="1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29058" y="4357694"/>
            <a:ext cx="3571900" cy="221457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143372" y="4500570"/>
            <a:ext cx="2928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 в кругу с обращение к партнеру</a:t>
            </a:r>
          </a:p>
          <a:p>
            <a:pPr algn="ctr"/>
            <a:endParaRPr lang="ru-RU" b="1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«Передай улыбку (мяч)»,</a:t>
            </a:r>
          </a:p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«Погладь ладошку»,</a:t>
            </a:r>
          </a:p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«Возьми отдай»</a:t>
            </a:r>
            <a:endParaRPr lang="ru-RU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45077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7000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 w="127000" cmpd="tri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85728"/>
            <a:ext cx="814393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2910" y="428604"/>
            <a:ext cx="3500462" cy="147732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вербальное общение детей друг с другом и с воспитателем побуждают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игры-знакомства 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игры-обращения)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6" y="428604"/>
            <a:ext cx="3286148" cy="147732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Активное вербальное общение воспитателя с 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детьми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осуществляется и посредством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групповых подвижных игр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 rot="10800000">
            <a:off x="683568" y="2852936"/>
            <a:ext cx="3071834" cy="1898532"/>
          </a:xfrm>
          <a:prstGeom prst="wedgeRectCallout">
            <a:avLst>
              <a:gd name="adj1" fmla="val -35859"/>
              <a:gd name="adj2" fmla="val 91718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3068960"/>
            <a:ext cx="29289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«Назови по имени»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«Ласковое имя»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«Передай мяч»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«Кого сегодня нет» и д.р.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 rot="10800000">
            <a:off x="5148064" y="2996952"/>
            <a:ext cx="3024336" cy="1944216"/>
          </a:xfrm>
          <a:prstGeom prst="wedgeRectCallout">
            <a:avLst>
              <a:gd name="adj1" fmla="val 19265"/>
              <a:gd name="adj2" fmla="val 98056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429256" y="3068960"/>
            <a:ext cx="2500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«Солнышко и дождик»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«Курочка и цыплята»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«Отгадаю, кто позвал»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«Лохматый пес»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Kirill\Desktop\kartinki-detskie-dlya-sadika-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013176"/>
            <a:ext cx="7920880" cy="1728192"/>
          </a:xfrm>
          <a:prstGeom prst="rect">
            <a:avLst/>
          </a:prstGeom>
          <a:noFill/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7985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540</Words>
  <Application>Microsoft Office PowerPoint</Application>
  <PresentationFormat>Экран (4:3)</PresentationFormat>
  <Paragraphs>92</Paragraphs>
  <Slides>12</Slides>
  <Notes>0</Notes>
  <HiddenSlides>0</HiddenSlides>
  <MMClips>12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Kirma</cp:lastModifiedBy>
  <cp:revision>55</cp:revision>
  <dcterms:created xsi:type="dcterms:W3CDTF">2022-01-14T09:01:47Z</dcterms:created>
  <dcterms:modified xsi:type="dcterms:W3CDTF">2022-11-23T09:44:07Z</dcterms:modified>
</cp:coreProperties>
</file>