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1" r:id="rId10"/>
    <p:sldId id="267" r:id="rId11"/>
    <p:sldId id="263" r:id="rId12"/>
    <p:sldId id="262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27722F-94BA-48AE-9028-1B1F3DC9D14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0C91545-2102-484E-B518-13A5267BEAC7}">
      <dgm:prSet phldrT="[Текст]"/>
      <dgm:spPr/>
      <dgm:t>
        <a:bodyPr/>
        <a:lstStyle/>
        <a:p>
          <a:r>
            <a:rPr lang="ru-RU" dirty="0" smtClean="0"/>
            <a:t>1 уровень</a:t>
          </a:r>
          <a:endParaRPr lang="ru-RU" dirty="0"/>
        </a:p>
      </dgm:t>
    </dgm:pt>
    <dgm:pt modelId="{01FCFBBE-A2EB-4EA4-B57E-3DE4B3132FD2}" type="parTrans" cxnId="{04F477C0-6C83-471E-A16E-8B9B0A8961E7}">
      <dgm:prSet/>
      <dgm:spPr/>
      <dgm:t>
        <a:bodyPr/>
        <a:lstStyle/>
        <a:p>
          <a:endParaRPr lang="ru-RU"/>
        </a:p>
      </dgm:t>
    </dgm:pt>
    <dgm:pt modelId="{F978E064-E66E-44E5-91B8-482027015418}" type="sibTrans" cxnId="{04F477C0-6C83-471E-A16E-8B9B0A8961E7}">
      <dgm:prSet/>
      <dgm:spPr/>
      <dgm:t>
        <a:bodyPr/>
        <a:lstStyle/>
        <a:p>
          <a:endParaRPr lang="ru-RU"/>
        </a:p>
      </dgm:t>
    </dgm:pt>
    <dgm:pt modelId="{AE695268-6FA4-4E1E-A8D6-3F12E2A0B73E}">
      <dgm:prSet phldrT="[Текст]"/>
      <dgm:spPr/>
      <dgm:t>
        <a:bodyPr/>
        <a:lstStyle/>
        <a:p>
          <a:r>
            <a:rPr lang="ru-RU" dirty="0" smtClean="0"/>
            <a:t>2 уровень</a:t>
          </a:r>
          <a:endParaRPr lang="ru-RU" dirty="0"/>
        </a:p>
      </dgm:t>
    </dgm:pt>
    <dgm:pt modelId="{48B876FC-0AF7-4FF7-8A0B-BDE7371365EC}" type="parTrans" cxnId="{AE8351DE-D88C-4DAC-BA77-5F6C115E9DF8}">
      <dgm:prSet/>
      <dgm:spPr/>
      <dgm:t>
        <a:bodyPr/>
        <a:lstStyle/>
        <a:p>
          <a:endParaRPr lang="ru-RU"/>
        </a:p>
      </dgm:t>
    </dgm:pt>
    <dgm:pt modelId="{D5AA00B7-4BBF-449C-B296-BC203FD9C55E}" type="sibTrans" cxnId="{AE8351DE-D88C-4DAC-BA77-5F6C115E9DF8}">
      <dgm:prSet/>
      <dgm:spPr/>
      <dgm:t>
        <a:bodyPr/>
        <a:lstStyle/>
        <a:p>
          <a:endParaRPr lang="ru-RU"/>
        </a:p>
      </dgm:t>
    </dgm:pt>
    <dgm:pt modelId="{6B0145DA-7F6B-47F4-A103-A167CF1D155D}">
      <dgm:prSet phldrT="[Текст]"/>
      <dgm:spPr/>
      <dgm:t>
        <a:bodyPr/>
        <a:lstStyle/>
        <a:p>
          <a:r>
            <a:rPr lang="ru-RU" dirty="0" smtClean="0"/>
            <a:t>3 уровень</a:t>
          </a:r>
          <a:endParaRPr lang="ru-RU" dirty="0"/>
        </a:p>
      </dgm:t>
    </dgm:pt>
    <dgm:pt modelId="{5EE1D83C-01BF-4F53-ADCE-6EA8F2D62D7B}" type="parTrans" cxnId="{C63668AC-F90F-41B5-9CB3-B71E0B1224B3}">
      <dgm:prSet/>
      <dgm:spPr/>
      <dgm:t>
        <a:bodyPr/>
        <a:lstStyle/>
        <a:p>
          <a:endParaRPr lang="ru-RU"/>
        </a:p>
      </dgm:t>
    </dgm:pt>
    <dgm:pt modelId="{284D05DF-7134-43AD-9308-AC7A4E20B459}" type="sibTrans" cxnId="{C63668AC-F90F-41B5-9CB3-B71E0B1224B3}">
      <dgm:prSet/>
      <dgm:spPr/>
      <dgm:t>
        <a:bodyPr/>
        <a:lstStyle/>
        <a:p>
          <a:endParaRPr lang="ru-RU"/>
        </a:p>
      </dgm:t>
    </dgm:pt>
    <dgm:pt modelId="{B2146D29-B2A9-4B20-9F7C-6CF460C3F623}" type="pres">
      <dgm:prSet presAssocID="{B027722F-94BA-48AE-9028-1B1F3DC9D144}" presName="Name0" presStyleCnt="0">
        <dgm:presLayoutVars>
          <dgm:dir/>
          <dgm:resizeHandles val="exact"/>
        </dgm:presLayoutVars>
      </dgm:prSet>
      <dgm:spPr/>
    </dgm:pt>
    <dgm:pt modelId="{8FBB91CE-2098-48BE-AD0A-A7D8C333C1FC}" type="pres">
      <dgm:prSet presAssocID="{A0C91545-2102-484E-B518-13A5267BEAC7}" presName="node" presStyleLbl="node1" presStyleIdx="0" presStyleCnt="3">
        <dgm:presLayoutVars>
          <dgm:bulletEnabled val="1"/>
        </dgm:presLayoutVars>
      </dgm:prSet>
      <dgm:spPr/>
    </dgm:pt>
    <dgm:pt modelId="{2AAB3122-F102-414C-B772-3AC7C820FB16}" type="pres">
      <dgm:prSet presAssocID="{F978E064-E66E-44E5-91B8-482027015418}" presName="sibTrans" presStyleLbl="sibTrans2D1" presStyleIdx="0" presStyleCnt="2"/>
      <dgm:spPr/>
    </dgm:pt>
    <dgm:pt modelId="{C8E0657B-9816-4C76-BBC5-E5FA080C4A50}" type="pres">
      <dgm:prSet presAssocID="{F978E064-E66E-44E5-91B8-482027015418}" presName="connectorText" presStyleLbl="sibTrans2D1" presStyleIdx="0" presStyleCnt="2"/>
      <dgm:spPr/>
    </dgm:pt>
    <dgm:pt modelId="{84A617ED-24F2-45E7-93A8-165A16F224DB}" type="pres">
      <dgm:prSet presAssocID="{AE695268-6FA4-4E1E-A8D6-3F12E2A0B73E}" presName="node" presStyleLbl="node1" presStyleIdx="1" presStyleCnt="3">
        <dgm:presLayoutVars>
          <dgm:bulletEnabled val="1"/>
        </dgm:presLayoutVars>
      </dgm:prSet>
      <dgm:spPr/>
    </dgm:pt>
    <dgm:pt modelId="{0F63373A-0F37-4C4E-A88B-86785778CB8A}" type="pres">
      <dgm:prSet presAssocID="{D5AA00B7-4BBF-449C-B296-BC203FD9C55E}" presName="sibTrans" presStyleLbl="sibTrans2D1" presStyleIdx="1" presStyleCnt="2"/>
      <dgm:spPr/>
    </dgm:pt>
    <dgm:pt modelId="{2DD3783A-43E8-4365-ABDA-5FE89B03F0AC}" type="pres">
      <dgm:prSet presAssocID="{D5AA00B7-4BBF-449C-B296-BC203FD9C55E}" presName="connectorText" presStyleLbl="sibTrans2D1" presStyleIdx="1" presStyleCnt="2"/>
      <dgm:spPr/>
    </dgm:pt>
    <dgm:pt modelId="{EBB21267-99CA-44EF-AA6E-9078279C5928}" type="pres">
      <dgm:prSet presAssocID="{6B0145DA-7F6B-47F4-A103-A167CF1D155D}" presName="node" presStyleLbl="node1" presStyleIdx="2" presStyleCnt="3">
        <dgm:presLayoutVars>
          <dgm:bulletEnabled val="1"/>
        </dgm:presLayoutVars>
      </dgm:prSet>
      <dgm:spPr/>
    </dgm:pt>
  </dgm:ptLst>
  <dgm:cxnLst>
    <dgm:cxn modelId="{44068466-8E22-4F81-A460-7C79D6D5AF34}" type="presOf" srcId="{F978E064-E66E-44E5-91B8-482027015418}" destId="{2AAB3122-F102-414C-B772-3AC7C820FB16}" srcOrd="0" destOrd="0" presId="urn:microsoft.com/office/officeart/2005/8/layout/process1"/>
    <dgm:cxn modelId="{AE8351DE-D88C-4DAC-BA77-5F6C115E9DF8}" srcId="{B027722F-94BA-48AE-9028-1B1F3DC9D144}" destId="{AE695268-6FA4-4E1E-A8D6-3F12E2A0B73E}" srcOrd="1" destOrd="0" parTransId="{48B876FC-0AF7-4FF7-8A0B-BDE7371365EC}" sibTransId="{D5AA00B7-4BBF-449C-B296-BC203FD9C55E}"/>
    <dgm:cxn modelId="{7BC228D4-3EF6-4358-A0F0-0FC73D30F2FD}" type="presOf" srcId="{D5AA00B7-4BBF-449C-B296-BC203FD9C55E}" destId="{2DD3783A-43E8-4365-ABDA-5FE89B03F0AC}" srcOrd="1" destOrd="0" presId="urn:microsoft.com/office/officeart/2005/8/layout/process1"/>
    <dgm:cxn modelId="{16BC506F-E9DA-46AD-88FA-6A20A1F3ACF6}" type="presOf" srcId="{A0C91545-2102-484E-B518-13A5267BEAC7}" destId="{8FBB91CE-2098-48BE-AD0A-A7D8C333C1FC}" srcOrd="0" destOrd="0" presId="urn:microsoft.com/office/officeart/2005/8/layout/process1"/>
    <dgm:cxn modelId="{C63668AC-F90F-41B5-9CB3-B71E0B1224B3}" srcId="{B027722F-94BA-48AE-9028-1B1F3DC9D144}" destId="{6B0145DA-7F6B-47F4-A103-A167CF1D155D}" srcOrd="2" destOrd="0" parTransId="{5EE1D83C-01BF-4F53-ADCE-6EA8F2D62D7B}" sibTransId="{284D05DF-7134-43AD-9308-AC7A4E20B459}"/>
    <dgm:cxn modelId="{0C2114C0-D4BB-41C6-A995-0EB40C4E1242}" type="presOf" srcId="{B027722F-94BA-48AE-9028-1B1F3DC9D144}" destId="{B2146D29-B2A9-4B20-9F7C-6CF460C3F623}" srcOrd="0" destOrd="0" presId="urn:microsoft.com/office/officeart/2005/8/layout/process1"/>
    <dgm:cxn modelId="{E392DA38-B3A0-49CA-8C99-A34AE0AD8000}" type="presOf" srcId="{AE695268-6FA4-4E1E-A8D6-3F12E2A0B73E}" destId="{84A617ED-24F2-45E7-93A8-165A16F224DB}" srcOrd="0" destOrd="0" presId="urn:microsoft.com/office/officeart/2005/8/layout/process1"/>
    <dgm:cxn modelId="{1E1B3E19-99BA-46D5-B77B-FB67DF2CB80E}" type="presOf" srcId="{6B0145DA-7F6B-47F4-A103-A167CF1D155D}" destId="{EBB21267-99CA-44EF-AA6E-9078279C5928}" srcOrd="0" destOrd="0" presId="urn:microsoft.com/office/officeart/2005/8/layout/process1"/>
    <dgm:cxn modelId="{B27B7146-CF08-423A-AA2A-2EB483298405}" type="presOf" srcId="{F978E064-E66E-44E5-91B8-482027015418}" destId="{C8E0657B-9816-4C76-BBC5-E5FA080C4A50}" srcOrd="1" destOrd="0" presId="urn:microsoft.com/office/officeart/2005/8/layout/process1"/>
    <dgm:cxn modelId="{04F477C0-6C83-471E-A16E-8B9B0A8961E7}" srcId="{B027722F-94BA-48AE-9028-1B1F3DC9D144}" destId="{A0C91545-2102-484E-B518-13A5267BEAC7}" srcOrd="0" destOrd="0" parTransId="{01FCFBBE-A2EB-4EA4-B57E-3DE4B3132FD2}" sibTransId="{F978E064-E66E-44E5-91B8-482027015418}"/>
    <dgm:cxn modelId="{1B39650E-8CDA-48F9-8466-A8DF204762E9}" type="presOf" srcId="{D5AA00B7-4BBF-449C-B296-BC203FD9C55E}" destId="{0F63373A-0F37-4C4E-A88B-86785778CB8A}" srcOrd="0" destOrd="0" presId="urn:microsoft.com/office/officeart/2005/8/layout/process1"/>
    <dgm:cxn modelId="{CB4602FF-6041-44E6-9173-2BA5E32825FF}" type="presParOf" srcId="{B2146D29-B2A9-4B20-9F7C-6CF460C3F623}" destId="{8FBB91CE-2098-48BE-AD0A-A7D8C333C1FC}" srcOrd="0" destOrd="0" presId="urn:microsoft.com/office/officeart/2005/8/layout/process1"/>
    <dgm:cxn modelId="{705B5D72-11D6-46B5-916E-22DDC44C4FA7}" type="presParOf" srcId="{B2146D29-B2A9-4B20-9F7C-6CF460C3F623}" destId="{2AAB3122-F102-414C-B772-3AC7C820FB16}" srcOrd="1" destOrd="0" presId="urn:microsoft.com/office/officeart/2005/8/layout/process1"/>
    <dgm:cxn modelId="{21B8A84C-65DE-497E-BE68-B09DA93810D1}" type="presParOf" srcId="{2AAB3122-F102-414C-B772-3AC7C820FB16}" destId="{C8E0657B-9816-4C76-BBC5-E5FA080C4A50}" srcOrd="0" destOrd="0" presId="urn:microsoft.com/office/officeart/2005/8/layout/process1"/>
    <dgm:cxn modelId="{7D9B94D5-82F7-4E33-8C2A-C374F4390EBA}" type="presParOf" srcId="{B2146D29-B2A9-4B20-9F7C-6CF460C3F623}" destId="{84A617ED-24F2-45E7-93A8-165A16F224DB}" srcOrd="2" destOrd="0" presId="urn:microsoft.com/office/officeart/2005/8/layout/process1"/>
    <dgm:cxn modelId="{A69285D7-AC62-44FD-B450-51C4A250E59D}" type="presParOf" srcId="{B2146D29-B2A9-4B20-9F7C-6CF460C3F623}" destId="{0F63373A-0F37-4C4E-A88B-86785778CB8A}" srcOrd="3" destOrd="0" presId="urn:microsoft.com/office/officeart/2005/8/layout/process1"/>
    <dgm:cxn modelId="{CEF864F4-92EA-4EAE-96A5-8E0A42BAA384}" type="presParOf" srcId="{0F63373A-0F37-4C4E-A88B-86785778CB8A}" destId="{2DD3783A-43E8-4365-ABDA-5FE89B03F0AC}" srcOrd="0" destOrd="0" presId="urn:microsoft.com/office/officeart/2005/8/layout/process1"/>
    <dgm:cxn modelId="{911F8E7F-62B5-4CAC-B998-164D70AED87B}" type="presParOf" srcId="{B2146D29-B2A9-4B20-9F7C-6CF460C3F623}" destId="{EBB21267-99CA-44EF-AA6E-9078279C592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B91CE-2098-48BE-AD0A-A7D8C333C1FC}">
      <dsp:nvSpPr>
        <dsp:cNvPr id="0" name=""/>
        <dsp:cNvSpPr/>
      </dsp:nvSpPr>
      <dsp:spPr>
        <a:xfrm>
          <a:off x="6898" y="1837601"/>
          <a:ext cx="2061861" cy="1237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 уровень</a:t>
          </a:r>
          <a:endParaRPr lang="ru-RU" sz="3200" kern="1200" dirty="0"/>
        </a:p>
      </dsp:txBody>
      <dsp:txXfrm>
        <a:off x="43132" y="1873835"/>
        <a:ext cx="1989393" cy="1164649"/>
      </dsp:txXfrm>
    </dsp:sp>
    <dsp:sp modelId="{2AAB3122-F102-414C-B772-3AC7C820FB16}">
      <dsp:nvSpPr>
        <dsp:cNvPr id="0" name=""/>
        <dsp:cNvSpPr/>
      </dsp:nvSpPr>
      <dsp:spPr>
        <a:xfrm>
          <a:off x="2274946" y="2200489"/>
          <a:ext cx="437114" cy="511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2274946" y="2302757"/>
        <a:ext cx="305980" cy="306805"/>
      </dsp:txXfrm>
    </dsp:sp>
    <dsp:sp modelId="{84A617ED-24F2-45E7-93A8-165A16F224DB}">
      <dsp:nvSpPr>
        <dsp:cNvPr id="0" name=""/>
        <dsp:cNvSpPr/>
      </dsp:nvSpPr>
      <dsp:spPr>
        <a:xfrm>
          <a:off x="2893505" y="1837601"/>
          <a:ext cx="2061861" cy="1237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 уровень</a:t>
          </a:r>
          <a:endParaRPr lang="ru-RU" sz="3200" kern="1200" dirty="0"/>
        </a:p>
      </dsp:txBody>
      <dsp:txXfrm>
        <a:off x="2929739" y="1873835"/>
        <a:ext cx="1989393" cy="1164649"/>
      </dsp:txXfrm>
    </dsp:sp>
    <dsp:sp modelId="{0F63373A-0F37-4C4E-A88B-86785778CB8A}">
      <dsp:nvSpPr>
        <dsp:cNvPr id="0" name=""/>
        <dsp:cNvSpPr/>
      </dsp:nvSpPr>
      <dsp:spPr>
        <a:xfrm>
          <a:off x="5161553" y="2200489"/>
          <a:ext cx="437114" cy="511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161553" y="2302757"/>
        <a:ext cx="305980" cy="306805"/>
      </dsp:txXfrm>
    </dsp:sp>
    <dsp:sp modelId="{EBB21267-99CA-44EF-AA6E-9078279C5928}">
      <dsp:nvSpPr>
        <dsp:cNvPr id="0" name=""/>
        <dsp:cNvSpPr/>
      </dsp:nvSpPr>
      <dsp:spPr>
        <a:xfrm>
          <a:off x="5780111" y="1837601"/>
          <a:ext cx="2061861" cy="1237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3 уровень</a:t>
          </a:r>
          <a:endParaRPr lang="ru-RU" sz="3200" kern="1200" dirty="0"/>
        </a:p>
      </dsp:txBody>
      <dsp:txXfrm>
        <a:off x="5816345" y="1873835"/>
        <a:ext cx="1989393" cy="1164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2.jpe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844824"/>
            <a:ext cx="7772400" cy="3024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Опыт  работы</a:t>
            </a:r>
            <a:br>
              <a:rPr lang="ru-RU" sz="2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методики Никитина «Сложи квадрат» для развития логического мышления у детей дошкольного возраста».</a:t>
            </a:r>
            <a:r>
              <a:rPr lang="ru-RU" dirty="0">
                <a:solidFill>
                  <a:srgbClr val="7030A0"/>
                </a:solidFill>
                <a:effectLst/>
              </a:rPr>
              <a:t/>
            </a:r>
            <a:br>
              <a:rPr lang="ru-RU" dirty="0">
                <a:solidFill>
                  <a:srgbClr val="7030A0"/>
                </a:solidFill>
                <a:effectLst/>
              </a:rPr>
            </a:br>
            <a:r>
              <a:rPr lang="ru-RU" dirty="0">
                <a:solidFill>
                  <a:srgbClr val="7030A0"/>
                </a:solidFill>
                <a:effectLst/>
              </a:rPr>
              <a:t> </a:t>
            </a:r>
            <a:br>
              <a:rPr lang="ru-RU" dirty="0">
                <a:solidFill>
                  <a:srgbClr val="7030A0"/>
                </a:solidFill>
                <a:effectLst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445224"/>
            <a:ext cx="7772400" cy="9144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воспитатель 1КК </a:t>
            </a:r>
          </a:p>
          <a:p>
            <a:r>
              <a:rPr lang="ru-RU" dirty="0">
                <a:solidFill>
                  <a:schemeClr val="tx1"/>
                </a:solidFill>
              </a:rPr>
              <a:t>Булгакова Людмила Павловна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7667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развития ребенка – детский сад № 120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г.Орска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«Крепыш»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399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1" t="3030" r="19243" b="11919"/>
          <a:stretch/>
        </p:blipFill>
        <p:spPr>
          <a:xfrm>
            <a:off x="1315469" y="394970"/>
            <a:ext cx="6246516" cy="597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7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424936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игры: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Рассортировать по цветам все кусочки на кучки.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ребёнок учится различать цвета, их оттенки.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Далее нужно правильно сложить из каждой кучки кусочков свой квадрат.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значит решить 23 задачи постепенно возрастающей сложности.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Постепенно задачу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усложняйте. Сначала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ребёнку детали от одного квадрата.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добавьте детали от второго, третьего и так далее-перемешивайте детали.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Когда ребёнок научится складывать все квадраты, то можно заинтересовать его игрой «на время»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Можно сделать акцент на развитие воображения и творческих способностей - предложить использовать все части «нарисовать» животных, предметы.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Потренируйте память - постройте фигуру, дайте ребёнку на нее посмотреть, а потом изменить одну деталь, предложив ему найти, что именно изменилось.</a:t>
            </a:r>
          </a:p>
        </p:txBody>
      </p:sp>
    </p:spTree>
    <p:extLst>
      <p:ext uri="{BB962C8B-B14F-4D97-AF65-F5344CB8AC3E}">
        <p14:creationId xmlns:p14="http://schemas.microsoft.com/office/powerpoint/2010/main" val="3092522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Никитинские игры рассчитаны на совместную игру ребенка и взрослого.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вариативности высока, их можно подстраивать под себя, под свой уровень и интересы.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предоставляет возможность подумать над тем, как ее расширить, какие новые задания к ней добавить, как ее усовершенствовать.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 заданий заранее предусмотрена, и переход к творческой работе над самими играми будет тем успешнее, чем выше уровень творческих способностей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3611500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9324" y="278092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600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040" y="836712"/>
            <a:ext cx="4320480" cy="3210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5374" y="4365104"/>
            <a:ext cx="7300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Лена Алексеевна </a:t>
            </a:r>
            <a:r>
              <a:rPr lang="ru-RU" dirty="0"/>
              <a:t>и </a:t>
            </a:r>
            <a:r>
              <a:rPr lang="ru-RU" dirty="0" smtClean="0"/>
              <a:t>Борис  Павлович Никитины считали, что ключевая </a:t>
            </a:r>
            <a:r>
              <a:rPr lang="ru-RU" dirty="0"/>
              <a:t>цель воспитания малыша – развитие творческой личности</a:t>
            </a:r>
          </a:p>
        </p:txBody>
      </p:sp>
    </p:spTree>
    <p:extLst>
      <p:ext uri="{BB962C8B-B14F-4D97-AF65-F5344CB8AC3E}">
        <p14:creationId xmlns:p14="http://schemas.microsoft.com/office/powerpoint/2010/main" val="1620958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08720"/>
            <a:ext cx="7632848" cy="419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реимущества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Никитиных: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Такой подход позволяет добиться комплексного физического и интеллектуального развития.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Способствует совершенствованию логики, сообразительности, пространственного мышления, фантазии, памяти, умения находить нестандартные пути.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Учит малышей быть самостоятельными, настойчивыми и целеустремленными с ранних лет.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Помогает получить базовые знания о важнейших абстрактных понятиях, что в дальнейшем будет полезно на школьной скамье.</a:t>
            </a:r>
          </a:p>
        </p:txBody>
      </p:sp>
    </p:spTree>
    <p:extLst>
      <p:ext uri="{BB962C8B-B14F-4D97-AF65-F5344CB8AC3E}">
        <p14:creationId xmlns:p14="http://schemas.microsoft.com/office/powerpoint/2010/main" val="2660122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92696"/>
            <a:ext cx="835292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методики Никитиных: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Для малышей необходимы особые условия, способствующие умственному и физическому развитию, поэтому родителям следует тщательно продумать дизайн детской комнаты: здесь должно быть уютно и комфортно. Чтобы ребенок обучался естественным образом, на стены можно повесить карточки с буквами, изображение карты мира, числовые таблицы.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Задача родителя – предложить ребенку задачу, но не навязывать ни подход к ее решению, ни тем более правильный ответ. Главное – малыш должен проявить творчество, только в этом случае результат будет положительным. Упражнения Никитиных построены таким образом, что допустимы несколько возможностей решения.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Ключевое значение в воспитательном процессе имеет тесное взаимодействие ребенка с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1208174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65988"/>
            <a:ext cx="3901440" cy="27630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40968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05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игры ребёнок постигает такие понятия как часть и целое.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активно развивая способности к синтезу и анализу, 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пространственное воображение,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учатся комбинировать детали, собирая из них целое,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учатся решать сложную задачу, разбивая на несколько простых этапов.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92896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1194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1" r="10217" b="5327"/>
          <a:stretch/>
        </p:blipFill>
        <p:spPr>
          <a:xfrm>
            <a:off x="323528" y="260648"/>
            <a:ext cx="4456290" cy="467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7" t="8179" r="15561"/>
          <a:stretch/>
        </p:blipFill>
        <p:spPr>
          <a:xfrm>
            <a:off x="4779818" y="2199850"/>
            <a:ext cx="3968646" cy="4316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3932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4" t="11717" r="21061" b="10505"/>
          <a:stretch/>
        </p:blipFill>
        <p:spPr>
          <a:xfrm>
            <a:off x="323528" y="116632"/>
            <a:ext cx="4316096" cy="5081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3" t="6465" r="7879" b="3232"/>
          <a:stretch/>
        </p:blipFill>
        <p:spPr>
          <a:xfrm>
            <a:off x="4423600" y="2783632"/>
            <a:ext cx="4612895" cy="3912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1048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t="17516" r="8519" b="13203"/>
          <a:stretch/>
        </p:blipFill>
        <p:spPr>
          <a:xfrm>
            <a:off x="467544" y="692696"/>
            <a:ext cx="2565470" cy="26871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0" t="27318" r="17234" b="19477"/>
          <a:stretch/>
        </p:blipFill>
        <p:spPr>
          <a:xfrm>
            <a:off x="3203848" y="705985"/>
            <a:ext cx="2808312" cy="27609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6" t="21699" r="18976" b="23660"/>
          <a:stretch/>
        </p:blipFill>
        <p:spPr>
          <a:xfrm>
            <a:off x="6290739" y="713803"/>
            <a:ext cx="2556029" cy="2782345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00507378"/>
              </p:ext>
            </p:extLst>
          </p:nvPr>
        </p:nvGraphicFramePr>
        <p:xfrm>
          <a:off x="683568" y="1556792"/>
          <a:ext cx="7848872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80376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78</TotalTime>
  <Words>509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Опыт  работы   «Использование методики Никитина «Сложи квадрат» для развития логического мышления у детей дошкольного возраста».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МДОАУ №120</dc:creator>
  <cp:lastModifiedBy>МДОАУ №120</cp:lastModifiedBy>
  <cp:revision>8</cp:revision>
  <dcterms:created xsi:type="dcterms:W3CDTF">2025-02-03T05:20:37Z</dcterms:created>
  <dcterms:modified xsi:type="dcterms:W3CDTF">2025-02-06T07:24:42Z</dcterms:modified>
</cp:coreProperties>
</file>