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16"/>
  </p:notesMasterIdLst>
  <p:sldIdLst>
    <p:sldId id="256" r:id="rId2"/>
    <p:sldId id="257" r:id="rId3"/>
    <p:sldId id="268" r:id="rId4"/>
    <p:sldId id="258" r:id="rId5"/>
    <p:sldId id="264" r:id="rId6"/>
    <p:sldId id="272" r:id="rId7"/>
    <p:sldId id="262" r:id="rId8"/>
    <p:sldId id="266" r:id="rId9"/>
    <p:sldId id="271" r:id="rId10"/>
    <p:sldId id="270" r:id="rId11"/>
    <p:sldId id="269" r:id="rId12"/>
    <p:sldId id="267" r:id="rId13"/>
    <p:sldId id="261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83E"/>
    <a:srgbClr val="FF893C"/>
    <a:srgbClr val="E8955D"/>
    <a:srgbClr val="FF7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318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F1BB6-5301-45E7-AC4B-7C28A0A5A9B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88B3C-87FB-46B8-A062-B74BA6A18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80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88B3C-87FB-46B8-A062-B74BA6A18C6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460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88B3C-87FB-46B8-A062-B74BA6A18C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87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спо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88B3C-87FB-46B8-A062-B74BA6A18C6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04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84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4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32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4097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131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087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968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5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03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79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29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75268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41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193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45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74402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5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D00BE-1913-4146-B1CD-7DAACA5C6A9A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E0761-AE18-4891-B38E-B5F3DAD31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74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2.wdp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4636" y="1068886"/>
            <a:ext cx="9438183" cy="2738616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игр и игровых упражнений </a:t>
            </a:r>
            <a:r>
              <a:rPr lang="ru-RU" sz="3600" b="1" cap="none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36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познавательно-речевой деятельности детей раннего и младшего дошкольного возраста</a:t>
            </a:r>
            <a:endParaRPr lang="ru-RU" sz="3600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210" y="6167829"/>
            <a:ext cx="1401580" cy="3851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4511" y="5437081"/>
            <a:ext cx="3657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Воспитатель 1 категории </a:t>
            </a:r>
          </a:p>
          <a:p>
            <a:r>
              <a:rPr lang="ru-RU" b="1" dirty="0" err="1" smtClean="0"/>
              <a:t>Чигарева</a:t>
            </a:r>
            <a:r>
              <a:rPr lang="ru-RU" b="1" dirty="0" smtClean="0"/>
              <a:t> Ольга Николаевна</a:t>
            </a:r>
          </a:p>
          <a:p>
            <a:r>
              <a:rPr lang="ru-RU" b="1" dirty="0" smtClean="0"/>
              <a:t>МДОАУ № 103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7851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13000" y="584038"/>
            <a:ext cx="6019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</a:t>
            </a:r>
            <a:r>
              <a:rPr lang="ru-RU" b="1" dirty="0" smtClean="0">
                <a:solidFill>
                  <a:srgbClr val="FF0000"/>
                </a:solidFill>
              </a:rPr>
              <a:t>идактические </a:t>
            </a:r>
            <a:r>
              <a:rPr lang="ru-RU" b="1" dirty="0">
                <a:solidFill>
                  <a:srgbClr val="FF0000"/>
                </a:solidFill>
              </a:rPr>
              <a:t>игры </a:t>
            </a:r>
            <a:r>
              <a:rPr lang="ru-RU" b="1" dirty="0" smtClean="0">
                <a:solidFill>
                  <a:srgbClr val="FF0000"/>
                </a:solidFill>
              </a:rPr>
              <a:t>с предметами и игрушками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9862" y="932379"/>
            <a:ext cx="749102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 smtClean="0"/>
              <a:t>Игры с предметами (игрушками) направлены на развитие памяти, внимания, мышления, тактильных ощущений, умения манипулировать с различными предметами</a:t>
            </a:r>
            <a:r>
              <a:rPr lang="ru-RU" b="1" dirty="0" smtClean="0"/>
              <a:t>:</a:t>
            </a:r>
            <a:endParaRPr lang="ru-RU" b="1" dirty="0" smtClean="0"/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/>
              <a:t>«Чего не стало?» (упражнять в образовании форм родительного падежа числа существительных);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/>
              <a:t>«Что изменилось?» (упражнять в образовании форм родительного падежа существительных);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/>
              <a:t>«Что одно, а чего много?» (упражнять в использовании слова «один» в соответствии с родом существительного и в образовании форм родительного падежа множественного числа существительных);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/>
              <a:t>«Что любит зайчик? (мишка, котенок, цыпленок, щенок)» (упражнять в образовании форм винительного падежа существительных, учить сравнивать и обобщать);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/>
              <a:t>«Теремок» (упражнять в использовании глаголов в прошедшем времени);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/>
              <a:t>«Чудесный мешочек» (ориентироваться на род имени существительного при определении предмета по его признакам);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/>
              <a:t>«Прятки» (</a:t>
            </a:r>
            <a:r>
              <a:rPr lang="ru-RU" b="1" dirty="0" smtClean="0"/>
              <a:t>использовать предлоги </a:t>
            </a:r>
            <a:r>
              <a:rPr lang="ru-RU" b="1" dirty="0"/>
              <a:t>с пространственным значением).</a:t>
            </a:r>
          </a:p>
          <a:p>
            <a:pPr algn="just"/>
            <a:endParaRPr lang="ru-RU" b="1" dirty="0" smtClean="0"/>
          </a:p>
          <a:p>
            <a:pPr algn="just"/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t="9179" r="28962" b="14317"/>
          <a:stretch/>
        </p:blipFill>
        <p:spPr>
          <a:xfrm>
            <a:off x="516700" y="1296523"/>
            <a:ext cx="3155890" cy="2467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C883E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4" t="12459" r="3714" b="10602"/>
          <a:stretch/>
        </p:blipFill>
        <p:spPr>
          <a:xfrm>
            <a:off x="681573" y="4021633"/>
            <a:ext cx="3342806" cy="251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C883E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8927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" t="17183" r="13006" b="20597"/>
          <a:stretch/>
        </p:blipFill>
        <p:spPr bwMode="auto">
          <a:xfrm>
            <a:off x="2287676" y="1179116"/>
            <a:ext cx="4093848" cy="2469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893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013" t="16092" r="13417" b="16911"/>
          <a:stretch/>
        </p:blipFill>
        <p:spPr bwMode="auto">
          <a:xfrm>
            <a:off x="5735782" y="3969153"/>
            <a:ext cx="3544664" cy="2600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893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488" t="15109" r="10461" b="24306"/>
          <a:stretch/>
        </p:blipFill>
        <p:spPr bwMode="auto">
          <a:xfrm>
            <a:off x="599608" y="3969153"/>
            <a:ext cx="4093848" cy="2600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893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01590" y="1094082"/>
            <a:ext cx="49577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ea typeface="Calibri" panose="020F0502020204030204" pitchFamily="34" charset="0"/>
                <a:cs typeface="Segoe UI Semibold" panose="020B0702040204020203" pitchFamily="34" charset="0"/>
              </a:rPr>
              <a:t>Комплексное занятие </a:t>
            </a:r>
            <a:r>
              <a:rPr lang="ru-RU" sz="2000" b="1" dirty="0">
                <a:ea typeface="Calibri" panose="020F0502020204030204" pitchFamily="34" charset="0"/>
                <a:cs typeface="Segoe UI Semibold" panose="020B0702040204020203" pitchFamily="34" charset="0"/>
              </a:rPr>
              <a:t>«Кто потерял перышко?», </a:t>
            </a:r>
            <a:r>
              <a:rPr lang="ru-RU" sz="2000" b="1" dirty="0" smtClean="0">
                <a:ea typeface="Calibri" panose="020F0502020204030204" pitchFamily="34" charset="0"/>
                <a:cs typeface="Segoe UI Semibold" panose="020B0702040204020203" pitchFamily="34" charset="0"/>
              </a:rPr>
              <a:t>организованное </a:t>
            </a:r>
            <a:r>
              <a:rPr lang="ru-RU" sz="2000" b="1" dirty="0">
                <a:ea typeface="Calibri" panose="020F0502020204030204" pitchFamily="34" charset="0"/>
                <a:cs typeface="Segoe UI Semibold" panose="020B0702040204020203" pitchFamily="34" charset="0"/>
              </a:rPr>
              <a:t>в форме </a:t>
            </a:r>
            <a:r>
              <a:rPr lang="ru-RU" sz="2000" b="1" dirty="0" smtClean="0">
                <a:ea typeface="Calibri" panose="020F0502020204030204" pitchFamily="34" charset="0"/>
                <a:cs typeface="Segoe UI Semibold" panose="020B0702040204020203" pitchFamily="34" charset="0"/>
              </a:rPr>
              <a:t>путешествия. </a:t>
            </a:r>
          </a:p>
          <a:p>
            <a:r>
              <a:rPr lang="ru-RU" sz="2000" b="1" dirty="0">
                <a:ea typeface="Calibri" panose="020F0502020204030204" pitchFamily="34" charset="0"/>
                <a:cs typeface="Segoe UI Semibold" panose="020B0702040204020203" pitchFamily="34" charset="0"/>
              </a:rPr>
              <a:t> </a:t>
            </a:r>
            <a:r>
              <a:rPr lang="ru-RU" sz="2000" b="1" dirty="0" smtClean="0">
                <a:ea typeface="Calibri" panose="020F0502020204030204" pitchFamily="34" charset="0"/>
                <a:cs typeface="Segoe UI Semibold" panose="020B0702040204020203" pitchFamily="34" charset="0"/>
              </a:rPr>
              <a:t>В игровых ситуациях малыши </a:t>
            </a:r>
            <a:r>
              <a:rPr lang="ru-RU" sz="2000" b="1" dirty="0">
                <a:ea typeface="Calibri" panose="020F0502020204030204" pitchFamily="34" charset="0"/>
                <a:cs typeface="Segoe UI Semibold" panose="020B0702040204020203" pitchFamily="34" charset="0"/>
              </a:rPr>
              <a:t>закрепили названия домашних животных и основные цвета, вспомнили особенности внешнего вида различных животных. </a:t>
            </a:r>
            <a:endParaRPr lang="ru-RU" sz="2000" b="1" dirty="0"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42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823" t="6291" r="10823" b="-6291"/>
          <a:stretch/>
        </p:blipFill>
        <p:spPr>
          <a:xfrm>
            <a:off x="4163506" y="3990109"/>
            <a:ext cx="3727959" cy="2474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9" y="3990109"/>
            <a:ext cx="3530384" cy="2474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008" y="3990109"/>
            <a:ext cx="3530384" cy="2474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41" y="914400"/>
            <a:ext cx="3526851" cy="2432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95579" y="1632082"/>
            <a:ext cx="7204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Использование игр и игровых упражнений на занятиях по развитию речи способствует формированию правильного звукопроизношения, развитию пассивного и активного словаря, становлению фразовой речи, отработке темпа речи</a:t>
            </a:r>
            <a:r>
              <a:rPr lang="ru-RU" sz="2000" b="1" dirty="0"/>
              <a:t> </a:t>
            </a:r>
            <a:r>
              <a:rPr lang="ru-RU" sz="2000" b="1" dirty="0" smtClean="0"/>
              <a:t>и  совершенствованию речевого слуха.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6346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52" y="494674"/>
            <a:ext cx="4026123" cy="2722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52" y="3619545"/>
            <a:ext cx="4064832" cy="2802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1" y="3217340"/>
            <a:ext cx="2992543" cy="3204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00" y="2509583"/>
            <a:ext cx="2789306" cy="3912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90701" y="1355375"/>
            <a:ext cx="66921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</a:t>
            </a:r>
            <a:r>
              <a:rPr lang="ru-RU" sz="2000" b="1" dirty="0" smtClean="0"/>
              <a:t> свободное </a:t>
            </a:r>
            <a:r>
              <a:rPr lang="ru-RU" sz="2000" b="1" dirty="0" smtClean="0"/>
              <a:t>деятельности </a:t>
            </a:r>
            <a:r>
              <a:rPr lang="ru-RU" sz="2000" b="1" dirty="0" smtClean="0"/>
              <a:t>дети </a:t>
            </a:r>
            <a:r>
              <a:rPr lang="ru-RU" sz="2000" b="1" dirty="0" smtClean="0"/>
              <a:t>играют в настольно – печатные игры, закрепляя </a:t>
            </a:r>
            <a:r>
              <a:rPr lang="ru-RU" sz="2000" b="1" dirty="0" smtClean="0"/>
              <a:t>приобретенные </a:t>
            </a:r>
            <a:r>
              <a:rPr lang="ru-RU" sz="2000" b="1" dirty="0" smtClean="0"/>
              <a:t>знания </a:t>
            </a:r>
            <a:r>
              <a:rPr lang="ru-RU" sz="2000" b="1" dirty="0" smtClean="0"/>
              <a:t>и </a:t>
            </a:r>
            <a:r>
              <a:rPr lang="ru-RU" sz="2000" b="1" dirty="0" smtClean="0"/>
              <a:t>речевые навыки.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66904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0923" y="1493069"/>
            <a:ext cx="7939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18" y="996595"/>
            <a:ext cx="5440994" cy="5066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73206" y="2551837"/>
            <a:ext cx="515885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 </a:t>
            </a:r>
            <a:r>
              <a:rPr lang="ru-RU" sz="2000" b="1" dirty="0"/>
              <a:t>процессе игр-занятий по развитию речи происходят существенные изменения: 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/>
              <a:t>совершенствуется понятийное восприятие; 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/>
              <a:t>формируется правильное звукопроизношение; 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/>
              <a:t>происходит наращивание активного словаря;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/>
              <a:t>появляется фразовая речь. </a:t>
            </a:r>
          </a:p>
        </p:txBody>
      </p:sp>
    </p:spTree>
    <p:extLst>
      <p:ext uri="{BB962C8B-B14F-4D97-AF65-F5344CB8AC3E}">
        <p14:creationId xmlns:p14="http://schemas.microsoft.com/office/powerpoint/2010/main" val="337378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2405" b="2076"/>
          <a:stretch/>
        </p:blipFill>
        <p:spPr>
          <a:xfrm>
            <a:off x="8034726" y="1484027"/>
            <a:ext cx="3690198" cy="43921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9809" y="1605227"/>
            <a:ext cx="726523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Речь 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считается одним из наиболее мощных факторов и стимулов развития ребенка в целом. Началом формирования речевой деятельности является дошкольное детство: детский сад и семья. К сожалению, в современных   семьях, ребенку уделяют недостаточно времени, и простое общение (чтение книг, рассматривание иллюстраций, беседы) заменяют просмотром телевизора или  играми в гаджетах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2000" b="1" dirty="0" smtClean="0">
                <a:cs typeface="Times New Roman" panose="02020603050405020304" pitchFamily="18" charset="0"/>
              </a:rPr>
              <a:t>Маленький </a:t>
            </a:r>
            <a:r>
              <a:rPr lang="ru-RU" sz="2000" b="1" dirty="0">
                <a:cs typeface="Times New Roman" panose="02020603050405020304" pitchFamily="18" charset="0"/>
              </a:rPr>
              <a:t>ребенок редко слушает истории, сказки, песенки, колыбельные из уст мамы и папы и, как следствие, у ребенка возникают многочисленные  проблемы с речью. </a:t>
            </a:r>
          </a:p>
          <a:p>
            <a:endParaRPr lang="ru-RU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5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551" y="2276417"/>
            <a:ext cx="6284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  <a:cs typeface="Times New Roman" panose="02020603050405020304" pitchFamily="18" charset="0"/>
              </a:rPr>
              <a:t>В дошкольном возрасте большое значение </a:t>
            </a:r>
            <a:r>
              <a:rPr lang="ru-RU" sz="2000" b="1" dirty="0" smtClean="0">
                <a:latin typeface="+mj-lt"/>
                <a:cs typeface="Times New Roman" panose="02020603050405020304" pitchFamily="18" charset="0"/>
              </a:rPr>
              <a:t>в речевом развитии детей имеет 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игра.</a:t>
            </a:r>
          </a:p>
          <a:p>
            <a:pPr algn="just"/>
            <a:r>
              <a:rPr lang="ru-RU" sz="2000" b="1" dirty="0">
                <a:latin typeface="+mj-lt"/>
                <a:cs typeface="Times New Roman" panose="02020603050405020304" pitchFamily="18" charset="0"/>
              </a:rPr>
              <a:t>Дидактические и настольно-печатные игры занимают важное место в  работе с детьми раннего и младшего </a:t>
            </a:r>
            <a:r>
              <a:rPr lang="ru-RU" sz="2000" b="1" dirty="0" smtClean="0">
                <a:latin typeface="+mj-lt"/>
                <a:cs typeface="Times New Roman" panose="02020603050405020304" pitchFamily="18" charset="0"/>
              </a:rPr>
              <a:t>возраста. В процессе игр закрепляются актуальные знания, полученные при обучении, формируются представления об окружающем мире, развивается речь.</a:t>
            </a:r>
            <a:endParaRPr lang="ru-RU" sz="2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6" b="14986"/>
          <a:stretch/>
        </p:blipFill>
        <p:spPr>
          <a:xfrm>
            <a:off x="6828924" y="1120514"/>
            <a:ext cx="4953158" cy="4590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664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33731" y="2053568"/>
            <a:ext cx="86493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всех компонентов устной речи детей раннего и младшего дошкольного возраста.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словарь детей;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речи как средства общения;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понятийную речь: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словарь;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к употреблению усвоенных слов в самостоятельной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речи.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77" y="2452255"/>
            <a:ext cx="6514980" cy="3800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893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157985" y="938346"/>
            <a:ext cx="975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Ц</a:t>
            </a:r>
            <a:r>
              <a:rPr lang="ru-RU" sz="2200" b="1" dirty="0" smtClean="0">
                <a:solidFill>
                  <a:srgbClr val="FF0000"/>
                </a:solidFill>
              </a:rPr>
              <a:t>ентр развития речи и детской книги в группе 2 раннего возраста 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Юля\Desktop\Детский сад\фото 2020\среда\IMG_2606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21" t="-8539" r="36169" b="-759"/>
          <a:stretch/>
        </p:blipFill>
        <p:spPr bwMode="auto">
          <a:xfrm>
            <a:off x="8332466" y="1730501"/>
            <a:ext cx="2160649" cy="4521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893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22177" y="1369233"/>
            <a:ext cx="684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Цель: оптимальная организация развивающей предметно-пространственной среды для развития речевых навыков детей 2 – 3 лет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844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66743" y="1922221"/>
            <a:ext cx="72252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 позволяют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и организовать ее продуманное хранение, а при необходимости – быстрый доступ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Помимо того, использование материалов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разнообразить работу по развитию речи на занятиях и в свободной деятельности. В группе 2 раннего возраста собраны картотеки: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речевого дыхания; 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артикуляционного аппарата;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внимания, памяти.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07111" y="950638"/>
            <a:ext cx="6999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 дидактических игр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развитию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20240221_0946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92"/>
          <a:stretch/>
        </p:blipFill>
        <p:spPr bwMode="auto">
          <a:xfrm>
            <a:off x="579601" y="2208811"/>
            <a:ext cx="4289282" cy="2905192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26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3326" y="3494194"/>
            <a:ext cx="3724950" cy="2215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06" y="3170621"/>
            <a:ext cx="4836287" cy="2862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C883E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625890" y="1239404"/>
            <a:ext cx="961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На речевых занятиях проходит работа по закреплению, обогащению и активизации словаря детей. Повышению эффективности деятельности и поддержания интереса способствуют приобретенные дидактические игры :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39794" y="2562843"/>
            <a:ext cx="41957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«Чей домик?»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«Чей малыш?»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«Кто где живет?»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«Говорящие картинки»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Домино «В лесу»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Лото «Окружающий мир»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«Покорми меня»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«Домашние животные»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«Найди пару»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2" y="1608805"/>
            <a:ext cx="3534461" cy="2766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40" y="3660195"/>
            <a:ext cx="3714202" cy="2755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62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114800" y="1014481"/>
            <a:ext cx="7772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Авторские дидактические игры по развитию речи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556" y="2788748"/>
            <a:ext cx="51054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«Разложи вещи по своим местам»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«Кто как говорит?»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«Назови одним словом»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«Собери картинку»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«Ладушки-</a:t>
            </a:r>
            <a:r>
              <a:rPr lang="ru-RU" sz="2000" b="1" dirty="0" err="1" smtClean="0">
                <a:cs typeface="Times New Roman" panose="02020603050405020304" pitchFamily="18" charset="0"/>
              </a:rPr>
              <a:t>складушки</a:t>
            </a:r>
            <a:r>
              <a:rPr lang="ru-RU" sz="2000" b="1" dirty="0" smtClean="0"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«Найди сказочные заплатки»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cs typeface="Times New Roman" panose="02020603050405020304" pitchFamily="18" charset="0"/>
              </a:rPr>
              <a:t>«Четвертый линий»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0284" y="2080862"/>
            <a:ext cx="7799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Разработаны и оформлены </a:t>
            </a:r>
            <a:r>
              <a:rPr lang="ru-RU" sz="2000" b="1" dirty="0">
                <a:cs typeface="Times New Roman" panose="02020603050405020304" pitchFamily="18" charset="0"/>
              </a:rPr>
              <a:t>авторские дидактические </a:t>
            </a:r>
            <a:r>
              <a:rPr lang="ru-RU" sz="2000" b="1" dirty="0" smtClean="0">
                <a:cs typeface="Times New Roman" panose="02020603050405020304" pitchFamily="18" charset="0"/>
              </a:rPr>
              <a:t>игры, направленные </a:t>
            </a:r>
            <a:r>
              <a:rPr lang="ru-RU" sz="2000" b="1" dirty="0">
                <a:cs typeface="Times New Roman" panose="02020603050405020304" pitchFamily="18" charset="0"/>
              </a:rPr>
              <a:t>на комплексное развитие речи: </a:t>
            </a:r>
          </a:p>
        </p:txBody>
      </p:sp>
    </p:spTree>
    <p:extLst>
      <p:ext uri="{BB962C8B-B14F-4D97-AF65-F5344CB8AC3E}">
        <p14:creationId xmlns:p14="http://schemas.microsoft.com/office/powerpoint/2010/main" val="168620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8516" y="783490"/>
            <a:ext cx="6191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Словесные </a:t>
            </a:r>
            <a:r>
              <a:rPr lang="ru-RU" b="1" dirty="0">
                <a:solidFill>
                  <a:srgbClr val="FF0000"/>
                </a:solidFill>
              </a:rPr>
              <a:t>дидактические игры по развитию речи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13268" y="1333762"/>
            <a:ext cx="64640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Словесные игры, построенные на словах и действиях играющих,  служат средством развития внимания, памяти, мышления, диалогической речи: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ru-RU" b="1" dirty="0" smtClean="0"/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/>
              <a:t>«Закончи слово» </a:t>
            </a:r>
            <a:r>
              <a:rPr lang="ru-RU" b="1" dirty="0" smtClean="0"/>
              <a:t>(предложить </a:t>
            </a:r>
            <a:r>
              <a:rPr lang="ru-RU" b="1" dirty="0"/>
              <a:t>ребенку закончить слово коло…(бок);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/>
              <a:t>«Какого цвета» (</a:t>
            </a:r>
            <a:r>
              <a:rPr lang="ru-RU" b="1" dirty="0" smtClean="0"/>
              <a:t>согласовать </a:t>
            </a:r>
            <a:r>
              <a:rPr lang="ru-RU" b="1" dirty="0"/>
              <a:t>прилагательных с существительными в роде и числе);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/>
              <a:t>«Еду-еду» (соотносить действия со словами);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/>
              <a:t>«На птичьем дворе», «Кто как кричит?» </a:t>
            </a:r>
            <a:r>
              <a:rPr lang="ru-RU" b="1" dirty="0" smtClean="0"/>
              <a:t>(упражнять в  звукопроизношении).</a:t>
            </a:r>
            <a:endParaRPr lang="ru-RU" b="1" dirty="0"/>
          </a:p>
          <a:p>
            <a:pPr algn="just">
              <a:buClr>
                <a:srgbClr val="FF0000"/>
              </a:buClr>
            </a:pPr>
            <a:endParaRPr lang="ru-RU" b="1" dirty="0" smtClean="0"/>
          </a:p>
          <a:p>
            <a:pPr algn="just"/>
            <a:endParaRPr lang="ru-RU" b="1" dirty="0"/>
          </a:p>
        </p:txBody>
      </p:sp>
      <p:pic>
        <p:nvPicPr>
          <p:cNvPr id="2050" name="Picture 2" descr="C:\Users\Admin\Desktop\20240221_094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50" y="1333762"/>
            <a:ext cx="3444240" cy="2583180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20240221_094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177" y="4122059"/>
            <a:ext cx="3325090" cy="2493818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805929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578</TotalTime>
  <Words>760</Words>
  <Application>Microsoft Office PowerPoint</Application>
  <PresentationFormat>Произвольный</PresentationFormat>
  <Paragraphs>71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След самолета</vt:lpstr>
      <vt:lpstr>Использование игр и игровых упражнений в процессе познавательно-речевой деятельности детей раннего и младшего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игровых приёмов при организации познавательно - речевой деятельности детей раннего и младшего дошкольного возраста</dc:title>
  <dc:creator>User</dc:creator>
  <cp:lastModifiedBy>Admin</cp:lastModifiedBy>
  <cp:revision>92</cp:revision>
  <dcterms:created xsi:type="dcterms:W3CDTF">2024-01-28T16:09:46Z</dcterms:created>
  <dcterms:modified xsi:type="dcterms:W3CDTF">2024-02-21T07:01:53Z</dcterms:modified>
</cp:coreProperties>
</file>