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3" r:id="rId4"/>
    <p:sldId id="257" r:id="rId5"/>
    <p:sldId id="259" r:id="rId6"/>
    <p:sldId id="260" r:id="rId7"/>
    <p:sldId id="261" r:id="rId8"/>
    <p:sldId id="290" r:id="rId9"/>
    <p:sldId id="281" r:id="rId10"/>
    <p:sldId id="264" r:id="rId11"/>
    <p:sldId id="284" r:id="rId12"/>
    <p:sldId id="274" r:id="rId13"/>
    <p:sldId id="285" r:id="rId14"/>
    <p:sldId id="286" r:id="rId15"/>
    <p:sldId id="287" r:id="rId16"/>
    <p:sldId id="291" r:id="rId17"/>
    <p:sldId id="294" r:id="rId18"/>
    <p:sldId id="292" r:id="rId19"/>
    <p:sldId id="295" r:id="rId20"/>
    <p:sldId id="271" r:id="rId21"/>
    <p:sldId id="288" r:id="rId22"/>
    <p:sldId id="28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9821" autoAdjust="0"/>
  </p:normalViewPr>
  <p:slideViewPr>
    <p:cSldViewPr snapToGrid="0">
      <p:cViewPr>
        <p:scale>
          <a:sx n="84" d="100"/>
          <a:sy n="84" d="100"/>
        </p:scale>
        <p:origin x="186" y="-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44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314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17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52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25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9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94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81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0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2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11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1282-37D0-4969-95E0-58657A4C75D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69C51-82B0-44AD-9CD7-BD879D062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8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1443037"/>
            <a:ext cx="5619750" cy="3971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056"/>
            <a:ext cx="12192000" cy="70661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2307" y="2563559"/>
            <a:ext cx="965981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altLang="ru-RU" sz="4000" b="1" i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  <a:p>
            <a:pPr lvl="0" algn="ctr">
              <a:defRPr/>
            </a:pPr>
            <a:r>
              <a:rPr lang="ru-RU" altLang="ru-RU" sz="40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«Адаптация </a:t>
            </a:r>
            <a:r>
              <a:rPr lang="ru-RU" altLang="ru-RU" sz="4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детей раннего возраста к условиям ДОУ</a:t>
            </a:r>
            <a:r>
              <a:rPr lang="ru-RU" altLang="ru-RU" sz="40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»</a:t>
            </a:r>
          </a:p>
          <a:p>
            <a:pPr lvl="0" algn="ctr">
              <a:defRPr/>
            </a:pPr>
            <a:endParaRPr lang="ru-RU" altLang="ru-RU" sz="40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  <a:p>
            <a:pPr lvl="0" algn="ctr">
              <a:defRPr/>
            </a:pPr>
            <a:endParaRPr lang="ru-RU" altLang="ru-RU" sz="2400" b="1" i="1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altLang="ru-RU" sz="24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Подготовила воспитатель младшей группы</a:t>
            </a:r>
          </a:p>
          <a:p>
            <a:pPr lvl="0" algn="ctr">
              <a:defRPr/>
            </a:pPr>
            <a:r>
              <a:rPr lang="ru-RU" altLang="ru-RU" sz="24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Степанова Любовь Александровна</a:t>
            </a:r>
          </a:p>
          <a:p>
            <a:pPr lvl="0" algn="ctr">
              <a:defRPr/>
            </a:pPr>
            <a:endParaRPr lang="ru-RU" altLang="ru-RU" sz="2400" b="1" i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ru-RU" sz="4000" kern="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5339" y="914400"/>
            <a:ext cx="87307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дошкольное образовательное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автономное  учреждение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«Детский сад№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Солнышко 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комбинированного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вида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г.Орска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2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246" y="1674674"/>
            <a:ext cx="55332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Тяжелая степень</a:t>
            </a: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: Поведенческие реакции нормализуются к 60-му дню пребывания в детском саду. Нервно-психическое развитие отстает от исходного  на 1-2 квартала. Респираторные заболевания более 3-х раз сроком более 10 дней. Ребенок не растет, не прибавляет в весе в течение 1-2 квартала.</a:t>
            </a:r>
          </a:p>
        </p:txBody>
      </p:sp>
      <p:pic>
        <p:nvPicPr>
          <p:cNvPr id="5" name="Picture 2" descr="https://mamaexpert.ru/files/articles/cry_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67" y="2591512"/>
            <a:ext cx="5769489" cy="346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27" y="1674674"/>
            <a:ext cx="5222400" cy="45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8925" y="439288"/>
            <a:ext cx="8031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endParaRPr lang="ru-RU" alt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563" y="430472"/>
            <a:ext cx="807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Основной вид деятельности малыша в раннем дошкольном возрасте –  игра!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589" y="1507066"/>
            <a:ext cx="5321300" cy="504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3466" y="1498600"/>
            <a:ext cx="6468533" cy="508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17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5783" y="339189"/>
            <a:ext cx="104804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  <a:cs typeface="Times New Roman" pitchFamily="18" charset="0"/>
              </a:rPr>
              <a:t>В процессе адаптации ребенка я использовала такие формы и методы работы как: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1969" y="1908849"/>
            <a:ext cx="10034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1.Создание эмоционально благоприятной атмосферы в группе: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E:\фото дети Колокольчик\к выступлению\IMG_20191121_0844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022" y="2438718"/>
            <a:ext cx="4081286" cy="381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976" y="2447431"/>
            <a:ext cx="6016980" cy="378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73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5784" y="585410"/>
            <a:ext cx="10034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Элементы телесной терапии (беру малыша на руки, обнимаю, поглаживаю). После приёма детей организую утреннюю гимнастику. Всё это позволяет обрести положительное эмоциональное состояние и хороший тонус на целый день.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Степановы\Desktop\Screenshot_20221009-153900_Gallery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00" y="1810060"/>
            <a:ext cx="3716977" cy="44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732" y="1851379"/>
            <a:ext cx="3375379" cy="445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9956" y="1762052"/>
            <a:ext cx="3804355" cy="451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90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5784" y="585410"/>
            <a:ext cx="100349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Исполнение колыбельных песен перед сном;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Релаксационные игры;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Пальчиковые игры;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E:\фото дети Колокольчик\к выступлению\IMG_20191121_0843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0" y="1658318"/>
            <a:ext cx="4878589" cy="36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Степановы\Desktop\Screenshot_20221009-153918_Gallery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621" y="282222"/>
            <a:ext cx="4809067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5784" y="585410"/>
            <a:ext cx="10034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с водой и песком и другие…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 descr="E:\фото дети Колокольчик\игры с песком и водой\hello_html_290daeb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22" y="1896533"/>
            <a:ext cx="4232090" cy="33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фото дети Колокольчик\игры с песком и водой\0007-012-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5" y="1851378"/>
            <a:ext cx="397282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6909" y="2967334"/>
            <a:ext cx="92627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взаимодействия с ребенком (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выбираются с учетом возможностей детей, места проведения).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063999" cy="478648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4400" y="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177" y="0"/>
            <a:ext cx="3923312" cy="486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8910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64267" y="836769"/>
            <a:ext cx="7010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dirty="0" smtClean="0"/>
              <a:t>  2.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у ребенка чувства уверенности: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335" y="1365957"/>
            <a:ext cx="3708398" cy="492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6088" y="1456266"/>
            <a:ext cx="4109156" cy="48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8178" y="1433688"/>
            <a:ext cx="3781777" cy="491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7556" y="496711"/>
            <a:ext cx="90988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3.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Приобщение ребенка в доступной форме к элементарным общепринятым нормам и правилам, в том числе моральным (формирование социальной осведомлённости).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C:\Дс 38\Неделя фото\12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9689" y="1512711"/>
            <a:ext cx="4346222" cy="4422422"/>
          </a:xfrm>
          <a:prstGeom prst="rect">
            <a:avLst/>
          </a:prstGeom>
          <a:noFill/>
        </p:spPr>
      </p:pic>
      <p:pic>
        <p:nvPicPr>
          <p:cNvPr id="3075" name="Picture 3" descr="C:\Дс 38\Неделя фото\20221012_150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099732" y="1253066"/>
            <a:ext cx="4422422" cy="5263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2088" y="3244334"/>
            <a:ext cx="4227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4. Охрана и укрепление здоровья детей.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22444" y="772067"/>
            <a:ext cx="46435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4.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Охрана и укрепление здоровья детей.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600" y="1134534"/>
            <a:ext cx="3838223" cy="544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1114777"/>
            <a:ext cx="3962400" cy="545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0878" y="1140178"/>
            <a:ext cx="3650544" cy="549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60" y="-504092"/>
            <a:ext cx="12247659" cy="7362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2711" y="1772356"/>
            <a:ext cx="1067928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b="1" dirty="0" smtClean="0"/>
              <a:t>Цели:</a:t>
            </a:r>
          </a:p>
          <a:p>
            <a:r>
              <a:rPr lang="ru-RU" sz="2800" dirty="0" smtClean="0"/>
              <a:t>-помощь детям в адаптации к условиям дошкольного образовательного учреждения.</a:t>
            </a:r>
          </a:p>
          <a:p>
            <a:r>
              <a:rPr lang="ru-RU" sz="2800" dirty="0" smtClean="0"/>
              <a:t>-создание благоприятных условий для полноценного проживания каждым ребенком дошкольного детства.</a:t>
            </a:r>
          </a:p>
          <a:p>
            <a:r>
              <a:rPr lang="ru-RU" sz="2800" dirty="0" smtClean="0"/>
              <a:t>-создание условий для формирования у детей основ базовой культуры личности, всестороннего развития психических и физических качеств ребенка.</a:t>
            </a:r>
            <a:r>
              <a:rPr lang="ru-RU" sz="2800" i="1" dirty="0" smtClean="0"/>
              <a:t> </a:t>
            </a:r>
            <a:r>
              <a:rPr lang="ru-RU" sz="3200" dirty="0" smtClean="0"/>
              <a:t> 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593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919287"/>
            <a:ext cx="4267200" cy="3019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35015" y="1571453"/>
            <a:ext cx="85578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b="1" i="1" dirty="0" smtClean="0">
              <a:latin typeface="Arial Black" panose="020B0A04020102020204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latin typeface="Arial Black" panose="020B0A04020102020204" pitchFamily="34" charset="0"/>
                <a:cs typeface="Times New Roman" pitchFamily="18" charset="0"/>
              </a:rPr>
              <a:t>Методы работы с родителями: </a:t>
            </a:r>
          </a:p>
          <a:p>
            <a:pPr algn="ctr">
              <a:buNone/>
            </a:pPr>
            <a:endParaRPr lang="ru-RU" sz="2400" b="1" i="1" dirty="0" smtClean="0"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Анкетирование;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беседы;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Памятки для родителей;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Информации для родителей;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Гибкий график посещения дошкольного учреждения детьми.</a:t>
            </a:r>
          </a:p>
        </p:txBody>
      </p:sp>
    </p:spTree>
    <p:extLst>
      <p:ext uri="{BB962C8B-B14F-4D97-AF65-F5344CB8AC3E}">
        <p14:creationId xmlns:p14="http://schemas.microsoft.com/office/powerpoint/2010/main" val="210143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622"/>
            <a:ext cx="12192000" cy="71016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4187" y="149600"/>
            <a:ext cx="112192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/>
              <a:t>В</a:t>
            </a:r>
            <a:r>
              <a:rPr lang="ru-RU" sz="3200" b="1" u="sng" dirty="0" smtClean="0"/>
              <a:t>ыводы</a:t>
            </a:r>
            <a:r>
              <a:rPr lang="ru-RU" sz="3200" b="1" u="sng" dirty="0"/>
              <a:t>:</a:t>
            </a:r>
            <a:r>
              <a:rPr lang="ru-RU" sz="3200" b="1" dirty="0"/>
              <a:t> процесс адаптации проходит успешно, если дети чувствуют себя раскованно, легко идут на контакт друг с другом, со взрослыми, хорошо кушают, спят, легко расстаются с родителями, делятся игрушками, объединяются для совместных игр, сопереживают, помогают друг другу.</a:t>
            </a:r>
          </a:p>
        </p:txBody>
      </p:sp>
      <p:pic>
        <p:nvPicPr>
          <p:cNvPr id="8195" name="Picture 3" descr="E:\фото дети Колокольчик\к выступлению\IMG_20191121_08424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489" y="2675466"/>
            <a:ext cx="4063999" cy="41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1600"/>
            <a:ext cx="3657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D:\12гр Колокольчики 2021-2022\фото детей 2гр\20220331_0944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930445" y="2596445"/>
            <a:ext cx="4301065" cy="4222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37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8925" y="439288"/>
            <a:ext cx="8031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endParaRPr lang="ru-RU" alt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0921" y="900953"/>
            <a:ext cx="66764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</a:t>
            </a:r>
          </a:p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</a:t>
            </a:r>
          </a:p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</a:t>
            </a:r>
            <a:r>
              <a:rPr lang="ru-RU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нимание !</a:t>
            </a:r>
            <a:endParaRPr lang="ru-RU" sz="8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49" y="-51624"/>
            <a:ext cx="12192000" cy="69096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06286" y="985652"/>
            <a:ext cx="95596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  <a:p>
            <a:pPr algn="ctr"/>
            <a:r>
              <a:rPr lang="ru-RU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8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8923" y="439286"/>
            <a:ext cx="105742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воспитателем стоят следующие задачи:</a:t>
            </a:r>
          </a:p>
          <a:p>
            <a:pPr algn="ctr">
              <a:buFontTx/>
              <a:buNone/>
            </a:pPr>
            <a:endParaRPr lang="ru-RU" alt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Создать в группе эмоционально – положительную атмосферу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Внедрить эффективные формы и методы сотрудничества с родителями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Создать для детей атмосферу психологического комфорта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Формировать у детей навыки здорового образа жизни, содействовать полноценному физическому развитию детей.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0"/>
            <a:ext cx="12356123" cy="80185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2953" y="-174176"/>
            <a:ext cx="9214339" cy="4729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lvl="0" algn="ctr" defTabSz="449263" fontAlgn="base" hangingPunct="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endParaRPr kumimoji="0" lang="ru-RU" altLang="ru-RU" sz="3200" b="1" i="0" u="none" strike="noStrike" cap="none" normalizeH="0" baseline="0" dirty="0" smtClean="0">
              <a:ln>
                <a:noFill/>
              </a:ln>
              <a:effectLst/>
              <a:latin typeface="Arial Black" panose="020B0A04020102020204" pitchFamily="34" charset="0"/>
            </a:endParaRPr>
          </a:p>
          <a:p>
            <a:pPr lvl="0" algn="ctr" defTabSz="449263" fontAlgn="base" hangingPunct="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Адаптация – процесс вхождения человека в новую для него среду и приспособление к ее условиям</a:t>
            </a: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effectLst/>
                <a:latin typeface="Arial Black" panose="020B0A04020102020204" pitchFamily="34" charset="0"/>
              </a:rPr>
              <a:t>.</a:t>
            </a:r>
          </a:p>
          <a:p>
            <a:pPr lvl="0"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3200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0"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lvl="0"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3200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0"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kumimoji="0" lang="en-GB" altLang="ru-RU" sz="3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555" y="2765777"/>
            <a:ext cx="7134577" cy="433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90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623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3046" y="409527"/>
            <a:ext cx="113244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  <a:cs typeface="Times New Roman" pitchFamily="18" charset="0"/>
              </a:rPr>
              <a:t>Адаптационный период условно можно разделить на несколько этапов: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5815" y="1651521"/>
            <a:ext cx="115589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Подготовительный</a:t>
            </a: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 smtClean="0"/>
              <a:t>подготовка родителями и воспитателями ребенка к условиям детского сада. Его следует начинать за 1-2 месяца до приема в детский сад. В процессе подготовительного этапа особое внимание я уделяла рациону питания малышей, приучала есть разнообразные овощные блюда, творожные запеканки, рыбное суфле и т.д. В это же время обращала внимание на формирование навыков самостоятельности. О поступлении в детский сад следует говорить с ребенком как о желанном, радостном событии.</a:t>
            </a:r>
            <a:endParaRPr lang="ru-RU" sz="3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1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38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46277" y="492930"/>
            <a:ext cx="48064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2.Основной </a:t>
            </a:r>
            <a:r>
              <a:rPr lang="ru-RU" dirty="0" smtClean="0"/>
              <a:t>(на этом этапе в работу включается педагог) главная задача этого этапа - создание положительного образа воспитателя. В этот период мы с  родителями устанавливаем  доброжелательные отношения, родители рассказывают об особенностях своего ребёнка. Имея полную информацию о ребёнке, </a:t>
            </a:r>
            <a:r>
              <a:rPr lang="ru-RU" dirty="0"/>
              <a:t>я смогла быстрее понять его и </a:t>
            </a:r>
            <a:r>
              <a:rPr lang="ru-RU" dirty="0" smtClean="0"/>
              <a:t>установить </a:t>
            </a:r>
            <a:r>
              <a:rPr lang="ru-RU" dirty="0"/>
              <a:t>контакт с ребенком. </a:t>
            </a:r>
          </a:p>
          <a:p>
            <a:pPr algn="ctr"/>
            <a:r>
              <a:rPr lang="ru-RU" dirty="0" smtClean="0"/>
              <a:t>.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6578" y="2144888"/>
            <a:ext cx="4334933" cy="489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5244" y="3714045"/>
            <a:ext cx="5079999" cy="314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00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0277" y="315743"/>
            <a:ext cx="112541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3.</a:t>
            </a:r>
            <a:r>
              <a:rPr lang="ru-RU" sz="3200" b="1" dirty="0" smtClean="0">
                <a:latin typeface="Arial Black" panose="020B0A04020102020204" pitchFamily="34" charset="0"/>
              </a:rPr>
              <a:t>Заключительный </a:t>
            </a:r>
            <a:r>
              <a:rPr lang="ru-RU" sz="3200" dirty="0" smtClean="0">
                <a:latin typeface="Arial Black" panose="020B0A04020102020204" pitchFamily="34" charset="0"/>
              </a:rPr>
              <a:t>– ребёнок начинает посещать детский сад полный день.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8" y="1392961"/>
            <a:ext cx="9259393" cy="537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85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42097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715" y="2764461"/>
            <a:ext cx="66711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Легкая степень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: к 20-му дню пребывания в детском саду нормализуется сон, ребенок нормально ест, не отказывается от контактов со сверстниками и взрослыми, сам идет на контакт. Заболеваемость не более 10 дней, без осложнений и без изменений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4" descr="0_240e2_145f1f8a_L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12" y="2878372"/>
            <a:ext cx="3955422" cy="327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90591" y="1554884"/>
            <a:ext cx="6218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Степени адаптации: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812" y="2878372"/>
            <a:ext cx="4262400" cy="31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7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552450"/>
            <a:ext cx="7670800" cy="5753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" y="-51624"/>
            <a:ext cx="12192000" cy="68286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03635" y="1607458"/>
            <a:ext cx="1847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3635" y="21363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95815" y="1166842"/>
            <a:ext cx="561564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</a:t>
            </a:r>
          </a:p>
          <a:p>
            <a:pPr algn="ctr"/>
            <a:r>
              <a:rPr lang="ru-RU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</a:t>
            </a:r>
            <a:r>
              <a:rPr lang="ru-RU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</a:p>
          <a:p>
            <a:pPr algn="ctr"/>
            <a:r>
              <a:rPr lang="ru-RU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внимание</a:t>
            </a:r>
            <a:endParaRPr lang="ru-RU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9830" y="213633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u="sng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Средняя степень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 поведенческие реакции восстанавливаются к 30-му дню пребывания в детском саду. Нервно-психологическое развитие несколько замедляется, снижается речевая активность. Заболеваемость до двух раз сроком не более 10 дней без осложнений, вес несколько снизился.</a:t>
            </a:r>
          </a:p>
        </p:txBody>
      </p:sp>
      <p:pic>
        <p:nvPicPr>
          <p:cNvPr id="9" name="Рисунок 5" descr="QDjVB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034" y="3059668"/>
            <a:ext cx="3740844" cy="331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35" y="1816925"/>
            <a:ext cx="3740726" cy="4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752</TotalTime>
  <Words>615</Words>
  <Application>Microsoft Office PowerPoint</Application>
  <PresentationFormat>Произвольный</PresentationFormat>
  <Paragraphs>75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карпова</dc:creator>
  <cp:lastModifiedBy>Степановы</cp:lastModifiedBy>
  <cp:revision>80</cp:revision>
  <dcterms:created xsi:type="dcterms:W3CDTF">2017-06-28T16:05:17Z</dcterms:created>
  <dcterms:modified xsi:type="dcterms:W3CDTF">2022-10-17T15:50:36Z</dcterms:modified>
</cp:coreProperties>
</file>