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56" r:id="rId4"/>
    <p:sldId id="258" r:id="rId5"/>
    <p:sldId id="259" r:id="rId6"/>
    <p:sldId id="262" r:id="rId7"/>
    <p:sldId id="261" r:id="rId8"/>
    <p:sldId id="263" r:id="rId9"/>
    <p:sldId id="265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D00"/>
    <a:srgbClr val="FDF1F7"/>
    <a:srgbClr val="F3A7CD"/>
    <a:srgbClr val="E7A1D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 userDrawn="1"/>
        </p:nvSpPr>
        <p:spPr>
          <a:xfrm>
            <a:off x="503962" y="522684"/>
            <a:ext cx="8382000" cy="578061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Picture 6" descr="http://www.playcast.ru/uploads/2015/10/02/15288790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BC2D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265348" y="4929024"/>
            <a:ext cx="1613703" cy="197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250413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791550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332687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873824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414961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95609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600358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627002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16813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709276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54472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085865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16" y="159957"/>
            <a:ext cx="1387356" cy="12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7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288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740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503962" y="522684"/>
            <a:ext cx="8382000" cy="578061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http://www.playcast.ru/uploads/2015/10/02/15288790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duotone>
              <a:prstClr val="black"/>
              <a:srgbClr val="BC2D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b="21800"/>
          <a:stretch/>
        </p:blipFill>
        <p:spPr bwMode="auto">
          <a:xfrm rot="3297159">
            <a:off x="7123320" y="-167055"/>
            <a:ext cx="1817169" cy="17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250413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791550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332687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873824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414961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95609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600358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627002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16813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709276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54472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085865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16" y="159957"/>
            <a:ext cx="1387356" cy="12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80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503962" y="522684"/>
            <a:ext cx="8382000" cy="5780617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250413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791550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332687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873824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414961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95609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600358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627002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16813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709276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54472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085865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16" y="159957"/>
            <a:ext cx="1387356" cy="12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7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817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60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0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80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6308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77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8B11F-4029-4AC4-8B4D-79EF68AF7270}" type="datetimeFigureOut">
              <a:rPr lang="ru-RU" smtClean="0"/>
              <a:t>09.12.2024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C8064-8DCE-4935-ABCD-0176FC871D19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0" y="-17966"/>
            <a:ext cx="9144000" cy="339582"/>
            <a:chOff x="0" y="-17966"/>
            <a:chExt cx="9144000" cy="407407"/>
          </a:xfrm>
        </p:grpSpPr>
        <p:pic>
          <p:nvPicPr>
            <p:cNvPr id="7" name="Picture 2" descr="http://img-fotki.yandex.ru/get/5214/28257045.695/0_731b9_85d6a91_XL.png"/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73"/>
            <a:stretch/>
          </p:blipFill>
          <p:spPr bwMode="auto">
            <a:xfrm>
              <a:off x="0" y="-17966"/>
              <a:ext cx="4926437" cy="407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img-fotki.yandex.ru/get/5214/28257045.695/0_731b9_85d6a91_XL.png"/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73"/>
            <a:stretch/>
          </p:blipFill>
          <p:spPr bwMode="auto">
            <a:xfrm>
              <a:off x="4257675" y="-17966"/>
              <a:ext cx="4886325" cy="407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 userDrawn="1"/>
        </p:nvGrpSpPr>
        <p:grpSpPr>
          <a:xfrm>
            <a:off x="0" y="6462450"/>
            <a:ext cx="9144000" cy="413543"/>
            <a:chOff x="0" y="-17966"/>
            <a:chExt cx="9144000" cy="407407"/>
          </a:xfrm>
        </p:grpSpPr>
        <p:pic>
          <p:nvPicPr>
            <p:cNvPr id="11" name="Picture 2" descr="http://img-fotki.yandex.ru/get/5214/28257045.695/0_731b9_85d6a91_XL.png"/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73"/>
            <a:stretch/>
          </p:blipFill>
          <p:spPr bwMode="auto">
            <a:xfrm>
              <a:off x="0" y="-17966"/>
              <a:ext cx="4926437" cy="407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://img-fotki.yandex.ru/get/5214/28257045.695/0_731b9_85d6a91_XL.png"/>
            <p:cNvPicPr>
              <a:picLocks noChangeAspect="1" noChangeArrowheads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573"/>
            <a:stretch/>
          </p:blipFill>
          <p:spPr bwMode="auto">
            <a:xfrm>
              <a:off x="4257675" y="-17966"/>
              <a:ext cx="4886325" cy="407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250413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791550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2332687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873824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1414961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95609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600358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627002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4168139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3709276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544728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img-fotki.yandex.ru/get/5214/28257045.695/0_731b9_85d6a91_XL.png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6" t="17205" r="14053" b="72194"/>
          <a:stretch/>
        </p:blipFill>
        <p:spPr bwMode="auto">
          <a:xfrm>
            <a:off x="44216" y="5085865"/>
            <a:ext cx="919493" cy="35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716" y="159957"/>
            <a:ext cx="1387356" cy="12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8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4"/>
          <p:cNvSpPr txBox="1">
            <a:spLocks/>
          </p:cNvSpPr>
          <p:nvPr/>
        </p:nvSpPr>
        <p:spPr>
          <a:xfrm>
            <a:off x="4249270" y="5542871"/>
            <a:ext cx="4803962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BC2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Литвинова Светлана Павловна, </a:t>
            </a:r>
          </a:p>
          <a:p>
            <a:pPr marL="0" indent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BC2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</a:t>
            </a:r>
          </a:p>
          <a:p>
            <a:pPr marL="0" indent="0"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solidFill>
                  <a:srgbClr val="BC2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«Детский сад № 62 г. Орска»</a:t>
            </a:r>
            <a:endParaRPr lang="ru-RU" sz="2000" dirty="0">
              <a:solidFill>
                <a:srgbClr val="BC2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7.userapi.com/impg/yUQU-_NeXWhsU7weytcqDNUAo_S7ZbQwUiHsPw/E2DECWwHSKk.jpg?size=828x720&amp;quality=95&amp;sign=2bc9aaf722dedd2b1e90d88d4b9779f3&amp;c_uniq_tag=jlpvlDvL54DhCYsaMvRy2Atc5Kl50T2iHet9DmB2kzE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8184" r="2143" b="3041"/>
          <a:stretch/>
        </p:blipFill>
        <p:spPr bwMode="auto">
          <a:xfrm>
            <a:off x="1559857" y="2716431"/>
            <a:ext cx="3379694" cy="2438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075764" y="918446"/>
            <a:ext cx="7781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КАРТЫ ПРОППА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речевого развития дошкольников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9529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26970"/>
          <a:stretch/>
        </p:blipFill>
        <p:spPr>
          <a:xfrm>
            <a:off x="1222003" y="401782"/>
            <a:ext cx="2795815" cy="2713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r="15152"/>
          <a:stretch/>
        </p:blipFill>
        <p:spPr>
          <a:xfrm>
            <a:off x="4760464" y="401782"/>
            <a:ext cx="3510699" cy="264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6010" r="17122"/>
          <a:stretch/>
        </p:blipFill>
        <p:spPr>
          <a:xfrm>
            <a:off x="1364673" y="3459057"/>
            <a:ext cx="2971799" cy="258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r="15909"/>
          <a:stretch/>
        </p:blipFill>
        <p:spPr>
          <a:xfrm>
            <a:off x="4943309" y="3459057"/>
            <a:ext cx="3327854" cy="264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" t="6961" r="3960" b="13225"/>
          <a:stretch/>
        </p:blipFill>
        <p:spPr bwMode="auto">
          <a:xfrm>
            <a:off x="1046890" y="507063"/>
            <a:ext cx="3623721" cy="237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detsa\OneDrive\Рабочий стол\Новая папка (2)\20241205_1152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95" y="610158"/>
            <a:ext cx="3482340" cy="235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detsa\OneDrive\Рабочий стол\Новая папка (2)\20241205_1153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017" y="3276394"/>
            <a:ext cx="3429000" cy="231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detsa\OneDrive\Рабочий стол\Новая папка (2)\20241205_1150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91" y="3469341"/>
            <a:ext cx="2045933" cy="2842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detsa\OneDrive\Рабочий стол\Новая папка (2)\20241205_1151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80" y="3042245"/>
            <a:ext cx="2124877" cy="326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5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etsa\OneDrive\Рабочий стол\Новая папка (2)\20241205_11554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r="8316"/>
          <a:stretch/>
        </p:blipFill>
        <p:spPr bwMode="auto">
          <a:xfrm>
            <a:off x="4204447" y="505497"/>
            <a:ext cx="4120386" cy="308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061" y="505495"/>
            <a:ext cx="2375961" cy="330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1" y="3807816"/>
            <a:ext cx="3551022" cy="246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7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9250" y="3542965"/>
            <a:ext cx="7688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just"/>
            <a:r>
              <a:rPr lang="en-US" sz="2400" b="1" i="0" spc="0" baseline="0" dirty="0" smtClean="0">
                <a:solidFill>
                  <a:srgbClr val="1742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</a:t>
            </a:r>
            <a:r>
              <a:rPr lang="en-US" sz="2400" b="1" i="0" spc="773" baseline="0" dirty="0" smtClean="0">
                <a:solidFill>
                  <a:srgbClr val="1742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sz="2400" b="1" i="0" spc="0" baseline="0" dirty="0" smtClean="0">
                <a:solidFill>
                  <a:srgbClr val="1742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</a:t>
            </a:r>
            <a:r>
              <a:rPr lang="en-US" sz="2400" b="1" i="0" spc="-25" baseline="0" dirty="0" smtClean="0">
                <a:solidFill>
                  <a:srgbClr val="1742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400" b="1" i="0" spc="0" baseline="0" dirty="0" smtClean="0">
                <a:solidFill>
                  <a:srgbClr val="1742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тност</a:t>
            </a:r>
            <a:r>
              <a:rPr lang="en-US" sz="2400" b="1" i="0" spc="777" baseline="0" dirty="0" smtClean="0">
                <a:solidFill>
                  <a:srgbClr val="1742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sz="2400" b="0" i="0" spc="797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0" i="0" spc="797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lang="en-US" sz="2400" b="0" i="0" spc="-3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400" b="0" i="0" spc="-4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0" i="0" spc="-16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</a:t>
            </a:r>
            <a:r>
              <a:rPr lang="en-US" sz="2400" b="0" i="0" spc="-28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птиро</a:t>
            </a:r>
            <a:r>
              <a:rPr lang="en-US" sz="2400" b="0" i="0" spc="-3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0" i="0" spc="-8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ться</a:t>
            </a:r>
            <a:r>
              <a:rPr lang="en-US" sz="2400" b="0" i="0" spc="-3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ок</a:t>
            </a:r>
            <a:r>
              <a:rPr lang="en-US" sz="2400" b="0" i="0" spc="-2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400" b="0" i="0" spc="-4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жаю</a:t>
            </a:r>
            <a:r>
              <a:rPr lang="en-US" sz="2400" b="0" i="0" spc="-1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</a:t>
            </a:r>
            <a:r>
              <a:rPr lang="en-US" sz="2400" b="0" i="0" spc="-3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(и</a:t>
            </a:r>
            <a:r>
              <a:rPr lang="en-US" sz="2400" b="0" i="0" spc="-5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меняющимся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условиям) и </a:t>
            </a:r>
            <a:r>
              <a:rPr lang="en-US" sz="2400" b="0" i="0" spc="-9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ункциониро</a:t>
            </a:r>
            <a:r>
              <a:rPr lang="en-US" sz="2400" b="0" i="0" spc="-44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400" b="0" i="0" spc="-8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en-US" sz="2400" b="0" i="0" spc="-38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ней, применяя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-28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400" b="0" i="0" spc="-4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имеющиеся</a:t>
            </a:r>
            <a:r>
              <a:rPr lang="en-US" sz="2400" b="0" i="0" spc="-28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sz="2400" b="0" i="0" spc="-2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0" i="0" spc="-3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мения,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навыки)</a:t>
            </a:r>
            <a:r>
              <a:rPr lang="en-US" sz="2400" b="0" i="0" spc="-2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2400" b="0" i="0" spc="-166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онкретн</a:t>
            </a:r>
            <a:r>
              <a:rPr lang="en-US" sz="2400" b="0" i="0" spc="-1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2400" b="0" i="0" spc="-38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</a:t>
            </a:r>
            <a:r>
              <a:rPr lang="en-US" sz="2400" b="0" i="0" spc="-2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400" b="0" i="0" spc="-28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ациях,</a:t>
            </a:r>
            <a:r>
              <a:rPr lang="en-US" sz="2400" b="0" i="0" spc="-35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разнообразн</a:t>
            </a:r>
            <a:r>
              <a:rPr lang="en-US" sz="2400" b="0" i="0" spc="-16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2400" b="0" i="0" spc="-4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</a:t>
            </a:r>
            <a:r>
              <a:rPr lang="en-US" sz="2400" b="0" i="0" spc="-1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ненных </a:t>
            </a:r>
            <a:r>
              <a:rPr lang="en-US" sz="2400" b="0" i="0" spc="-1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</a:t>
            </a:r>
            <a:r>
              <a:rPr lang="en-US" sz="2400" b="0" i="0" spc="-12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24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0" i="0" spc="-12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roxy.imgsmail.ru/?email=shilovav%40sch842.ru&amp;e=1633068191&amp;flags=2&amp;h=3Zj7EihVE6JFJY7LezQhVg&amp;url173=c2NoMjEwMS5tc2tvYnIucnUvZmlsZXMvR0lBLyVEMCVBNCVEMSU4MyVEMCVCRCVEMCVCQSVEMSU4NiVEMCVCMyVEMSU4MCVEMCVCMCVEMCVCQy5qcGc~&amp;is_https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24" y="915614"/>
            <a:ext cx="7315884" cy="236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48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3670" y="532965"/>
            <a:ext cx="69566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каких же компонентов состоит функциональная грамотность дошкольника?</a:t>
            </a:r>
          </a:p>
        </p:txBody>
      </p:sp>
      <p:sp>
        <p:nvSpPr>
          <p:cNvPr id="4" name="Rectangle 422"/>
          <p:cNvSpPr/>
          <p:nvPr/>
        </p:nvSpPr>
        <p:spPr>
          <a:xfrm>
            <a:off x="1077432" y="1462573"/>
            <a:ext cx="7648056" cy="12824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just"/>
            <a:r>
              <a:rPr lang="en-US" sz="2000" b="1" i="0" u="sng" spc="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</a:t>
            </a:r>
            <a:r>
              <a:rPr lang="en-US" sz="2000" b="1" i="0" u="sng" spc="558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000" b="1" i="0" u="sng" spc="-28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1" i="0" u="sng" spc="-3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0" u="sng" spc="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ммуни</a:t>
            </a:r>
            <a:r>
              <a:rPr lang="en-US" sz="2000" b="1" i="0" u="sng" spc="-41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1" i="0" u="sng" spc="-54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000" b="1" i="0" u="sng" spc="-1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0" u="sng" spc="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ивная гра</a:t>
            </a:r>
            <a:r>
              <a:rPr lang="en-US" sz="2000" b="1" i="0" u="sng" spc="-15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b="1" i="0" u="sng" spc="-17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1" i="0" u="sng" spc="-1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0" u="sng" spc="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  <a:r>
              <a:rPr lang="en-US" sz="2000" b="1" i="0" u="sng" spc="-13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1" i="0" u="sng" spc="0" baseline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 </a:t>
            </a:r>
            <a:r>
              <a:rPr lang="en-US" sz="2000" b="0" i="0" spc="552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это, прежде всего,</a:t>
            </a:r>
            <a:endParaRPr lang="ru-RU" sz="2000" b="0" i="0" spc="57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/>
            <a:r>
              <a:rPr lang="en-US" sz="20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</a:t>
            </a:r>
            <a:r>
              <a:rPr lang="en-US" sz="2000" b="0" i="0" spc="-17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0" i="0" spc="-3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0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упност</a:t>
            </a:r>
            <a:r>
              <a:rPr lang="en-US" sz="2000" b="0" i="0" spc="-1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sz="2000" b="0" i="0" spc="0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умений,</a:t>
            </a:r>
            <a:r>
              <a:rPr lang="en-US" sz="2000" b="0" i="0" spc="-2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0" i="0" spc="-2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есп</a:t>
            </a:r>
            <a:r>
              <a:rPr lang="en-US" sz="2000" b="0" i="0" spc="-68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en-US" sz="2000" b="0" i="0" spc="-3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ающих де</a:t>
            </a:r>
            <a:r>
              <a:rPr lang="en-US" sz="2000" b="0" i="0" spc="-2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ям </a:t>
            </a:r>
            <a:r>
              <a:rPr lang="en-US" sz="2000" b="0" i="0" spc="-17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0" i="0" spc="-35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2000" b="0" i="0" spc="-5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жност</a:t>
            </a:r>
            <a:r>
              <a:rPr lang="en-US" sz="2000" b="0" i="0" spc="-1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algn="just">
              <a:lnSpc>
                <a:spcPts val="2642"/>
              </a:lnSpc>
            </a:pP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самореализации </a:t>
            </a:r>
            <a:r>
              <a:rPr lang="en-US" sz="2000" b="0" i="0" spc="-17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взаим</a:t>
            </a:r>
            <a:r>
              <a:rPr lang="en-US" sz="2000" b="0" i="0" spc="-5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действии с ок</a:t>
            </a:r>
            <a:r>
              <a:rPr lang="en-US" sz="2000" b="0" i="0" spc="-17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z="2000" b="0" i="0" spc="-1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ающими, э</a:t>
            </a:r>
            <a:r>
              <a:rPr lang="en-US" sz="2000" b="0" i="0" spc="-17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их знания и </a:t>
            </a:r>
          </a:p>
          <a:p>
            <a:pPr marL="0" algn="just">
              <a:lnSpc>
                <a:spcPts val="2639"/>
              </a:lnSpc>
            </a:pP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межличностно</a:t>
            </a:r>
            <a:r>
              <a:rPr lang="en-US" sz="2000" b="0" i="0" spc="-5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взаим</a:t>
            </a:r>
            <a:r>
              <a:rPr lang="en-US" sz="2000" b="0" i="0" spc="-54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2000" b="0" i="0" spc="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действия.</a:t>
            </a:r>
          </a:p>
        </p:txBody>
      </p:sp>
      <p:pic>
        <p:nvPicPr>
          <p:cNvPr id="5" name="Picture 2" descr="https://legkouroki.ru/wp-content/uploads/h5p/content/150/images/file-5f16a74681ff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979" y="2363846"/>
            <a:ext cx="1909980" cy="136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19472" y="3728422"/>
            <a:ext cx="79639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грамотность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подразумевает формирование речевой активности, т.е. умение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и грамотно излагать свои мысли, иметь широкий словарный запас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Читательская </a:t>
            </a:r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грамотность: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человека понимать смысл текстов, размышлять о них и заниматься чтением для того, чтобы достигать своих целей, расширять свои знания и возможности, участвовать в социальной жизни.</a:t>
            </a:r>
          </a:p>
        </p:txBody>
      </p:sp>
    </p:spTree>
    <p:extLst>
      <p:ext uri="{BB962C8B-B14F-4D97-AF65-F5344CB8AC3E}">
        <p14:creationId xmlns:p14="http://schemas.microsoft.com/office/powerpoint/2010/main" val="21420428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4"/>
          <p:cNvSpPr/>
          <p:nvPr/>
        </p:nvSpPr>
        <p:spPr>
          <a:xfrm>
            <a:off x="1087526" y="754543"/>
            <a:ext cx="7545486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b="1" i="0" u="sng" spc="-38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b="1" i="0" u="sng" spc="-12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1" i="0" u="sng" spc="-1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b="1" i="0" u="sng" spc="-42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b="1" i="0" u="sng" spc="-12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ичес</a:t>
            </a:r>
            <a:r>
              <a:rPr lang="en-US" b="1" i="0" u="sng" spc="-4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ая гра</a:t>
            </a:r>
            <a:r>
              <a:rPr lang="en-US" b="1" i="0" u="sng" spc="-2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b="1" i="0" u="sng" spc="-18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0" u="sng" spc="-12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  <a:r>
              <a:rPr lang="en-US" b="1" i="0" u="sng" spc="-1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b="1" i="0" u="sng" spc="-2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</a:t>
            </a:r>
            <a:r>
              <a:rPr lang="en-US" b="1" i="0" u="sng" spc="-26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1" i="0" u="sng" spc="-18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льни</a:t>
            </a:r>
            <a:r>
              <a:rPr lang="en-US" b="1" i="0" u="sng" spc="-42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1" i="0" u="sng" spc="0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b="1" i="0" spc="-17" baseline="0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spc="497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b="0" i="0" spc="-2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0" i="0" spc="-14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0" i="0" spc="-16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ладение </a:t>
            </a:r>
          </a:p>
          <a:p>
            <a:pPr marL="0">
              <a:lnSpc>
                <a:spcPts val="2400"/>
              </a:lnSpc>
            </a:pP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понятиями </a:t>
            </a:r>
            <a:r>
              <a:rPr lang="en-US" b="0" i="0" spc="-1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еличи</a:t>
            </a:r>
            <a:r>
              <a:rPr lang="en-US" b="0" i="0" spc="-1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а, </a:t>
            </a:r>
            <a:r>
              <a:rPr lang="en-US" b="0" i="0" spc="-38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</a:t>
            </a:r>
            <a:r>
              <a:rPr lang="en-US" b="0" i="0" spc="-26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b="0" i="0" spc="-102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0" i="0" spc="-2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b="0" i="0" spc="-1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</a:t>
            </a:r>
            <a:r>
              <a:rPr lang="en-US" b="0" i="0" spc="-14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о,</a:t>
            </a:r>
            <a:r>
              <a:rPr lang="en-US" b="0" i="0" spc="-22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0" i="0" spc="-18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ладе</a:t>
            </a:r>
            <a:r>
              <a:rPr lang="en-US" b="0" i="0" spc="-1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 пространст</a:t>
            </a:r>
            <a:r>
              <a:rPr lang="en-US" b="0" i="0" spc="-12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енно-</a:t>
            </a:r>
          </a:p>
          <a:p>
            <a:pPr marL="0">
              <a:lnSpc>
                <a:spcPts val="2402"/>
              </a:lnSpc>
            </a:pP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временными пр</a:t>
            </a:r>
            <a:r>
              <a:rPr lang="en-US" b="0" i="0" spc="-24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дста</a:t>
            </a:r>
            <a:r>
              <a:rPr lang="en-US" b="0" i="0" spc="-24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en-US" b="0" i="0" spc="-1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иями в рам</a:t>
            </a:r>
            <a:r>
              <a:rPr lang="en-US" b="0" i="0" spc="-38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0" i="0" spc="0" baseline="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 </a:t>
            </a:r>
            <a:r>
              <a:rPr lang="en-US" b="0" i="0" spc="0" baseline="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r>
              <a:rPr lang="en-US" b="0" i="0" spc="0" baseline="0" dirty="0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0" i="0" spc="0" baseline="0" dirty="0" smtClean="0">
              <a:solidFill>
                <a:srgbClr val="3E3D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u="sng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</a:t>
            </a:r>
            <a:r>
              <a:rPr lang="en-US" b="1" u="sng" spc="-42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u="sng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вая</a:t>
            </a:r>
            <a:r>
              <a:rPr lang="en-US" b="1" u="sng" spc="-34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en-US" b="1" u="sng" spc="-20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b="1" u="sng" spc="-18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u="sng" spc="-12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u="sng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</a:t>
            </a:r>
            <a:r>
              <a:rPr lang="en-US" b="1" u="sng" spc="-10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b="1" u="sng" dirty="0" err="1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en-US" b="1" u="sng" dirty="0">
                <a:solidFill>
                  <a:srgbClr val="2362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pc="497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</a:t>
            </a:r>
            <a:r>
              <a:rPr lang="en-US" spc="-26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spc="-1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ность</a:t>
            </a:r>
            <a:r>
              <a:rPr lang="en-US" spc="-12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</a:t>
            </a:r>
            <a:r>
              <a:rPr lang="en-US" spc="-1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</a:t>
            </a:r>
            <a:r>
              <a:rPr lang="en-US" spc="-98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</a:t>
            </a:r>
            <a:r>
              <a:rPr lang="en-US" spc="-1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en-US" dirty="0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</a:t>
            </a:r>
            <a:r>
              <a:rPr lang="en-US" spc="-52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en-US" spc="-26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</a:t>
            </a:r>
            <a:r>
              <a:rPr lang="en-US" spc="-1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</a:t>
            </a:r>
            <a:r>
              <a:rPr lang="en-US" spc="-38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pc="-1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pc="-26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дущих</a:t>
            </a:r>
            <a:r>
              <a:rPr lang="en-US" spc="-20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spc="-9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en-US" spc="-12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чшению</a:t>
            </a:r>
            <a:endParaRPr lang="en-US" dirty="0">
              <a:solidFill>
                <a:srgbClr val="3E3D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spc="-50" dirty="0" err="1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dirty="0" err="1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</a:t>
            </a:r>
            <a:r>
              <a:rPr lang="en-US" spc="-54" dirty="0" err="1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dirty="0" err="1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</a:t>
            </a:r>
            <a:r>
              <a:rPr lang="ru-RU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</a:t>
            </a:r>
            <a:r>
              <a:rPr lang="en-US" spc="-24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spc="-32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</a:t>
            </a:r>
            <a:r>
              <a:rPr lang="en-US" spc="-10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pc="-38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pc="-86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чест</a:t>
            </a:r>
            <a:r>
              <a:rPr lang="en-US" spc="-26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dirty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</a:t>
            </a:r>
            <a:r>
              <a:rPr lang="en-US" spc="-12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dirty="0" err="1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dirty="0" smtClean="0">
                <a:solidFill>
                  <a:srgbClr val="3E3D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3E3D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ucare.timepad.ru/7a74b908-17a7-4a3f-b0a5-da18fee1d6a0/poster_event_1802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22" y="2299593"/>
            <a:ext cx="1559859" cy="1039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060633" y="3518793"/>
            <a:ext cx="7796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Естественно-научная грамотность</a:t>
            </a:r>
            <a:r>
              <a:rPr lang="ru-RU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человека  осваивать и использовать естественнонаучные знания для объяснения явлений, постановки вопросов, осваивать новые знания, основанные на научных доказательствах</a:t>
            </a:r>
          </a:p>
        </p:txBody>
      </p:sp>
      <p:pic>
        <p:nvPicPr>
          <p:cNvPr id="5" name="Picture 2" descr="https://i.pinimg.com/originals/4b/8f/df/4b8fdf02aee865b2fe31135f3c3fa7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4"/>
          <a:stretch/>
        </p:blipFill>
        <p:spPr bwMode="auto">
          <a:xfrm>
            <a:off x="4957742" y="4653143"/>
            <a:ext cx="1810609" cy="1476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55"/>
          <p:cNvSpPr/>
          <p:nvPr/>
        </p:nvSpPr>
        <p:spPr>
          <a:xfrm>
            <a:off x="1342333" y="720340"/>
            <a:ext cx="7149585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ru-RU" sz="2000" b="1" i="0" spc="0" baseline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</a:t>
            </a:r>
            <a:r>
              <a:rPr lang="en-US" b="1" i="0" spc="-100" baseline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en-US" b="1" i="0" spc="0" baseline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ункциональной </a:t>
            </a:r>
            <a:r>
              <a:rPr lang="en-US" b="1" i="0" spc="0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en-US" b="1" i="0" spc="-38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b="1" i="0" spc="-36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b="1" i="0" spc="0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тности ре</a:t>
            </a:r>
            <a:r>
              <a:rPr lang="en-US" b="1" i="0" spc="-36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b="1" i="0" spc="0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en-US" b="1" i="0" spc="-38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b="1" i="0" spc="0" baseline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i="0" spc="0" baseline="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дошкольника:</a:t>
            </a:r>
            <a:endParaRPr lang="en-US" b="1" i="0" spc="0" baseline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5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79" y="1188347"/>
            <a:ext cx="8005068" cy="5202005"/>
          </a:xfrm>
          <a:prstGeom prst="rect">
            <a:avLst/>
          </a:prstGeom>
          <a:noFill/>
          <a:extLst/>
        </p:spPr>
      </p:pic>
      <p:sp>
        <p:nvSpPr>
          <p:cNvPr id="9" name="Rectangle 259"/>
          <p:cNvSpPr/>
          <p:nvPr/>
        </p:nvSpPr>
        <p:spPr>
          <a:xfrm>
            <a:off x="2734307" y="1988835"/>
            <a:ext cx="1962076" cy="841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chemeClr val="bg1"/>
                </a:solidFill>
                <a:latin typeface="TrebuchetMS"/>
              </a:rPr>
              <a:t>Социально-</a:t>
            </a:r>
          </a:p>
          <a:p>
            <a:pPr marL="0">
              <a:lnSpc>
                <a:spcPts val="2159"/>
              </a:lnSpc>
            </a:pPr>
            <a:r>
              <a:rPr lang="en-US" sz="1800" b="1" i="0" spc="0" baseline="0" dirty="0" err="1" smtClean="0">
                <a:solidFill>
                  <a:schemeClr val="bg1"/>
                </a:solidFill>
                <a:latin typeface="TrebuchetMS"/>
              </a:rPr>
              <a:t>коммуникативная</a:t>
            </a:r>
            <a:r>
              <a:rPr lang="en-US" sz="1800" b="1" i="0" spc="0" baseline="0" dirty="0" smtClean="0">
                <a:solidFill>
                  <a:schemeClr val="bg1"/>
                </a:solidFill>
                <a:latin typeface="TrebuchetMS"/>
              </a:rPr>
              <a:t> </a:t>
            </a:r>
            <a:endParaRPr lang="ru-RU" sz="1800" b="1" i="0" spc="0" baseline="0" dirty="0" smtClean="0">
              <a:solidFill>
                <a:schemeClr val="bg1"/>
              </a:solidFill>
              <a:latin typeface="TrebuchetMS"/>
            </a:endParaRPr>
          </a:p>
          <a:p>
            <a:pPr marL="0">
              <a:lnSpc>
                <a:spcPts val="2159"/>
              </a:lnSpc>
            </a:pPr>
            <a:r>
              <a:rPr lang="ru-RU" sz="1800" b="1" i="0" spc="0" baseline="0" dirty="0" smtClean="0">
                <a:solidFill>
                  <a:schemeClr val="bg1"/>
                </a:solidFill>
                <a:latin typeface="TrebuchetMS"/>
              </a:rPr>
              <a:t>грамотность</a:t>
            </a:r>
            <a:endParaRPr lang="en-US" sz="1800" b="1" i="0" spc="0" baseline="0" dirty="0">
              <a:solidFill>
                <a:schemeClr val="bg1"/>
              </a:solidFill>
              <a:latin typeface="TrebuchetMS"/>
            </a:endParaRPr>
          </a:p>
        </p:txBody>
      </p:sp>
      <p:sp>
        <p:nvSpPr>
          <p:cNvPr id="10" name="Rectangle 261"/>
          <p:cNvSpPr/>
          <p:nvPr/>
        </p:nvSpPr>
        <p:spPr>
          <a:xfrm>
            <a:off x="5704527" y="1988835"/>
            <a:ext cx="2143215" cy="84125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800" b="1" i="0" spc="0" baseline="0" dirty="0" err="1">
                <a:solidFill>
                  <a:schemeClr val="bg1"/>
                </a:solidFill>
                <a:latin typeface="TrebuchetMS"/>
              </a:rPr>
              <a:t>Речевая</a:t>
            </a:r>
            <a:r>
              <a:rPr lang="en-US" sz="1800" b="1" i="0" spc="0" baseline="0" dirty="0">
                <a:solidFill>
                  <a:schemeClr val="bg1"/>
                </a:solidFill>
                <a:latin typeface="TrebuchetMS"/>
              </a:rPr>
              <a:t> </a:t>
            </a:r>
            <a:r>
              <a:rPr lang="ru-RU" sz="1800" b="1" i="0" spc="0" baseline="0" dirty="0" smtClean="0">
                <a:solidFill>
                  <a:schemeClr val="bg1"/>
                </a:solidFill>
                <a:latin typeface="TrebuchetMS"/>
              </a:rPr>
              <a:t> активность</a:t>
            </a:r>
            <a:endParaRPr lang="en-US" sz="1800" b="1" i="0" spc="0" baseline="0" dirty="0">
              <a:solidFill>
                <a:schemeClr val="bg1"/>
              </a:solidFill>
              <a:latin typeface="TrebuchetMS"/>
            </a:endParaRPr>
          </a:p>
          <a:p>
            <a:pPr marL="0">
              <a:lnSpc>
                <a:spcPts val="2159"/>
              </a:lnSpc>
            </a:pPr>
            <a:r>
              <a:rPr lang="en-US" sz="1800" b="1" i="0" spc="0" baseline="0" dirty="0" smtClean="0">
                <a:solidFill>
                  <a:schemeClr val="bg1"/>
                </a:solidFill>
                <a:latin typeface="TrebuchetMS"/>
              </a:rPr>
              <a:t>/</a:t>
            </a:r>
            <a:r>
              <a:rPr lang="en-US" sz="1800" b="1" i="0" spc="0" baseline="0" dirty="0" err="1" smtClean="0">
                <a:solidFill>
                  <a:schemeClr val="bg1"/>
                </a:solidFill>
                <a:latin typeface="TrebuchetMS"/>
              </a:rPr>
              <a:t>читательская</a:t>
            </a:r>
            <a:r>
              <a:rPr lang="en-US" sz="1800" b="1" i="0" spc="0" baseline="0" dirty="0" smtClean="0">
                <a:solidFill>
                  <a:schemeClr val="bg1"/>
                </a:solidFill>
                <a:latin typeface="TrebuchetMS"/>
              </a:rPr>
              <a:t> </a:t>
            </a:r>
            <a:endParaRPr lang="en-US" sz="1800" b="1" i="0" spc="0" baseline="0" dirty="0">
              <a:solidFill>
                <a:schemeClr val="bg1"/>
              </a:solidFill>
              <a:latin typeface="TrebuchetMS"/>
            </a:endParaRPr>
          </a:p>
          <a:p>
            <a:pPr marL="0">
              <a:lnSpc>
                <a:spcPts val="2160"/>
              </a:lnSpc>
            </a:pPr>
            <a:r>
              <a:rPr lang="en-US" sz="1800" b="1" i="0" spc="0" baseline="0" dirty="0">
                <a:solidFill>
                  <a:schemeClr val="bg1"/>
                </a:solidFill>
                <a:latin typeface="TrebuchetMS"/>
              </a:rPr>
              <a:t>грамотность</a:t>
            </a:r>
            <a:r>
              <a:rPr lang="en-US" sz="1800" b="0" i="0" spc="0" baseline="0" dirty="0">
                <a:latin typeface="TrebuchetMS"/>
              </a:rPr>
              <a:t> </a:t>
            </a:r>
          </a:p>
        </p:txBody>
      </p:sp>
      <p:sp>
        <p:nvSpPr>
          <p:cNvPr id="11" name="Rectangle 256"/>
          <p:cNvSpPr/>
          <p:nvPr/>
        </p:nvSpPr>
        <p:spPr>
          <a:xfrm>
            <a:off x="2189140" y="4304657"/>
            <a:ext cx="1940899" cy="862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1" i="0" spc="0" baseline="0" dirty="0" err="1" smtClean="0">
                <a:solidFill>
                  <a:srgbClr val="FF0000"/>
                </a:solidFill>
                <a:latin typeface="TrebuchetMS"/>
              </a:rPr>
              <a:t>Математическ</a:t>
            </a:r>
            <a:r>
              <a:rPr lang="en-US" sz="1802" b="1" i="0" spc="0" baseline="0" dirty="0" err="1" smtClean="0">
                <a:solidFill>
                  <a:srgbClr val="FF0000"/>
                </a:solidFill>
                <a:latin typeface="TrebuchetMS"/>
              </a:rPr>
              <a:t>ая</a:t>
            </a:r>
            <a:r>
              <a:rPr lang="en-US" sz="1802" b="1" i="0" spc="0" baseline="0" dirty="0" smtClean="0">
                <a:solidFill>
                  <a:srgbClr val="FF0000"/>
                </a:solidFill>
                <a:latin typeface="TrebuchetMS"/>
              </a:rPr>
              <a:t>/</a:t>
            </a:r>
            <a:endParaRPr lang="ru-RU" sz="1802" b="1" i="0" spc="0" baseline="0" dirty="0" smtClean="0">
              <a:solidFill>
                <a:srgbClr val="FF0000"/>
              </a:solidFill>
              <a:latin typeface="TrebuchetMS"/>
            </a:endParaRPr>
          </a:p>
          <a:p>
            <a:pPr marL="0"/>
            <a:r>
              <a:rPr lang="en-US" sz="1802" b="1" i="0" spc="0" baseline="0" dirty="0" err="1" smtClean="0">
                <a:solidFill>
                  <a:srgbClr val="FF0000"/>
                </a:solidFill>
                <a:latin typeface="TrebuchetMS"/>
              </a:rPr>
              <a:t>финансова</a:t>
            </a:r>
            <a:r>
              <a:rPr lang="en-US" sz="1800" b="1" i="0" spc="0" baseline="0" dirty="0" err="1" smtClean="0">
                <a:solidFill>
                  <a:srgbClr val="FF0000"/>
                </a:solidFill>
                <a:latin typeface="TrebuchetMS"/>
              </a:rPr>
              <a:t>я</a:t>
            </a:r>
            <a:r>
              <a:rPr lang="en-US" sz="1800" b="1" i="0" spc="0" baseline="0" dirty="0" smtClean="0">
                <a:solidFill>
                  <a:srgbClr val="FF0000"/>
                </a:solidFill>
                <a:latin typeface="TrebuchetMS"/>
              </a:rPr>
              <a:t> </a:t>
            </a:r>
            <a:r>
              <a:rPr lang="en-US" sz="1800" b="1" i="0" spc="0" baseline="0" dirty="0">
                <a:solidFill>
                  <a:srgbClr val="FF0000"/>
                </a:solidFill>
                <a:latin typeface="TrebuchetMS"/>
              </a:rPr>
              <a:t>грамотность</a:t>
            </a:r>
          </a:p>
        </p:txBody>
      </p:sp>
      <p:sp>
        <p:nvSpPr>
          <p:cNvPr id="12" name="Rectangle 258"/>
          <p:cNvSpPr/>
          <p:nvPr/>
        </p:nvSpPr>
        <p:spPr>
          <a:xfrm>
            <a:off x="5155359" y="4421198"/>
            <a:ext cx="1864005" cy="11371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/>
            <a:r>
              <a:rPr lang="en-US" sz="1800" b="1" i="0" spc="0" baseline="0" dirty="0">
                <a:solidFill>
                  <a:schemeClr val="bg1"/>
                </a:solidFill>
                <a:latin typeface="TrebuchetMS"/>
              </a:rPr>
              <a:t>Естественно-</a:t>
            </a:r>
          </a:p>
          <a:p>
            <a:pPr marL="0">
              <a:lnSpc>
                <a:spcPts val="2160"/>
              </a:lnSpc>
            </a:pPr>
            <a:r>
              <a:rPr lang="en-US" sz="1802" b="1" i="0" spc="0" baseline="0" dirty="0">
                <a:solidFill>
                  <a:schemeClr val="bg1"/>
                </a:solidFill>
                <a:latin typeface="TrebuchetMS"/>
              </a:rPr>
              <a:t>научная</a:t>
            </a:r>
            <a:r>
              <a:rPr lang="en-US" sz="1802" b="1" i="0" spc="-10" baseline="0" dirty="0">
                <a:solidFill>
                  <a:schemeClr val="bg1"/>
                </a:solidFill>
                <a:latin typeface="TrebuchetMS"/>
              </a:rPr>
              <a:t> </a:t>
            </a:r>
            <a:r>
              <a:rPr lang="en-US" sz="1802" b="1" i="0" spc="0" baseline="0" dirty="0">
                <a:solidFill>
                  <a:schemeClr val="bg1"/>
                </a:solidFill>
                <a:latin typeface="TrebuchetMS"/>
              </a:rPr>
              <a:t>и </a:t>
            </a:r>
          </a:p>
          <a:p>
            <a:pPr marL="0">
              <a:lnSpc>
                <a:spcPts val="2162"/>
              </a:lnSpc>
            </a:pPr>
            <a:r>
              <a:rPr lang="en-US" sz="1800" b="1" i="0" spc="0" baseline="0" dirty="0">
                <a:solidFill>
                  <a:schemeClr val="bg1"/>
                </a:solidFill>
                <a:latin typeface="TrebuchetMS"/>
              </a:rPr>
              <a:t>экологическая </a:t>
            </a:r>
          </a:p>
          <a:p>
            <a:pPr marL="0">
              <a:lnSpc>
                <a:spcPts val="2159"/>
              </a:lnSpc>
            </a:pPr>
            <a:r>
              <a:rPr lang="en-US" sz="1800" b="1" i="0" spc="0" baseline="0" dirty="0">
                <a:solidFill>
                  <a:schemeClr val="bg1"/>
                </a:solidFill>
                <a:latin typeface="TrebuchetMS"/>
              </a:rPr>
              <a:t>грамотность</a:t>
            </a:r>
          </a:p>
        </p:txBody>
      </p:sp>
    </p:spTree>
    <p:extLst>
      <p:ext uri="{BB962C8B-B14F-4D97-AF65-F5344CB8AC3E}">
        <p14:creationId xmlns:p14="http://schemas.microsoft.com/office/powerpoint/2010/main" val="142293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745" y="5002531"/>
            <a:ext cx="748145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indent="1270" algn="just">
              <a:lnSpc>
                <a:spcPct val="119900"/>
              </a:lnSpc>
              <a:spcBef>
                <a:spcPts val="100"/>
              </a:spcBef>
            </a:pP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КАРТЫ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ПРОППА –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ЭТО ИГРОВОЕ ПОСОБИЕ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ИЗ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КАРТОЧЕК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,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КОТОРЫЕ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СОСТОЯТ</a:t>
            </a:r>
            <a:r>
              <a:rPr lang="ru-RU" b="1" spc="-90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ИЗ</a:t>
            </a:r>
            <a:r>
              <a:rPr lang="ru-RU" b="1" spc="-90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СИМВОЛОВ</a:t>
            </a:r>
            <a:r>
              <a:rPr lang="ru-RU" b="1" spc="-114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И</a:t>
            </a:r>
            <a:r>
              <a:rPr lang="ru-RU" b="1" spc="-75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ИЛЛЮСТРАЦИЙ,</a:t>
            </a:r>
            <a:r>
              <a:rPr lang="ru-RU" b="1" spc="-114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ПО</a:t>
            </a:r>
            <a:r>
              <a:rPr lang="ru-RU" b="1" spc="-100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КОТОРЫМ</a:t>
            </a:r>
            <a:r>
              <a:rPr lang="ru-RU" b="1" spc="-100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100" dirty="0" smtClean="0">
                <a:solidFill>
                  <a:srgbClr val="660033"/>
                </a:solidFill>
                <a:latin typeface="Times New Roman"/>
                <a:cs typeface="Times New Roman"/>
              </a:rPr>
              <a:t>  </a:t>
            </a:r>
            <a:r>
              <a:rPr lang="ru-RU" b="1" dirty="0" smtClean="0">
                <a:solidFill>
                  <a:srgbClr val="660033"/>
                </a:solidFill>
                <a:latin typeface="Times New Roman"/>
                <a:cs typeface="Times New Roman"/>
              </a:rPr>
              <a:t>ДЕТИ </a:t>
            </a:r>
            <a:r>
              <a:rPr lang="ru-RU" b="1" spc="-80" dirty="0" smtClean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УЗНАЮТ </a:t>
            </a:r>
            <a:r>
              <a:rPr lang="ru-RU" b="1" spc="-484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СОБЫТИЯ</a:t>
            </a:r>
            <a:r>
              <a:rPr lang="ru-RU" b="1" spc="-35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И</a:t>
            </a:r>
            <a:r>
              <a:rPr lang="ru-RU" b="1" spc="-10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660033"/>
                </a:solidFill>
                <a:latin typeface="Times New Roman"/>
                <a:cs typeface="Times New Roman"/>
              </a:rPr>
              <a:t>ЭПИЗОДЫ</a:t>
            </a:r>
            <a:r>
              <a:rPr lang="ru-RU" b="1" spc="-50" dirty="0">
                <a:solidFill>
                  <a:srgbClr val="660033"/>
                </a:solidFill>
                <a:latin typeface="Times New Roman"/>
                <a:cs typeface="Times New Roman"/>
              </a:rPr>
              <a:t> </a:t>
            </a:r>
            <a:r>
              <a:rPr lang="ru-RU" b="1" spc="-5" dirty="0">
                <a:solidFill>
                  <a:srgbClr val="660033"/>
                </a:solidFill>
                <a:latin typeface="Times New Roman"/>
                <a:cs typeface="Times New Roman"/>
              </a:rPr>
              <a:t>СКАЗКИ.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1026" name="Picture 2" descr="C:\Users\Пользователь\Pictures\VnoFCM5w7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83" y="527080"/>
            <a:ext cx="6541506" cy="436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6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7526" y="568036"/>
            <a:ext cx="799407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с картами ПРОППА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1 этап: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познакомить детей со сказкой как жанром литературного произведения. Объяснить общую структуру сказки: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присказка, зачин (приглашение в сказку);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повествование;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концовка сказки (возвращение слушателя в реальную действительность).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2 этап:</a:t>
            </a:r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чтение сказки и сопровождение чтения выкладыванием 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карт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Проппа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3 этап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пересказ сказки, опираясь на карты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Проппа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i="1" u="sng" dirty="0">
                <a:latin typeface="Times New Roman" pitchFamily="18" charset="0"/>
                <a:cs typeface="Times New Roman" pitchFamily="18" charset="0"/>
              </a:rPr>
              <a:t>4 этап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 этом этапе вы можете попробовать сами сочинять сказки, используя карты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Проппа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Для этого отбираются 5-8 карт, придумываются главные герои, выбирается кто будет главный герой, помощники героя и те, кто будут ему вредить.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2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Ocean\Desktop\КАРТЫ ПРОППА\Рисунок5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39894" y="2164944"/>
            <a:ext cx="1291618" cy="1984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Ocean\Desktop\КАРТЫ ПРОППА\Рисунок3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96443" y="2164944"/>
            <a:ext cx="1194955" cy="189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Ocean\Desktop\КАРТЫ ПРОППА\Рисунок4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453" y="2164945"/>
            <a:ext cx="1209472" cy="189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Ocean\Desktop\КАРТЫ ПРОППА\Рисунок8.pn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67958" y="4403578"/>
            <a:ext cx="1338478" cy="186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Ocean\Desktop\КАРТЫ ПРОППА\Рисунок7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41731" y="4413429"/>
            <a:ext cx="1360571" cy="186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Ocean\Desktop\КАРТЫ ПРОППА\Рисунок22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39894" y="4436429"/>
            <a:ext cx="1240277" cy="182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Ocean\Desktop\КАРТЫ ПРОППА\Рисунок27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86053" y="4436430"/>
            <a:ext cx="1205345" cy="184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Ocean\Desktop\КАРТЫ ПРОППА\Рисунок28.pn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49325" y="4436430"/>
            <a:ext cx="1303728" cy="188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Пользователь\Pictures\img2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5074" r="19318" b="11363"/>
          <a:stretch/>
        </p:blipFill>
        <p:spPr bwMode="auto">
          <a:xfrm>
            <a:off x="1253007" y="526473"/>
            <a:ext cx="2126316" cy="229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Ocean\Desktop\КАРТЫ ПРОППА\Рисунок1.png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06436" y="2130871"/>
            <a:ext cx="1495641" cy="201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072336" y="940396"/>
            <a:ext cx="42482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Маша  и  медведь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3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7" y="426027"/>
            <a:ext cx="2313708" cy="173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22611"/>
            <a:ext cx="2299855" cy="1724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5" y="426027"/>
            <a:ext cx="2424545" cy="181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3C0DDB-FF28-443F-9013-103DFAB9F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37" y="2843213"/>
            <a:ext cx="2216201" cy="2954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0CBB51-FBD1-4CF9-8FC0-7F0C3F5CD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0" y="3200400"/>
            <a:ext cx="2094332" cy="279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0B284D2-58AD-45B4-AC7F-B75980BB0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752" y="2910829"/>
            <a:ext cx="2311510" cy="308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36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550</TotalTime>
  <Words>298</Words>
  <Application>Microsoft Office PowerPoint</Application>
  <PresentationFormat>Экран (4:3)</PresentationFormat>
  <Paragraphs>41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detsa</cp:lastModifiedBy>
  <cp:revision>24</cp:revision>
  <dcterms:created xsi:type="dcterms:W3CDTF">2016-08-19T04:09:22Z</dcterms:created>
  <dcterms:modified xsi:type="dcterms:W3CDTF">2024-12-09T05:01:59Z</dcterms:modified>
</cp:coreProperties>
</file>