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72" r:id="rId8"/>
    <p:sldId id="274" r:id="rId9"/>
    <p:sldId id="275" r:id="rId10"/>
    <p:sldId id="286" r:id="rId11"/>
    <p:sldId id="280" r:id="rId12"/>
    <p:sldId id="287" r:id="rId13"/>
    <p:sldId id="282" r:id="rId14"/>
    <p:sldId id="283" r:id="rId15"/>
    <p:sldId id="28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77" d="100"/>
          <a:sy n="77" d="100"/>
        </p:scale>
        <p:origin x="-11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686" y="1268760"/>
            <a:ext cx="9188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Игра</a:t>
            </a:r>
            <a:r>
              <a:rPr lang="ru-RU" sz="5400" dirty="0" smtClean="0">
                <a:solidFill>
                  <a:srgbClr val="FFFF00"/>
                </a:solidFill>
              </a:rPr>
              <a:t> </a:t>
            </a:r>
            <a:r>
              <a:rPr lang="ru-RU" sz="5400" dirty="0" smtClean="0">
                <a:solidFill>
                  <a:srgbClr val="FFFF00"/>
                </a:solidFill>
              </a:rPr>
              <a:t>в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</a:rPr>
              <a:t>адаптационный период </a:t>
            </a:r>
            <a:r>
              <a:rPr lang="ru-RU" sz="5400" dirty="0" smtClean="0">
                <a:solidFill>
                  <a:srgbClr val="FFFF00"/>
                </a:solidFill>
              </a:rPr>
              <a:t>у детей младшего дошкольного возраста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7" y="508518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Выполнила воспитатель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МДОАУ </a:t>
            </a:r>
            <a:r>
              <a:rPr lang="ru-RU" dirty="0" smtClean="0">
                <a:solidFill>
                  <a:srgbClr val="FFFF00"/>
                </a:solidFill>
              </a:rPr>
              <a:t>«ЦРР - Детский </a:t>
            </a:r>
            <a:r>
              <a:rPr lang="ru-RU" dirty="0" smtClean="0">
                <a:solidFill>
                  <a:srgbClr val="FFFF00"/>
                </a:solidFill>
              </a:rPr>
              <a:t>сад </a:t>
            </a:r>
            <a:r>
              <a:rPr lang="ru-RU" dirty="0" smtClean="0">
                <a:solidFill>
                  <a:srgbClr val="FFFF00"/>
                </a:solidFill>
              </a:rPr>
              <a:t>№</a:t>
            </a:r>
            <a:r>
              <a:rPr lang="ru-RU" dirty="0" smtClean="0">
                <a:solidFill>
                  <a:srgbClr val="FFFF00"/>
                </a:solidFill>
              </a:rPr>
              <a:t>120 </a:t>
            </a:r>
            <a:r>
              <a:rPr lang="ru-RU" dirty="0" err="1" smtClean="0">
                <a:solidFill>
                  <a:srgbClr val="FFFF00"/>
                </a:solidFill>
              </a:rPr>
              <a:t>г.Орска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smtClean="0">
                <a:solidFill>
                  <a:srgbClr val="FFFF00"/>
                </a:solidFill>
              </a:rPr>
              <a:t>Крепыш</a:t>
            </a:r>
            <a:r>
              <a:rPr lang="ru-RU" dirty="0" smtClean="0">
                <a:solidFill>
                  <a:srgbClr val="FFFF00"/>
                </a:solidFill>
              </a:rPr>
              <a:t>» Шатилова А.С.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6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FFFF00"/>
                </a:solidFill>
              </a:rPr>
              <a:t>Игры с песком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0" y="1600200"/>
            <a:ext cx="3753720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9186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Дидактические игры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97219"/>
            <a:ext cx="2147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«Сенсорная </a:t>
            </a:r>
            <a:r>
              <a:rPr lang="ru-RU" sz="2800" dirty="0" smtClean="0">
                <a:solidFill>
                  <a:srgbClr val="FFFF00"/>
                </a:solidFill>
              </a:rPr>
              <a:t>коробка</a:t>
            </a:r>
            <a:r>
              <a:rPr lang="ru-RU" sz="2800" dirty="0" smtClean="0">
                <a:solidFill>
                  <a:srgbClr val="FFFF00"/>
                </a:solidFill>
              </a:rPr>
              <a:t>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531266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«</a:t>
            </a:r>
            <a:r>
              <a:rPr lang="ru-RU" sz="2800" dirty="0" smtClean="0">
                <a:solidFill>
                  <a:srgbClr val="FFFF00"/>
                </a:solidFill>
              </a:rPr>
              <a:t>Мозаика</a:t>
            </a:r>
            <a:r>
              <a:rPr lang="ru-RU" sz="2800" dirty="0" smtClean="0">
                <a:solidFill>
                  <a:srgbClr val="FFFF00"/>
                </a:solidFill>
              </a:rPr>
              <a:t>»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6" y="1238491"/>
            <a:ext cx="2787774" cy="371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38434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996" y="499166"/>
            <a:ext cx="7086600" cy="803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Бизиборд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8840"/>
            <a:ext cx="650019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Игры- </a:t>
            </a:r>
            <a:r>
              <a:rPr lang="ru-RU" sz="3200" dirty="0" err="1" smtClean="0">
                <a:solidFill>
                  <a:srgbClr val="FFFF00"/>
                </a:solidFill>
              </a:rPr>
              <a:t>пазлы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312368" cy="3475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4835"/>
            <a:ext cx="3790397" cy="35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Игры с пластилином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4608512" cy="47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4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Игры с прищепками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0963"/>
            <a:ext cx="4038600" cy="38444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36" y="1600200"/>
            <a:ext cx="3360527" cy="4525963"/>
          </a:xfrm>
        </p:spPr>
      </p:pic>
    </p:spTree>
    <p:extLst>
      <p:ext uri="{BB962C8B-B14F-4D97-AF65-F5344CB8AC3E}">
        <p14:creationId xmlns:p14="http://schemas.microsoft.com/office/powerpoint/2010/main" val="12071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0768"/>
            <a:ext cx="59889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FF00"/>
                </a:solidFill>
              </a:rPr>
              <a:t>Спасибо </a:t>
            </a:r>
          </a:p>
          <a:p>
            <a:pPr algn="ctr"/>
            <a:r>
              <a:rPr lang="ru-RU" sz="8000" b="1" i="1" dirty="0" smtClean="0">
                <a:solidFill>
                  <a:srgbClr val="FFFF00"/>
                </a:solidFill>
              </a:rPr>
              <a:t>за внимание!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000">
        <p:random/>
      </p:transition>
    </mc:Choice>
    <mc:Fallback xmlns="">
      <p:transition spd="slow" advTm="6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96556"/>
            <a:ext cx="88924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cs typeface="Times New Roman" pitchFamily="18" charset="0"/>
              </a:rPr>
              <a:t>                                              Сухомлинский </a:t>
            </a:r>
            <a:r>
              <a:rPr lang="ru-RU" sz="3200" dirty="0">
                <a:solidFill>
                  <a:srgbClr val="FFFF00"/>
                </a:solidFill>
                <a:cs typeface="Times New Roman" pitchFamily="18" charset="0"/>
              </a:rPr>
              <a:t>В.А.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9269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cs typeface="Times New Roman" pitchFamily="18" charset="0"/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6592" y="446380"/>
            <a:ext cx="79936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ea typeface="Times New Roman" panose="02020603050405020304" pitchFamily="18" charset="0"/>
              </a:rPr>
              <a:t>«Игра – это огромное светлое нежное, через которое в духовный мир ребенка вливается живительный поток представлений и понятий об окружающем мире. Игра – это искра, зажигающая огонек пытливости и любознательности».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927" y="47256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Роль игры в период  адаптации         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242008"/>
            <a:ext cx="88924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          Игра является главным расслабляющим средством для ребёнка.</a:t>
            </a:r>
          </a:p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         Её основная задача в этот период налаживание доверительных   отношений с каждым дошкольником, </a:t>
            </a:r>
          </a:p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попытка вызвать положительное отношение к детскому саду.</a:t>
            </a:r>
          </a:p>
          <a:p>
            <a:pPr algn="ctr"/>
            <a:endParaRPr lang="ru-RU" sz="3600" dirty="0" smtClean="0">
              <a:solidFill>
                <a:srgbClr val="FFFF00"/>
              </a:solidFill>
            </a:endParaRPr>
          </a:p>
          <a:p>
            <a:pPr algn="ctr"/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0000">
        <p14:pan dir="u"/>
      </p:transition>
    </mc:Choice>
    <mc:Fallback xmlns="">
      <p:transition spd="slow" advTm="7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80" y="57831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Преимущества игры:</a:t>
            </a:r>
          </a:p>
          <a:p>
            <a:pPr algn="ctr"/>
            <a:endParaRPr lang="ru-RU" sz="3200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Позволяет маленькому ребёнку ощутить себя всемогущим;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Помогает не испытывать разочарования от того что он мал и беспомощен;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Помогает познать окружающий мир, развить самоуважение, достичь успеха в собственных глазах;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Развивает искусство общения;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Помогает управлять своими чувствами;</a:t>
            </a:r>
          </a:p>
          <a:p>
            <a:pPr algn="ctr"/>
            <a:r>
              <a:rPr lang="ru-RU" sz="3200" i="1" dirty="0" smtClean="0">
                <a:solidFill>
                  <a:srgbClr val="FFFF00"/>
                </a:solidFill>
              </a:rPr>
              <a:t>Даёт возможность пережить массу эмоций.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3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7235"/>
            <a:ext cx="8964488" cy="69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Основная </a:t>
            </a:r>
            <a:r>
              <a:rPr lang="ru-RU" sz="36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задача </a:t>
            </a:r>
            <a:r>
              <a:rPr lang="ru-RU" sz="3600" b="1" dirty="0" smtClean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игр в период адаптации</a:t>
            </a:r>
            <a:r>
              <a:rPr lang="ru-RU" sz="36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792261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Формирование </a:t>
            </a:r>
            <a:r>
              <a:rPr lang="ru-RU" sz="2400" dirty="0">
                <a:solidFill>
                  <a:srgbClr val="FFFF00"/>
                </a:solidFill>
              </a:rPr>
              <a:t>эмоционального контакта, доверия детей к воспитателю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Ребенок должен увидеть в воспитателе доброго, всегда </a:t>
            </a:r>
            <a:r>
              <a:rPr lang="ru-RU" sz="2400" dirty="0" smtClean="0">
                <a:solidFill>
                  <a:srgbClr val="FFFF00"/>
                </a:solidFill>
              </a:rPr>
              <a:t>готового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прийти на помощь человека (такого, как мама) и интересного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партнёра </a:t>
            </a:r>
            <a:r>
              <a:rPr lang="ru-RU" sz="2400" dirty="0">
                <a:solidFill>
                  <a:srgbClr val="FFFF00"/>
                </a:solidFill>
              </a:rPr>
              <a:t>в игре.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Эмоциональное </a:t>
            </a:r>
            <a:r>
              <a:rPr lang="ru-RU" sz="2400" dirty="0">
                <a:solidFill>
                  <a:srgbClr val="FFFF00"/>
                </a:solidFill>
              </a:rPr>
              <a:t>общение возникает на основе совместных действий </a:t>
            </a:r>
            <a:r>
              <a:rPr lang="ru-RU" sz="2400" dirty="0" smtClean="0">
                <a:solidFill>
                  <a:srgbClr val="FFFF00"/>
                </a:solidFill>
              </a:rPr>
              <a:t>сопровождаемых </a:t>
            </a:r>
            <a:r>
              <a:rPr lang="ru-RU" sz="2400" dirty="0">
                <a:solidFill>
                  <a:srgbClr val="FFFF00"/>
                </a:solidFill>
              </a:rPr>
              <a:t>улыбкой, ласковой интонации проявлением </a:t>
            </a:r>
            <a:r>
              <a:rPr lang="ru-RU" sz="2400" dirty="0" smtClean="0">
                <a:solidFill>
                  <a:srgbClr val="FFFF00"/>
                </a:solidFill>
              </a:rPr>
              <a:t>заботы </a:t>
            </a:r>
            <a:r>
              <a:rPr lang="ru-RU" sz="2400" dirty="0">
                <a:solidFill>
                  <a:srgbClr val="FFFF00"/>
                </a:solidFill>
              </a:rPr>
              <a:t>к каждому малышу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Первые игры должны быть фронтальными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чтобы ни один ребенок не чувствовал себя обделенным вниманием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Инициатором игр всего выступает взрослый.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Игры </a:t>
            </a:r>
            <a:r>
              <a:rPr lang="ru-RU" sz="2400" dirty="0">
                <a:solidFill>
                  <a:srgbClr val="FFFF00"/>
                </a:solidFill>
              </a:rPr>
              <a:t>выбираются с учетом игровых возможностей детей, </a:t>
            </a:r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места </a:t>
            </a:r>
            <a:r>
              <a:rPr lang="ru-RU" sz="2400" dirty="0">
                <a:solidFill>
                  <a:srgbClr val="FFFF00"/>
                </a:solidFill>
              </a:rPr>
              <a:t>проведения и т.д.</a:t>
            </a:r>
          </a:p>
        </p:txBody>
      </p:sp>
    </p:spTree>
    <p:extLst>
      <p:ext uri="{BB962C8B-B14F-4D97-AF65-F5344CB8AC3E}">
        <p14:creationId xmlns:p14="http://schemas.microsoft.com/office/powerpoint/2010/main" val="32677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34981"/>
            <a:ext cx="488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Требования к играм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195" y="980728"/>
            <a:ext cx="914777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9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0">
        <p14:flythrough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6632"/>
            <a:ext cx="8352928" cy="639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2800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Правила </a:t>
            </a:r>
            <a:r>
              <a:rPr lang="ru-RU" sz="2800" b="1" dirty="0">
                <a:solidFill>
                  <a:srgbClr val="FFFF00"/>
                </a:solidFill>
                <a:ea typeface="Times New Roman" panose="02020603050405020304" pitchFamily="18" charset="0"/>
              </a:rPr>
              <a:t>организации игр в период адаптации: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2200" dirty="0">
                <a:solidFill>
                  <a:srgbClr val="FFFF00"/>
                </a:solidFill>
              </a:rPr>
              <a:t>Правило 1: добровольность участия в игре. 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2200" dirty="0">
                <a:solidFill>
                  <a:srgbClr val="FFFF00"/>
                </a:solidFill>
              </a:rPr>
              <a:t>Правило 2: Взрослый должен стать непосредственным участником игры. 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2200" dirty="0">
                <a:solidFill>
                  <a:srgbClr val="FFFF00"/>
                </a:solidFill>
              </a:rPr>
              <a:t>Правило 3: Многократное повторение игр, которое является необходимым условием развивающего эффекта. 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2200" dirty="0">
                <a:solidFill>
                  <a:srgbClr val="FFFF00"/>
                </a:solidFill>
              </a:rPr>
              <a:t>Правило 4  Наглядный материал (определенные игрушки, различные предметы и т.д.) надо беречь, нельзя его превращать в обычный, всегда доступный. </a:t>
            </a:r>
          </a:p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</a:pPr>
            <a:r>
              <a:rPr lang="ru-RU" sz="2200" dirty="0">
                <a:solidFill>
                  <a:srgbClr val="FFFF00"/>
                </a:solidFill>
              </a:rPr>
              <a:t>Правило 5: Взрослый не должен оценивать действия </a:t>
            </a:r>
            <a:r>
              <a:rPr lang="ru-RU" sz="2200" dirty="0" smtClean="0">
                <a:solidFill>
                  <a:srgbClr val="FFFF00"/>
                </a:solidFill>
              </a:rPr>
              <a:t>ребенка.</a:t>
            </a:r>
            <a:endParaRPr lang="ru-RU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Сюжетно-ролевые игры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«Дочки-матери»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1252" y="1417638"/>
            <a:ext cx="4038600" cy="452596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«Машинки»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4" y="2321735"/>
            <a:ext cx="4608512" cy="3082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51" y="2216898"/>
            <a:ext cx="4025998" cy="3187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43358"/>
            <a:ext cx="2370951" cy="31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Сюжетно-ролевые игры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3" y="1638068"/>
            <a:ext cx="3366071" cy="448809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793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542</TotalTime>
  <Words>303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Сюжетно-ролевые игры</vt:lpstr>
      <vt:lpstr>Сюжетно-ролевые игры </vt:lpstr>
      <vt:lpstr>«Игры с песком»</vt:lpstr>
      <vt:lpstr>Дидактические игры</vt:lpstr>
      <vt:lpstr>«Бизиборд»</vt:lpstr>
      <vt:lpstr>Игры- пазлы</vt:lpstr>
      <vt:lpstr>Игры с пластилином</vt:lpstr>
      <vt:lpstr>Игры с прищепками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МДОАУ №120</cp:lastModifiedBy>
  <cp:revision>46</cp:revision>
  <dcterms:created xsi:type="dcterms:W3CDTF">2013-10-21T15:46:08Z</dcterms:created>
  <dcterms:modified xsi:type="dcterms:W3CDTF">2022-10-20T06:04:29Z</dcterms:modified>
</cp:coreProperties>
</file>