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jpeg"/>
  <Override PartName="/ppt/media/image4.jpg" ContentType="image/jpeg"/>
  <Override PartName="/ppt/media/image5.jpg" ContentType="image/jpeg"/>
  <Override PartName="/ppt/media/image6.jpg" ContentType="image/jpeg"/>
  <Override PartName="/ppt/media/image7.jpg" ContentType="image/jpeg"/>
  <Override PartName="/ppt/media/image8.jpg" ContentType="image/jpeg"/>
  <Override PartName="/ppt/media/image9.jpg" ContentType="image/jpeg"/>
  <Override PartName="/ppt/media/image10.jpg" ContentType="image/jpeg"/>
  <Override PartName="/ppt/media/image11.jpg" ContentType="image/jpeg"/>
  <Override PartName="/ppt/media/image12.jpg" ContentType="image/jpeg"/>
  <Override PartName="/ppt/media/image13.jpg" ContentType="image/jpeg"/>
  <Override PartName="/ppt/media/image14.jpg" ContentType="image/jpeg"/>
  <Override PartName="/ppt/media/image15.jpg" ContentType="image/jpeg"/>
  <Override PartName="/ppt/media/image16.jpg" ContentType="image/jpeg"/>
  <Override PartName="/ppt/media/image17.jpg" ContentType="image/jpeg"/>
  <Override PartName="/ppt/media/image18.jpg" ContentType="image/jpeg"/>
  <Override PartName="/ppt/media/image19.jpg" ContentType="image/jpeg"/>
  <Override PartName="/ppt/media/image20.jpg" ContentType="image/jpeg"/>
  <Override PartName="/ppt/media/image21.jpg" ContentType="image/jpeg"/>
  <Override PartName="/ppt/media/image22.jpg" ContentType="image/jpeg"/>
  <Override PartName="/ppt/media/image23.jpg" ContentType="image/jpeg"/>
  <Override PartName="/ppt/media/image24.jpg" ContentType="image/jpeg"/>
  <Override PartName="/ppt/media/image25.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65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7010F0-9E79-459B-A080-E8AF22AC7C09}"/>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3836CA64-775D-47B1-8BFC-FAA4DEBB19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51C99BF5-E0C4-4105-9D80-667248844169}"/>
              </a:ext>
            </a:extLst>
          </p:cNvPr>
          <p:cNvSpPr>
            <a:spLocks noGrp="1"/>
          </p:cNvSpPr>
          <p:nvPr>
            <p:ph type="dt" sz="half" idx="10"/>
          </p:nvPr>
        </p:nvSpPr>
        <p:spPr/>
        <p:txBody>
          <a:bodyPr/>
          <a:lstStyle/>
          <a:p>
            <a:fld id="{2C840EAD-1D54-4D01-917C-544CF62FA624}" type="datetimeFigureOut">
              <a:rPr lang="ru-RU" smtClean="0"/>
              <a:t>01.02.2026</a:t>
            </a:fld>
            <a:endParaRPr lang="ru-RU"/>
          </a:p>
        </p:txBody>
      </p:sp>
      <p:sp>
        <p:nvSpPr>
          <p:cNvPr id="5" name="Нижний колонтитул 4">
            <a:extLst>
              <a:ext uri="{FF2B5EF4-FFF2-40B4-BE49-F238E27FC236}">
                <a16:creationId xmlns:a16="http://schemas.microsoft.com/office/drawing/2014/main" id="{04F5C90E-6B62-4CDF-986E-E2139B16CA5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471BE1A-3638-49A6-8E26-674E24BA6783}"/>
              </a:ext>
            </a:extLst>
          </p:cNvPr>
          <p:cNvSpPr>
            <a:spLocks noGrp="1"/>
          </p:cNvSpPr>
          <p:nvPr>
            <p:ph type="sldNum" sz="quarter" idx="12"/>
          </p:nvPr>
        </p:nvSpPr>
        <p:spPr/>
        <p:txBody>
          <a:bodyPr/>
          <a:lstStyle/>
          <a:p>
            <a:fld id="{DDE3B799-5812-4B6E-B947-B3ED7EC0F5C3}" type="slidenum">
              <a:rPr lang="ru-RU" smtClean="0"/>
              <a:t>‹#›</a:t>
            </a:fld>
            <a:endParaRPr lang="ru-RU"/>
          </a:p>
        </p:txBody>
      </p:sp>
    </p:spTree>
    <p:extLst>
      <p:ext uri="{BB962C8B-B14F-4D97-AF65-F5344CB8AC3E}">
        <p14:creationId xmlns:p14="http://schemas.microsoft.com/office/powerpoint/2010/main" val="108427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B26767-5D9B-461E-954B-9802C1816B9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F82DD984-E2BE-4888-BD83-A2385A26AD74}"/>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D7C94F0-6077-44B1-BC10-4771326062F9}"/>
              </a:ext>
            </a:extLst>
          </p:cNvPr>
          <p:cNvSpPr>
            <a:spLocks noGrp="1"/>
          </p:cNvSpPr>
          <p:nvPr>
            <p:ph type="dt" sz="half" idx="10"/>
          </p:nvPr>
        </p:nvSpPr>
        <p:spPr/>
        <p:txBody>
          <a:bodyPr/>
          <a:lstStyle/>
          <a:p>
            <a:fld id="{2C840EAD-1D54-4D01-917C-544CF62FA624}" type="datetimeFigureOut">
              <a:rPr lang="ru-RU" smtClean="0"/>
              <a:t>01.02.2026</a:t>
            </a:fld>
            <a:endParaRPr lang="ru-RU"/>
          </a:p>
        </p:txBody>
      </p:sp>
      <p:sp>
        <p:nvSpPr>
          <p:cNvPr id="5" name="Нижний колонтитул 4">
            <a:extLst>
              <a:ext uri="{FF2B5EF4-FFF2-40B4-BE49-F238E27FC236}">
                <a16:creationId xmlns:a16="http://schemas.microsoft.com/office/drawing/2014/main" id="{3911C4AF-8994-4549-87B5-DE144DECE4B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FDCA6FF-C51E-46C8-A1A4-EA92B1C2E6CF}"/>
              </a:ext>
            </a:extLst>
          </p:cNvPr>
          <p:cNvSpPr>
            <a:spLocks noGrp="1"/>
          </p:cNvSpPr>
          <p:nvPr>
            <p:ph type="sldNum" sz="quarter" idx="12"/>
          </p:nvPr>
        </p:nvSpPr>
        <p:spPr/>
        <p:txBody>
          <a:bodyPr/>
          <a:lstStyle/>
          <a:p>
            <a:fld id="{DDE3B799-5812-4B6E-B947-B3ED7EC0F5C3}" type="slidenum">
              <a:rPr lang="ru-RU" smtClean="0"/>
              <a:t>‹#›</a:t>
            </a:fld>
            <a:endParaRPr lang="ru-RU"/>
          </a:p>
        </p:txBody>
      </p:sp>
    </p:spTree>
    <p:extLst>
      <p:ext uri="{BB962C8B-B14F-4D97-AF65-F5344CB8AC3E}">
        <p14:creationId xmlns:p14="http://schemas.microsoft.com/office/powerpoint/2010/main" val="265253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6B7B0A3-2653-4C7B-B344-42AFDDA20EE0}"/>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91970718-A2BA-4610-9C59-B25CB765191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FA278F2-97B6-470F-A2A7-272B4A357B2A}"/>
              </a:ext>
            </a:extLst>
          </p:cNvPr>
          <p:cNvSpPr>
            <a:spLocks noGrp="1"/>
          </p:cNvSpPr>
          <p:nvPr>
            <p:ph type="dt" sz="half" idx="10"/>
          </p:nvPr>
        </p:nvSpPr>
        <p:spPr/>
        <p:txBody>
          <a:bodyPr/>
          <a:lstStyle/>
          <a:p>
            <a:fld id="{2C840EAD-1D54-4D01-917C-544CF62FA624}" type="datetimeFigureOut">
              <a:rPr lang="ru-RU" smtClean="0"/>
              <a:t>01.02.2026</a:t>
            </a:fld>
            <a:endParaRPr lang="ru-RU"/>
          </a:p>
        </p:txBody>
      </p:sp>
      <p:sp>
        <p:nvSpPr>
          <p:cNvPr id="5" name="Нижний колонтитул 4">
            <a:extLst>
              <a:ext uri="{FF2B5EF4-FFF2-40B4-BE49-F238E27FC236}">
                <a16:creationId xmlns:a16="http://schemas.microsoft.com/office/drawing/2014/main" id="{D5807761-4980-411F-8568-0169B05DCB2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62647A4-84EB-4C73-8B5B-0199DEB4DE51}"/>
              </a:ext>
            </a:extLst>
          </p:cNvPr>
          <p:cNvSpPr>
            <a:spLocks noGrp="1"/>
          </p:cNvSpPr>
          <p:nvPr>
            <p:ph type="sldNum" sz="quarter" idx="12"/>
          </p:nvPr>
        </p:nvSpPr>
        <p:spPr/>
        <p:txBody>
          <a:bodyPr/>
          <a:lstStyle/>
          <a:p>
            <a:fld id="{DDE3B799-5812-4B6E-B947-B3ED7EC0F5C3}" type="slidenum">
              <a:rPr lang="ru-RU" smtClean="0"/>
              <a:t>‹#›</a:t>
            </a:fld>
            <a:endParaRPr lang="ru-RU"/>
          </a:p>
        </p:txBody>
      </p:sp>
    </p:spTree>
    <p:extLst>
      <p:ext uri="{BB962C8B-B14F-4D97-AF65-F5344CB8AC3E}">
        <p14:creationId xmlns:p14="http://schemas.microsoft.com/office/powerpoint/2010/main" val="233834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2D60FF-FE2A-4E20-9F69-91E27DBD26A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744B697-FFA8-46C6-98BA-D03F7D2625C1}"/>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D36C2E5-14E6-4AA7-8927-E16267523E07}"/>
              </a:ext>
            </a:extLst>
          </p:cNvPr>
          <p:cNvSpPr>
            <a:spLocks noGrp="1"/>
          </p:cNvSpPr>
          <p:nvPr>
            <p:ph type="dt" sz="half" idx="10"/>
          </p:nvPr>
        </p:nvSpPr>
        <p:spPr/>
        <p:txBody>
          <a:bodyPr/>
          <a:lstStyle/>
          <a:p>
            <a:fld id="{2C840EAD-1D54-4D01-917C-544CF62FA624}" type="datetimeFigureOut">
              <a:rPr lang="ru-RU" smtClean="0"/>
              <a:t>01.02.2026</a:t>
            </a:fld>
            <a:endParaRPr lang="ru-RU"/>
          </a:p>
        </p:txBody>
      </p:sp>
      <p:sp>
        <p:nvSpPr>
          <p:cNvPr id="5" name="Нижний колонтитул 4">
            <a:extLst>
              <a:ext uri="{FF2B5EF4-FFF2-40B4-BE49-F238E27FC236}">
                <a16:creationId xmlns:a16="http://schemas.microsoft.com/office/drawing/2014/main" id="{E6CE16BF-BD8C-48F7-B8F4-70FE2034B23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8DE3CEB-C93D-41E0-B58B-9ABBD7489F03}"/>
              </a:ext>
            </a:extLst>
          </p:cNvPr>
          <p:cNvSpPr>
            <a:spLocks noGrp="1"/>
          </p:cNvSpPr>
          <p:nvPr>
            <p:ph type="sldNum" sz="quarter" idx="12"/>
          </p:nvPr>
        </p:nvSpPr>
        <p:spPr/>
        <p:txBody>
          <a:bodyPr/>
          <a:lstStyle/>
          <a:p>
            <a:fld id="{DDE3B799-5812-4B6E-B947-B3ED7EC0F5C3}" type="slidenum">
              <a:rPr lang="ru-RU" smtClean="0"/>
              <a:t>‹#›</a:t>
            </a:fld>
            <a:endParaRPr lang="ru-RU"/>
          </a:p>
        </p:txBody>
      </p:sp>
    </p:spTree>
    <p:extLst>
      <p:ext uri="{BB962C8B-B14F-4D97-AF65-F5344CB8AC3E}">
        <p14:creationId xmlns:p14="http://schemas.microsoft.com/office/powerpoint/2010/main" val="129831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264EB9-CBC7-4652-A13E-C6C94FF428D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F85F9BE7-CE59-406C-94F8-716021231C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3F0F4EB4-E4FE-467A-AE4F-8C8CDF2CB254}"/>
              </a:ext>
            </a:extLst>
          </p:cNvPr>
          <p:cNvSpPr>
            <a:spLocks noGrp="1"/>
          </p:cNvSpPr>
          <p:nvPr>
            <p:ph type="dt" sz="half" idx="10"/>
          </p:nvPr>
        </p:nvSpPr>
        <p:spPr/>
        <p:txBody>
          <a:bodyPr/>
          <a:lstStyle/>
          <a:p>
            <a:fld id="{2C840EAD-1D54-4D01-917C-544CF62FA624}" type="datetimeFigureOut">
              <a:rPr lang="ru-RU" smtClean="0"/>
              <a:t>01.02.2026</a:t>
            </a:fld>
            <a:endParaRPr lang="ru-RU"/>
          </a:p>
        </p:txBody>
      </p:sp>
      <p:sp>
        <p:nvSpPr>
          <p:cNvPr id="5" name="Нижний колонтитул 4">
            <a:extLst>
              <a:ext uri="{FF2B5EF4-FFF2-40B4-BE49-F238E27FC236}">
                <a16:creationId xmlns:a16="http://schemas.microsoft.com/office/drawing/2014/main" id="{8B79D29D-E3B0-427E-8A91-21342CEEA8C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FF70AD8-0392-4C65-BE4B-EE2D04DD4671}"/>
              </a:ext>
            </a:extLst>
          </p:cNvPr>
          <p:cNvSpPr>
            <a:spLocks noGrp="1"/>
          </p:cNvSpPr>
          <p:nvPr>
            <p:ph type="sldNum" sz="quarter" idx="12"/>
          </p:nvPr>
        </p:nvSpPr>
        <p:spPr/>
        <p:txBody>
          <a:bodyPr/>
          <a:lstStyle/>
          <a:p>
            <a:fld id="{DDE3B799-5812-4B6E-B947-B3ED7EC0F5C3}" type="slidenum">
              <a:rPr lang="ru-RU" smtClean="0"/>
              <a:t>‹#›</a:t>
            </a:fld>
            <a:endParaRPr lang="ru-RU"/>
          </a:p>
        </p:txBody>
      </p:sp>
    </p:spTree>
    <p:extLst>
      <p:ext uri="{BB962C8B-B14F-4D97-AF65-F5344CB8AC3E}">
        <p14:creationId xmlns:p14="http://schemas.microsoft.com/office/powerpoint/2010/main" val="1402398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9650B1-77C0-4836-BF65-9810CE99010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6F8959D-3863-4E8A-8E36-03C37A1AFA79}"/>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F21FFD79-9F75-43E0-87BB-BC23C7CDF13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3A82C961-0CA9-42C2-BE26-71601532AA82}"/>
              </a:ext>
            </a:extLst>
          </p:cNvPr>
          <p:cNvSpPr>
            <a:spLocks noGrp="1"/>
          </p:cNvSpPr>
          <p:nvPr>
            <p:ph type="dt" sz="half" idx="10"/>
          </p:nvPr>
        </p:nvSpPr>
        <p:spPr/>
        <p:txBody>
          <a:bodyPr/>
          <a:lstStyle/>
          <a:p>
            <a:fld id="{2C840EAD-1D54-4D01-917C-544CF62FA624}" type="datetimeFigureOut">
              <a:rPr lang="ru-RU" smtClean="0"/>
              <a:t>01.02.2026</a:t>
            </a:fld>
            <a:endParaRPr lang="ru-RU"/>
          </a:p>
        </p:txBody>
      </p:sp>
      <p:sp>
        <p:nvSpPr>
          <p:cNvPr id="6" name="Нижний колонтитул 5">
            <a:extLst>
              <a:ext uri="{FF2B5EF4-FFF2-40B4-BE49-F238E27FC236}">
                <a16:creationId xmlns:a16="http://schemas.microsoft.com/office/drawing/2014/main" id="{000CBB0F-EB39-4675-A868-CF05DDB1C4D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F6BF10F-1675-44D7-BEBF-6B61655B85B9}"/>
              </a:ext>
            </a:extLst>
          </p:cNvPr>
          <p:cNvSpPr>
            <a:spLocks noGrp="1"/>
          </p:cNvSpPr>
          <p:nvPr>
            <p:ph type="sldNum" sz="quarter" idx="12"/>
          </p:nvPr>
        </p:nvSpPr>
        <p:spPr/>
        <p:txBody>
          <a:bodyPr/>
          <a:lstStyle/>
          <a:p>
            <a:fld id="{DDE3B799-5812-4B6E-B947-B3ED7EC0F5C3}" type="slidenum">
              <a:rPr lang="ru-RU" smtClean="0"/>
              <a:t>‹#›</a:t>
            </a:fld>
            <a:endParaRPr lang="ru-RU"/>
          </a:p>
        </p:txBody>
      </p:sp>
    </p:spTree>
    <p:extLst>
      <p:ext uri="{BB962C8B-B14F-4D97-AF65-F5344CB8AC3E}">
        <p14:creationId xmlns:p14="http://schemas.microsoft.com/office/powerpoint/2010/main" val="2794771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316988-35F1-4634-8DDA-855C7EC5AB7A}"/>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16F3FDFD-BD61-433D-BC93-C56E936ADC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BB56E8F5-B4BD-49B9-AA41-997806B985A2}"/>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96E7B663-0524-42E5-BD20-2B7D8656B0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274D50DA-5D70-4402-8047-1A6B8FAEF389}"/>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915E6A82-019B-48EC-B918-979C90618A4A}"/>
              </a:ext>
            </a:extLst>
          </p:cNvPr>
          <p:cNvSpPr>
            <a:spLocks noGrp="1"/>
          </p:cNvSpPr>
          <p:nvPr>
            <p:ph type="dt" sz="half" idx="10"/>
          </p:nvPr>
        </p:nvSpPr>
        <p:spPr/>
        <p:txBody>
          <a:bodyPr/>
          <a:lstStyle/>
          <a:p>
            <a:fld id="{2C840EAD-1D54-4D01-917C-544CF62FA624}" type="datetimeFigureOut">
              <a:rPr lang="ru-RU" smtClean="0"/>
              <a:t>01.02.2026</a:t>
            </a:fld>
            <a:endParaRPr lang="ru-RU"/>
          </a:p>
        </p:txBody>
      </p:sp>
      <p:sp>
        <p:nvSpPr>
          <p:cNvPr id="8" name="Нижний колонтитул 7">
            <a:extLst>
              <a:ext uri="{FF2B5EF4-FFF2-40B4-BE49-F238E27FC236}">
                <a16:creationId xmlns:a16="http://schemas.microsoft.com/office/drawing/2014/main" id="{DA5940DB-F9DC-44F5-AF32-0FF7C71ACA9B}"/>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E48B8775-B95A-4330-93D1-29ED3EC47B45}"/>
              </a:ext>
            </a:extLst>
          </p:cNvPr>
          <p:cNvSpPr>
            <a:spLocks noGrp="1"/>
          </p:cNvSpPr>
          <p:nvPr>
            <p:ph type="sldNum" sz="quarter" idx="12"/>
          </p:nvPr>
        </p:nvSpPr>
        <p:spPr/>
        <p:txBody>
          <a:bodyPr/>
          <a:lstStyle/>
          <a:p>
            <a:fld id="{DDE3B799-5812-4B6E-B947-B3ED7EC0F5C3}" type="slidenum">
              <a:rPr lang="ru-RU" smtClean="0"/>
              <a:t>‹#›</a:t>
            </a:fld>
            <a:endParaRPr lang="ru-RU"/>
          </a:p>
        </p:txBody>
      </p:sp>
    </p:spTree>
    <p:extLst>
      <p:ext uri="{BB962C8B-B14F-4D97-AF65-F5344CB8AC3E}">
        <p14:creationId xmlns:p14="http://schemas.microsoft.com/office/powerpoint/2010/main" val="251122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90AD7F-C567-49A4-BC3F-CF771B8EEF39}"/>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0016B287-D9DD-404F-AB7C-B5FFC58A1936}"/>
              </a:ext>
            </a:extLst>
          </p:cNvPr>
          <p:cNvSpPr>
            <a:spLocks noGrp="1"/>
          </p:cNvSpPr>
          <p:nvPr>
            <p:ph type="dt" sz="half" idx="10"/>
          </p:nvPr>
        </p:nvSpPr>
        <p:spPr/>
        <p:txBody>
          <a:bodyPr/>
          <a:lstStyle/>
          <a:p>
            <a:fld id="{2C840EAD-1D54-4D01-917C-544CF62FA624}" type="datetimeFigureOut">
              <a:rPr lang="ru-RU" smtClean="0"/>
              <a:t>01.02.2026</a:t>
            </a:fld>
            <a:endParaRPr lang="ru-RU"/>
          </a:p>
        </p:txBody>
      </p:sp>
      <p:sp>
        <p:nvSpPr>
          <p:cNvPr id="4" name="Нижний колонтитул 3">
            <a:extLst>
              <a:ext uri="{FF2B5EF4-FFF2-40B4-BE49-F238E27FC236}">
                <a16:creationId xmlns:a16="http://schemas.microsoft.com/office/drawing/2014/main" id="{3A35F5B6-3556-42E0-B4B6-28352BD2AE5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3AD13B76-BADB-4FCC-9E77-3229DFAAC4F7}"/>
              </a:ext>
            </a:extLst>
          </p:cNvPr>
          <p:cNvSpPr>
            <a:spLocks noGrp="1"/>
          </p:cNvSpPr>
          <p:nvPr>
            <p:ph type="sldNum" sz="quarter" idx="12"/>
          </p:nvPr>
        </p:nvSpPr>
        <p:spPr/>
        <p:txBody>
          <a:bodyPr/>
          <a:lstStyle/>
          <a:p>
            <a:fld id="{DDE3B799-5812-4B6E-B947-B3ED7EC0F5C3}" type="slidenum">
              <a:rPr lang="ru-RU" smtClean="0"/>
              <a:t>‹#›</a:t>
            </a:fld>
            <a:endParaRPr lang="ru-RU"/>
          </a:p>
        </p:txBody>
      </p:sp>
    </p:spTree>
    <p:extLst>
      <p:ext uri="{BB962C8B-B14F-4D97-AF65-F5344CB8AC3E}">
        <p14:creationId xmlns:p14="http://schemas.microsoft.com/office/powerpoint/2010/main" val="2748315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6CABA048-F59A-4DE7-B5A0-80E22CF5BE3D}"/>
              </a:ext>
            </a:extLst>
          </p:cNvPr>
          <p:cNvSpPr>
            <a:spLocks noGrp="1"/>
          </p:cNvSpPr>
          <p:nvPr>
            <p:ph type="dt" sz="half" idx="10"/>
          </p:nvPr>
        </p:nvSpPr>
        <p:spPr/>
        <p:txBody>
          <a:bodyPr/>
          <a:lstStyle/>
          <a:p>
            <a:fld id="{2C840EAD-1D54-4D01-917C-544CF62FA624}" type="datetimeFigureOut">
              <a:rPr lang="ru-RU" smtClean="0"/>
              <a:t>01.02.2026</a:t>
            </a:fld>
            <a:endParaRPr lang="ru-RU"/>
          </a:p>
        </p:txBody>
      </p:sp>
      <p:sp>
        <p:nvSpPr>
          <p:cNvPr id="3" name="Нижний колонтитул 2">
            <a:extLst>
              <a:ext uri="{FF2B5EF4-FFF2-40B4-BE49-F238E27FC236}">
                <a16:creationId xmlns:a16="http://schemas.microsoft.com/office/drawing/2014/main" id="{DB6560FE-1C53-4402-BC28-8E13D24F4D37}"/>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0776E3EE-BD9D-4F18-8A5C-A6371745804F}"/>
              </a:ext>
            </a:extLst>
          </p:cNvPr>
          <p:cNvSpPr>
            <a:spLocks noGrp="1"/>
          </p:cNvSpPr>
          <p:nvPr>
            <p:ph type="sldNum" sz="quarter" idx="12"/>
          </p:nvPr>
        </p:nvSpPr>
        <p:spPr/>
        <p:txBody>
          <a:bodyPr/>
          <a:lstStyle/>
          <a:p>
            <a:fld id="{DDE3B799-5812-4B6E-B947-B3ED7EC0F5C3}" type="slidenum">
              <a:rPr lang="ru-RU" smtClean="0"/>
              <a:t>‹#›</a:t>
            </a:fld>
            <a:endParaRPr lang="ru-RU"/>
          </a:p>
        </p:txBody>
      </p:sp>
    </p:spTree>
    <p:extLst>
      <p:ext uri="{BB962C8B-B14F-4D97-AF65-F5344CB8AC3E}">
        <p14:creationId xmlns:p14="http://schemas.microsoft.com/office/powerpoint/2010/main" val="1206266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2FF6CA-CE15-42B1-B995-EF68417D36C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58244CB4-1A50-429F-A243-62B82F1793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9C12743F-585F-43C3-92B4-725A50AE50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2E02C1E-F9F4-4B1B-82E6-88CC6CC00F4C}"/>
              </a:ext>
            </a:extLst>
          </p:cNvPr>
          <p:cNvSpPr>
            <a:spLocks noGrp="1"/>
          </p:cNvSpPr>
          <p:nvPr>
            <p:ph type="dt" sz="half" idx="10"/>
          </p:nvPr>
        </p:nvSpPr>
        <p:spPr/>
        <p:txBody>
          <a:bodyPr/>
          <a:lstStyle/>
          <a:p>
            <a:fld id="{2C840EAD-1D54-4D01-917C-544CF62FA624}" type="datetimeFigureOut">
              <a:rPr lang="ru-RU" smtClean="0"/>
              <a:t>01.02.2026</a:t>
            </a:fld>
            <a:endParaRPr lang="ru-RU"/>
          </a:p>
        </p:txBody>
      </p:sp>
      <p:sp>
        <p:nvSpPr>
          <p:cNvPr id="6" name="Нижний колонтитул 5">
            <a:extLst>
              <a:ext uri="{FF2B5EF4-FFF2-40B4-BE49-F238E27FC236}">
                <a16:creationId xmlns:a16="http://schemas.microsoft.com/office/drawing/2014/main" id="{069FEA67-650B-48EA-ADBE-0BD6C58B4B6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2975F5A-7C54-4DD6-BDE1-C83689BF82F9}"/>
              </a:ext>
            </a:extLst>
          </p:cNvPr>
          <p:cNvSpPr>
            <a:spLocks noGrp="1"/>
          </p:cNvSpPr>
          <p:nvPr>
            <p:ph type="sldNum" sz="quarter" idx="12"/>
          </p:nvPr>
        </p:nvSpPr>
        <p:spPr/>
        <p:txBody>
          <a:bodyPr/>
          <a:lstStyle/>
          <a:p>
            <a:fld id="{DDE3B799-5812-4B6E-B947-B3ED7EC0F5C3}" type="slidenum">
              <a:rPr lang="ru-RU" smtClean="0"/>
              <a:t>‹#›</a:t>
            </a:fld>
            <a:endParaRPr lang="ru-RU"/>
          </a:p>
        </p:txBody>
      </p:sp>
    </p:spTree>
    <p:extLst>
      <p:ext uri="{BB962C8B-B14F-4D97-AF65-F5344CB8AC3E}">
        <p14:creationId xmlns:p14="http://schemas.microsoft.com/office/powerpoint/2010/main" val="3219423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547D33-70FE-4635-B071-A90580619E5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6C2459F2-B676-44F3-8CCE-4A5B7FF51E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73D0F80E-497C-4D45-831E-9EC7A445F5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6E2011F-AF82-44F4-9369-8234F56E3A2F}"/>
              </a:ext>
            </a:extLst>
          </p:cNvPr>
          <p:cNvSpPr>
            <a:spLocks noGrp="1"/>
          </p:cNvSpPr>
          <p:nvPr>
            <p:ph type="dt" sz="half" idx="10"/>
          </p:nvPr>
        </p:nvSpPr>
        <p:spPr/>
        <p:txBody>
          <a:bodyPr/>
          <a:lstStyle/>
          <a:p>
            <a:fld id="{2C840EAD-1D54-4D01-917C-544CF62FA624}" type="datetimeFigureOut">
              <a:rPr lang="ru-RU" smtClean="0"/>
              <a:t>01.02.2026</a:t>
            </a:fld>
            <a:endParaRPr lang="ru-RU"/>
          </a:p>
        </p:txBody>
      </p:sp>
      <p:sp>
        <p:nvSpPr>
          <p:cNvPr id="6" name="Нижний колонтитул 5">
            <a:extLst>
              <a:ext uri="{FF2B5EF4-FFF2-40B4-BE49-F238E27FC236}">
                <a16:creationId xmlns:a16="http://schemas.microsoft.com/office/drawing/2014/main" id="{5C1B5837-C25F-48FB-B5DF-B47F6B5ABE5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72D0FE6-23B1-42B0-8330-FD913A898CA9}"/>
              </a:ext>
            </a:extLst>
          </p:cNvPr>
          <p:cNvSpPr>
            <a:spLocks noGrp="1"/>
          </p:cNvSpPr>
          <p:nvPr>
            <p:ph type="sldNum" sz="quarter" idx="12"/>
          </p:nvPr>
        </p:nvSpPr>
        <p:spPr/>
        <p:txBody>
          <a:bodyPr/>
          <a:lstStyle/>
          <a:p>
            <a:fld id="{DDE3B799-5812-4B6E-B947-B3ED7EC0F5C3}" type="slidenum">
              <a:rPr lang="ru-RU" smtClean="0"/>
              <a:t>‹#›</a:t>
            </a:fld>
            <a:endParaRPr lang="ru-RU"/>
          </a:p>
        </p:txBody>
      </p:sp>
    </p:spTree>
    <p:extLst>
      <p:ext uri="{BB962C8B-B14F-4D97-AF65-F5344CB8AC3E}">
        <p14:creationId xmlns:p14="http://schemas.microsoft.com/office/powerpoint/2010/main" val="1968317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A42BC2-CBCA-461C-9708-FC7AEC7AD7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6B1858A-6413-4B5E-9F1E-B04753D723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2139FCC-9B85-4754-868E-C59587F70A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840EAD-1D54-4D01-917C-544CF62FA624}" type="datetimeFigureOut">
              <a:rPr lang="ru-RU" smtClean="0"/>
              <a:t>01.02.2026</a:t>
            </a:fld>
            <a:endParaRPr lang="ru-RU"/>
          </a:p>
        </p:txBody>
      </p:sp>
      <p:sp>
        <p:nvSpPr>
          <p:cNvPr id="5" name="Нижний колонтитул 4">
            <a:extLst>
              <a:ext uri="{FF2B5EF4-FFF2-40B4-BE49-F238E27FC236}">
                <a16:creationId xmlns:a16="http://schemas.microsoft.com/office/drawing/2014/main" id="{9D51746C-CC30-4E61-98F7-12CB7154C5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E019BE50-AF1F-46A5-A5ED-D3F138BD3E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3B799-5812-4B6E-B947-B3ED7EC0F5C3}" type="slidenum">
              <a:rPr lang="ru-RU" smtClean="0"/>
              <a:t>‹#›</a:t>
            </a:fld>
            <a:endParaRPr lang="ru-RU"/>
          </a:p>
        </p:txBody>
      </p:sp>
    </p:spTree>
    <p:extLst>
      <p:ext uri="{BB962C8B-B14F-4D97-AF65-F5344CB8AC3E}">
        <p14:creationId xmlns:p14="http://schemas.microsoft.com/office/powerpoint/2010/main" val="3526846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B8152957-9E82-40EB-BDDA-648FD8212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6E3C840C-418D-4AE0-862D-85DB57FF6D28}"/>
              </a:ext>
            </a:extLst>
          </p:cNvPr>
          <p:cNvSpPr>
            <a:spLocks noGrp="1"/>
          </p:cNvSpPr>
          <p:nvPr>
            <p:ph type="ctrTitle"/>
          </p:nvPr>
        </p:nvSpPr>
        <p:spPr>
          <a:xfrm>
            <a:off x="2478157" y="2319129"/>
            <a:ext cx="7580243" cy="1722784"/>
          </a:xfrm>
        </p:spPr>
        <p:txBody>
          <a:bodyPr>
            <a:normAutofit fontScale="90000"/>
          </a:bodyPr>
          <a:lstStyle/>
          <a:p>
            <a:r>
              <a:rPr lang="ru-RU" dirty="0">
                <a:solidFill>
                  <a:srgbClr val="C00000"/>
                </a:solidFill>
                <a:latin typeface="Comic Sans MS" panose="030F0702030302020204" pitchFamily="66" charset="0"/>
                <a:ea typeface="Segoe UI Emoji" panose="020B0502040204020203" pitchFamily="34" charset="0"/>
                <a:cs typeface="Arial" panose="020B0604020202020204" pitchFamily="34" charset="0"/>
              </a:rPr>
              <a:t>КОЛЛЕКЦИЯ РАКУШЕК</a:t>
            </a:r>
          </a:p>
        </p:txBody>
      </p:sp>
      <p:sp>
        <p:nvSpPr>
          <p:cNvPr id="4" name="TextBox 3">
            <a:extLst>
              <a:ext uri="{FF2B5EF4-FFF2-40B4-BE49-F238E27FC236}">
                <a16:creationId xmlns:a16="http://schemas.microsoft.com/office/drawing/2014/main" id="{1DDCC596-5A13-494A-94BD-7588550207DF}"/>
              </a:ext>
            </a:extLst>
          </p:cNvPr>
          <p:cNvSpPr txBox="1"/>
          <p:nvPr/>
        </p:nvSpPr>
        <p:spPr>
          <a:xfrm>
            <a:off x="2888974" y="4757530"/>
            <a:ext cx="6109252" cy="830997"/>
          </a:xfrm>
          <a:prstGeom prst="rect">
            <a:avLst/>
          </a:prstGeom>
          <a:noFill/>
        </p:spPr>
        <p:txBody>
          <a:bodyPr wrap="square" rtlCol="0">
            <a:spAutoFit/>
          </a:bodyPr>
          <a:lstStyle/>
          <a:p>
            <a:r>
              <a:rPr lang="ru-RU" sz="2400" dirty="0"/>
              <a:t>Автор коллекции: воспитатель МДОАУ ЦРР д</a:t>
            </a:r>
            <a:r>
              <a:rPr lang="en-US" sz="2400" dirty="0"/>
              <a:t>/</a:t>
            </a:r>
            <a:r>
              <a:rPr lang="ru-RU" sz="2400" dirty="0"/>
              <a:t>с №120 г. Орска «Крепыш» Князева Н.В</a:t>
            </a:r>
          </a:p>
        </p:txBody>
      </p:sp>
    </p:spTree>
    <p:extLst>
      <p:ext uri="{BB962C8B-B14F-4D97-AF65-F5344CB8AC3E}">
        <p14:creationId xmlns:p14="http://schemas.microsoft.com/office/powerpoint/2010/main" val="2613738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4DC480A7-BCE7-40C1-9AA0-F4826CD38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
            <a:ext cx="12192000" cy="6858437"/>
          </a:xfrm>
          <a:prstGeom prst="rect">
            <a:avLst/>
          </a:prstGeom>
        </p:spPr>
      </p:pic>
      <p:sp>
        <p:nvSpPr>
          <p:cNvPr id="2" name="Заголовок 1">
            <a:extLst>
              <a:ext uri="{FF2B5EF4-FFF2-40B4-BE49-F238E27FC236}">
                <a16:creationId xmlns:a16="http://schemas.microsoft.com/office/drawing/2014/main" id="{477B78F0-83F5-47BF-8F09-2A9BF1CC3CA7}"/>
              </a:ext>
            </a:extLst>
          </p:cNvPr>
          <p:cNvSpPr>
            <a:spLocks noGrp="1"/>
          </p:cNvSpPr>
          <p:nvPr>
            <p:ph type="title"/>
          </p:nvPr>
        </p:nvSpPr>
        <p:spPr>
          <a:xfrm>
            <a:off x="1086678" y="265043"/>
            <a:ext cx="5936974" cy="6188765"/>
          </a:xfrm>
        </p:spPr>
        <p:txBody>
          <a:bodyPr>
            <a:noAutofit/>
          </a:bodyPr>
          <a:lstStyle/>
          <a:p>
            <a:r>
              <a:rPr lang="ru-RU" b="1" i="0" dirty="0" err="1">
                <a:effectLst/>
                <a:latin typeface="+mn-lt"/>
              </a:rPr>
              <a:t>Вазум</a:t>
            </a:r>
            <a:r>
              <a:rPr lang="ru-RU" b="1" i="0" dirty="0">
                <a:effectLst/>
                <a:latin typeface="+mn-lt"/>
              </a:rPr>
              <a:t> обычный</a:t>
            </a:r>
            <a:r>
              <a:rPr lang="ru-RU" sz="1800" b="0" i="0" dirty="0">
                <a:effectLst/>
                <a:latin typeface="+mn-lt"/>
              </a:rPr>
              <a:t>— </a:t>
            </a:r>
            <a:r>
              <a:rPr lang="ru-RU" sz="1600" b="0" i="0" dirty="0">
                <a:effectLst/>
                <a:latin typeface="+mn-lt"/>
              </a:rPr>
              <a:t>вид брюхоногих моллюсков</a:t>
            </a:r>
            <a:br>
              <a:rPr lang="ru-RU" sz="1600" b="0" i="0" dirty="0">
                <a:effectLst/>
                <a:latin typeface="+mn-lt"/>
              </a:rPr>
            </a:br>
            <a:r>
              <a:rPr lang="ru-RU" sz="1600" b="1" dirty="0">
                <a:effectLst/>
                <a:latin typeface="+mn-lt"/>
              </a:rPr>
              <a:t>Описание:</a:t>
            </a:r>
            <a:br>
              <a:rPr lang="ru-RU" sz="1600" b="1" dirty="0">
                <a:effectLst/>
                <a:latin typeface="+mn-lt"/>
              </a:rPr>
            </a:br>
            <a:r>
              <a:rPr lang="ru-RU" sz="1600" b="1" dirty="0">
                <a:effectLst/>
                <a:latin typeface="+mn-lt"/>
              </a:rPr>
              <a:t>Раковина</a:t>
            </a:r>
            <a:r>
              <a:rPr lang="ru-RU" sz="1600" b="0" dirty="0">
                <a:effectLst/>
                <a:latin typeface="+mn-lt"/>
              </a:rPr>
              <a:t> толстостенная и бугристая, по плечу — спиральный ряд более крупных тупых шипов. </a:t>
            </a:r>
            <a:br>
              <a:rPr lang="en-US" sz="1600" b="0" dirty="0">
                <a:effectLst/>
                <a:latin typeface="+mn-lt"/>
              </a:rPr>
            </a:br>
            <a:r>
              <a:rPr lang="ru-RU" sz="1600" b="1" dirty="0">
                <a:effectLst/>
                <a:latin typeface="+mn-lt"/>
              </a:rPr>
              <a:t>Устье</a:t>
            </a:r>
            <a:r>
              <a:rPr lang="ru-RU" sz="1600" b="0" dirty="0">
                <a:effectLst/>
                <a:latin typeface="+mn-lt"/>
              </a:rPr>
              <a:t> узкое, контрастные чёрно-белые зубья. </a:t>
            </a:r>
            <a:br>
              <a:rPr lang="en-US" sz="1600" b="0" dirty="0">
                <a:effectLst/>
                <a:latin typeface="+mn-lt"/>
              </a:rPr>
            </a:br>
            <a:r>
              <a:rPr lang="ru-RU" sz="1600" b="1" dirty="0">
                <a:effectLst/>
                <a:latin typeface="+mn-lt"/>
              </a:rPr>
              <a:t>Общая окраска</a:t>
            </a:r>
            <a:r>
              <a:rPr lang="ru-RU" sz="1600" b="0" dirty="0">
                <a:effectLst/>
                <a:latin typeface="+mn-lt"/>
              </a:rPr>
              <a:t> — чередование светлых и тёмных пятен. </a:t>
            </a:r>
            <a:br>
              <a:rPr lang="en-US" sz="1600" b="0" dirty="0">
                <a:effectLst/>
                <a:latin typeface="+mn-lt"/>
              </a:rPr>
            </a:br>
            <a:r>
              <a:rPr lang="ru-RU" sz="1600" b="1" dirty="0">
                <a:effectLst/>
                <a:latin typeface="+mn-lt"/>
              </a:rPr>
              <a:t>Длина корпуса</a:t>
            </a:r>
            <a:r>
              <a:rPr lang="ru-RU" sz="1600" b="0" dirty="0">
                <a:effectLst/>
                <a:latin typeface="+mn-lt"/>
              </a:rPr>
              <a:t> варьируется от 36,7 мм до 86 мм. </a:t>
            </a:r>
            <a:br>
              <a:rPr lang="en-US" sz="1600" b="0" dirty="0">
                <a:effectLst/>
                <a:latin typeface="+mn-lt"/>
              </a:rPr>
            </a:br>
            <a:r>
              <a:rPr lang="ru-RU" sz="1600" b="1" dirty="0">
                <a:effectLst/>
                <a:latin typeface="+mn-lt"/>
              </a:rPr>
              <a:t>Панцирь</a:t>
            </a:r>
            <a:r>
              <a:rPr lang="ru-RU" sz="1600" b="0" dirty="0">
                <a:effectLst/>
                <a:latin typeface="+mn-lt"/>
              </a:rPr>
              <a:t> желтовато-белый и каштаново-чёрный, с пятнами и неясными полосами. </a:t>
            </a:r>
            <a:br>
              <a:rPr lang="en-US" sz="1600" b="0" dirty="0">
                <a:effectLst/>
                <a:latin typeface="+mn-lt"/>
              </a:rPr>
            </a:br>
            <a:r>
              <a:rPr lang="ru-RU" sz="1600" b="1" dirty="0">
                <a:effectLst/>
                <a:latin typeface="+mn-lt"/>
              </a:rPr>
              <a:t>Отверстие</a:t>
            </a:r>
            <a:r>
              <a:rPr lang="ru-RU" sz="1600" b="0" dirty="0">
                <a:effectLst/>
                <a:latin typeface="+mn-lt"/>
              </a:rPr>
              <a:t> желтовато-белое. </a:t>
            </a:r>
            <a:br>
              <a:rPr lang="en-US" sz="1600" b="0" dirty="0">
                <a:effectLst/>
                <a:latin typeface="+mn-lt"/>
              </a:rPr>
            </a:br>
            <a:r>
              <a:rPr lang="ru-RU" sz="1600" b="1" dirty="0">
                <a:effectLst/>
                <a:latin typeface="+mn-lt"/>
              </a:rPr>
              <a:t>Кайма внешней губы</a:t>
            </a:r>
            <a:r>
              <a:rPr lang="ru-RU" sz="1600" b="0" dirty="0">
                <a:effectLst/>
                <a:latin typeface="+mn-lt"/>
              </a:rPr>
              <a:t> в чёрных пятнах. </a:t>
            </a:r>
            <a:br>
              <a:rPr lang="en-US" sz="1600" b="0" dirty="0">
                <a:effectLst/>
                <a:latin typeface="+mn-lt"/>
              </a:rPr>
            </a:br>
            <a:r>
              <a:rPr lang="ru-RU" sz="1600" b="1" dirty="0">
                <a:effectLst/>
                <a:latin typeface="+mn-lt"/>
              </a:rPr>
              <a:t>Ареал обитания</a:t>
            </a:r>
            <a:br>
              <a:rPr lang="ru-RU" sz="1600" b="1" dirty="0">
                <a:effectLst/>
                <a:latin typeface="+mn-lt"/>
              </a:rPr>
            </a:br>
            <a:r>
              <a:rPr lang="ru-RU" sz="1600" b="0" dirty="0">
                <a:effectLst/>
                <a:latin typeface="+mn-lt"/>
              </a:rPr>
              <a:t>Моллюск распространён в </a:t>
            </a:r>
            <a:r>
              <a:rPr lang="ru-RU" sz="1600" b="1" dirty="0">
                <a:effectLst/>
                <a:latin typeface="+mn-lt"/>
              </a:rPr>
              <a:t>Индо-Тихоокеанском регионе</a:t>
            </a:r>
            <a:r>
              <a:rPr lang="ru-RU" sz="1600" b="0" dirty="0">
                <a:effectLst/>
                <a:latin typeface="+mn-lt"/>
              </a:rPr>
              <a:t>. Некоторые места обитания:</a:t>
            </a:r>
            <a:br>
              <a:rPr lang="en-US" sz="1600" b="0" dirty="0">
                <a:effectLst/>
                <a:latin typeface="+mn-lt"/>
              </a:rPr>
            </a:br>
            <a:r>
              <a:rPr lang="ru-RU" sz="1600" b="0" dirty="0">
                <a:effectLst/>
                <a:latin typeface="+mn-lt"/>
              </a:rPr>
              <a:t>от Восточной Африки и Персидского залива; </a:t>
            </a:r>
            <a:br>
              <a:rPr lang="en-US" sz="1600" b="0" dirty="0">
                <a:effectLst/>
                <a:latin typeface="+mn-lt"/>
              </a:rPr>
            </a:br>
            <a:r>
              <a:rPr lang="ru-RU" sz="1600" b="0" dirty="0">
                <a:effectLst/>
                <a:latin typeface="+mn-lt"/>
              </a:rPr>
              <a:t>Индонезия, Малайзия, Филиппины; юг Японии; Папуа-Новая Гвинея; Большой Барьерный риф. </a:t>
            </a:r>
            <a:br>
              <a:rPr lang="en-US" sz="1600" b="0" dirty="0">
                <a:effectLst/>
                <a:latin typeface="+mn-lt"/>
              </a:rPr>
            </a:br>
            <a:r>
              <a:rPr lang="ru-RU" sz="1600" b="0" dirty="0">
                <a:effectLst/>
                <a:latin typeface="+mn-lt"/>
              </a:rPr>
              <a:t>Предпочитает селиться на скалах на мелководье (до 20 метров). </a:t>
            </a:r>
            <a:br>
              <a:rPr lang="en-US" sz="1600" b="0" dirty="0">
                <a:effectLst/>
                <a:latin typeface="+mn-lt"/>
              </a:rPr>
            </a:br>
            <a:r>
              <a:rPr lang="ru-RU" sz="1600" b="1" dirty="0" err="1">
                <a:effectLst/>
                <a:latin typeface="+mn-lt"/>
              </a:rPr>
              <a:t>Вазум</a:t>
            </a:r>
            <a:r>
              <a:rPr lang="ru-RU" sz="1600" b="1" dirty="0">
                <a:effectLst/>
                <a:latin typeface="+mn-lt"/>
              </a:rPr>
              <a:t> — хищник</a:t>
            </a:r>
            <a:r>
              <a:rPr lang="ru-RU" sz="1600" b="0" dirty="0">
                <a:effectLst/>
                <a:latin typeface="+mn-lt"/>
              </a:rPr>
              <a:t>, питается мелкими двустворчатыми моллюсками и падалью. Раковину жертвы моллюск просверливает с помощью радулы, проделывая в ней сквозное отверстие диаметром около 1 мм. Если раковина жертвы достаточно толстая, на сверление может уйти несколько суток.</a:t>
            </a:r>
            <a:br>
              <a:rPr lang="ru-RU" sz="1600" b="0" dirty="0">
                <a:effectLst/>
                <a:latin typeface="+mn-lt"/>
              </a:rPr>
            </a:br>
            <a:r>
              <a:rPr lang="ru-RU" sz="1600" b="1" dirty="0">
                <a:effectLst/>
                <a:latin typeface="+mn-lt"/>
              </a:rPr>
              <a:t>При малейшей тревоге</a:t>
            </a:r>
            <a:r>
              <a:rPr lang="ru-RU" sz="1600" b="0" dirty="0">
                <a:effectLst/>
                <a:latin typeface="+mn-lt"/>
              </a:rPr>
              <a:t> моллюск быстро прячется в панцирь.</a:t>
            </a:r>
            <a:br>
              <a:rPr lang="ru-RU" sz="1600" b="0" dirty="0">
                <a:effectLst/>
                <a:latin typeface="YS Text"/>
              </a:rPr>
            </a:br>
            <a:endParaRPr lang="ru-RU" sz="1600" dirty="0"/>
          </a:p>
        </p:txBody>
      </p:sp>
      <p:pic>
        <p:nvPicPr>
          <p:cNvPr id="6" name="Рисунок 5">
            <a:extLst>
              <a:ext uri="{FF2B5EF4-FFF2-40B4-BE49-F238E27FC236}">
                <a16:creationId xmlns:a16="http://schemas.microsoft.com/office/drawing/2014/main" id="{CFE3FDED-A548-44FF-9C01-C1F3DDEFD8E9}"/>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7905" r="7905"/>
          <a:stretch>
            <a:fillRect/>
          </a:stretch>
        </p:blipFill>
        <p:spPr>
          <a:xfrm>
            <a:off x="7234849" y="1447420"/>
            <a:ext cx="4518102" cy="39631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92557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86FFFE4D-187C-4684-80E5-A1D7543DEF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
            <a:ext cx="12192000" cy="6858437"/>
          </a:xfrm>
          <a:prstGeom prst="rect">
            <a:avLst/>
          </a:prstGeom>
        </p:spPr>
      </p:pic>
      <p:sp>
        <p:nvSpPr>
          <p:cNvPr id="2" name="Заголовок 1">
            <a:extLst>
              <a:ext uri="{FF2B5EF4-FFF2-40B4-BE49-F238E27FC236}">
                <a16:creationId xmlns:a16="http://schemas.microsoft.com/office/drawing/2014/main" id="{594252DB-2D73-46A9-AA7C-1C2E59B17CCB}"/>
              </a:ext>
            </a:extLst>
          </p:cNvPr>
          <p:cNvSpPr>
            <a:spLocks noGrp="1"/>
          </p:cNvSpPr>
          <p:nvPr>
            <p:ph type="title"/>
          </p:nvPr>
        </p:nvSpPr>
        <p:spPr>
          <a:xfrm>
            <a:off x="1086678" y="337931"/>
            <a:ext cx="6042992" cy="6208644"/>
          </a:xfrm>
        </p:spPr>
        <p:txBody>
          <a:bodyPr>
            <a:noAutofit/>
          </a:bodyPr>
          <a:lstStyle/>
          <a:p>
            <a:r>
              <a:rPr lang="ru-RU" b="1" i="0" dirty="0" err="1">
                <a:effectLst/>
                <a:latin typeface="+mn-lt"/>
              </a:rPr>
              <a:t>Церитиум</a:t>
            </a:r>
            <a:r>
              <a:rPr lang="ru-RU" b="0" i="0" dirty="0">
                <a:effectLst/>
                <a:latin typeface="+mn-lt"/>
              </a:rPr>
              <a:t> </a:t>
            </a:r>
            <a:r>
              <a:rPr lang="ru-RU" sz="1600" b="0" i="0" dirty="0">
                <a:effectLst/>
                <a:latin typeface="+mn-lt"/>
              </a:rPr>
              <a:t>— род морских брюхоногих моллюсков семейства </a:t>
            </a:r>
            <a:r>
              <a:rPr lang="ru-RU" sz="1600" b="0" i="0" dirty="0" err="1">
                <a:effectLst/>
                <a:latin typeface="+mn-lt"/>
              </a:rPr>
              <a:t>Церитииды</a:t>
            </a:r>
            <a:br>
              <a:rPr lang="ru-RU" sz="1600" b="0" i="0" dirty="0">
                <a:effectLst/>
                <a:latin typeface="+mn-lt"/>
              </a:rPr>
            </a:br>
            <a:r>
              <a:rPr lang="ru-RU" sz="1600" b="1" dirty="0">
                <a:effectLst/>
                <a:latin typeface="+mn-lt"/>
              </a:rPr>
              <a:t>Описание:</a:t>
            </a:r>
            <a:br>
              <a:rPr lang="ru-RU" sz="1600" b="0" dirty="0">
                <a:effectLst/>
                <a:latin typeface="+mn-lt"/>
              </a:rPr>
            </a:br>
            <a:r>
              <a:rPr lang="ru-RU" sz="1600" b="1" dirty="0">
                <a:effectLst/>
                <a:latin typeface="+mn-lt"/>
              </a:rPr>
              <a:t>Раковина</a:t>
            </a:r>
            <a:r>
              <a:rPr lang="ru-RU" sz="1600" b="0" dirty="0">
                <a:effectLst/>
                <a:latin typeface="+mn-lt"/>
              </a:rPr>
              <a:t> </a:t>
            </a:r>
            <a:r>
              <a:rPr lang="ru-RU" sz="1600" b="0" dirty="0" err="1">
                <a:effectLst/>
                <a:latin typeface="+mn-lt"/>
              </a:rPr>
              <a:t>башневидная</a:t>
            </a:r>
            <a:r>
              <a:rPr lang="ru-RU" sz="1600" b="0" dirty="0">
                <a:effectLst/>
                <a:latin typeface="+mn-lt"/>
              </a:rPr>
              <a:t>, толстостенная, с 14–15 умеренно выпуклыми оборотами, разделёнными мелким швом.</a:t>
            </a:r>
            <a:br>
              <a:rPr lang="ru-RU" sz="1600" b="0" dirty="0">
                <a:effectLst/>
                <a:latin typeface="+mn-lt"/>
              </a:rPr>
            </a:br>
            <a:r>
              <a:rPr lang="ru-RU" sz="1600" b="1" dirty="0">
                <a:effectLst/>
                <a:latin typeface="+mn-lt"/>
              </a:rPr>
              <a:t>Обороты</a:t>
            </a:r>
            <a:r>
              <a:rPr lang="ru-RU" sz="1600" b="0" dirty="0">
                <a:effectLst/>
                <a:latin typeface="+mn-lt"/>
              </a:rPr>
              <a:t> сильно </a:t>
            </a:r>
            <a:r>
              <a:rPr lang="ru-RU" sz="1600" b="0" dirty="0" err="1">
                <a:effectLst/>
                <a:latin typeface="+mn-lt"/>
              </a:rPr>
              <a:t>скульптурированы</a:t>
            </a:r>
            <a:r>
              <a:rPr lang="ru-RU" sz="1600" b="0" dirty="0">
                <a:effectLst/>
                <a:latin typeface="+mn-lt"/>
              </a:rPr>
              <a:t> тесно расположенными спиральными рёбрами и осевыми складками, образующими шипы и вздутия.</a:t>
            </a:r>
            <a:br>
              <a:rPr lang="ru-RU" sz="1600" b="0" dirty="0">
                <a:effectLst/>
                <a:latin typeface="+mn-lt"/>
              </a:rPr>
            </a:br>
            <a:r>
              <a:rPr lang="ru-RU" sz="1600" b="1" dirty="0">
                <a:effectLst/>
                <a:latin typeface="+mn-lt"/>
              </a:rPr>
              <a:t>Устье</a:t>
            </a:r>
            <a:r>
              <a:rPr lang="ru-RU" sz="1600" b="0" dirty="0">
                <a:effectLst/>
                <a:latin typeface="+mn-lt"/>
              </a:rPr>
              <a:t> неправильной формы, с выемкой в верхней части.</a:t>
            </a:r>
            <a:br>
              <a:rPr lang="ru-RU" sz="1600" b="0" dirty="0">
                <a:effectLst/>
                <a:latin typeface="+mn-lt"/>
              </a:rPr>
            </a:br>
            <a:r>
              <a:rPr lang="ru-RU" sz="1600" b="1" dirty="0">
                <a:effectLst/>
                <a:latin typeface="+mn-lt"/>
              </a:rPr>
              <a:t>Окраска</a:t>
            </a:r>
            <a:r>
              <a:rPr lang="ru-RU" sz="1600" b="0" dirty="0">
                <a:effectLst/>
                <a:latin typeface="+mn-lt"/>
              </a:rPr>
              <a:t> раковины варьирует от зеленовато-серой до коричневой, обычно с бурыми пятнами, особенно хорошо выраженными на шипах и вздутиях.</a:t>
            </a:r>
            <a:br>
              <a:rPr lang="ru-RU" sz="1600" b="0" dirty="0">
                <a:effectLst/>
                <a:latin typeface="+mn-lt"/>
              </a:rPr>
            </a:br>
            <a:r>
              <a:rPr lang="ru-RU" sz="1600" b="0" dirty="0">
                <a:effectLst/>
                <a:latin typeface="+mn-lt"/>
              </a:rPr>
              <a:t> </a:t>
            </a:r>
            <a:r>
              <a:rPr lang="ru-RU" sz="1600" b="1" dirty="0">
                <a:effectLst/>
                <a:latin typeface="+mn-lt"/>
              </a:rPr>
              <a:t>Размеры</a:t>
            </a:r>
            <a:r>
              <a:rPr lang="ru-RU" sz="1600" b="0" dirty="0">
                <a:effectLst/>
                <a:latin typeface="+mn-lt"/>
              </a:rPr>
              <a:t> раковины обычного </a:t>
            </a:r>
            <a:r>
              <a:rPr lang="ru-RU" sz="1600" b="0" dirty="0" err="1">
                <a:effectLst/>
                <a:latin typeface="+mn-lt"/>
              </a:rPr>
              <a:t>церитиума</a:t>
            </a:r>
            <a:r>
              <a:rPr lang="ru-RU" sz="1600" b="0" dirty="0">
                <a:effectLst/>
                <a:latin typeface="+mn-lt"/>
              </a:rPr>
              <a:t>: длина — до 4 см, высота — до 60 мм, ширина — до 19 мм. </a:t>
            </a:r>
            <a:br>
              <a:rPr lang="ru-RU" sz="1600" b="0" dirty="0">
                <a:effectLst/>
                <a:latin typeface="+mn-lt"/>
              </a:rPr>
            </a:br>
            <a:r>
              <a:rPr lang="ru-RU" sz="1600" b="1" dirty="0">
                <a:effectLst/>
                <a:latin typeface="+mn-lt"/>
              </a:rPr>
              <a:t>Ареал обитания</a:t>
            </a:r>
            <a:br>
              <a:rPr lang="ru-RU" sz="1600" b="1" dirty="0">
                <a:effectLst/>
                <a:latin typeface="+mn-lt"/>
              </a:rPr>
            </a:br>
            <a:r>
              <a:rPr lang="ru-RU" sz="1600" b="1" dirty="0">
                <a:effectLst/>
                <a:latin typeface="+mn-lt"/>
              </a:rPr>
              <a:t>Обычный </a:t>
            </a:r>
            <a:r>
              <a:rPr lang="ru-RU" sz="1600" b="1" dirty="0" err="1">
                <a:effectLst/>
                <a:latin typeface="+mn-lt"/>
              </a:rPr>
              <a:t>церитиум</a:t>
            </a:r>
            <a:r>
              <a:rPr lang="ru-RU" sz="1600" b="0" dirty="0">
                <a:effectLst/>
                <a:latin typeface="+mn-lt"/>
              </a:rPr>
              <a:t> распространён на Атлантическом побережье Европы, в Средиземном, Эгейском, Мраморном и Чёрном морях. Встречается вдоль всех берегов на глубине до 25 м. </a:t>
            </a:r>
            <a:br>
              <a:rPr lang="ru-RU" sz="1600" b="0" dirty="0">
                <a:effectLst/>
                <a:latin typeface="+mn-lt"/>
              </a:rPr>
            </a:br>
            <a:r>
              <a:rPr lang="ru-RU" sz="1600" b="1" dirty="0" err="1">
                <a:effectLst/>
                <a:latin typeface="+mn-lt"/>
              </a:rPr>
              <a:t>Красноморский</a:t>
            </a:r>
            <a:r>
              <a:rPr lang="ru-RU" sz="1600" b="1" dirty="0">
                <a:effectLst/>
                <a:latin typeface="+mn-lt"/>
              </a:rPr>
              <a:t> </a:t>
            </a:r>
            <a:r>
              <a:rPr lang="ru-RU" sz="1600" b="1" dirty="0" err="1">
                <a:effectLst/>
                <a:latin typeface="+mn-lt"/>
              </a:rPr>
              <a:t>церитиум</a:t>
            </a:r>
            <a:r>
              <a:rPr lang="ru-RU" sz="1600" b="0" dirty="0">
                <a:effectLst/>
                <a:latin typeface="+mn-lt"/>
              </a:rPr>
              <a:t> достигает размеров 6–7 см, тогда как моллюски, живущие севернее, например на мелководье Эгейского моря, редко вырастают более 3 см. </a:t>
            </a:r>
            <a:br>
              <a:rPr lang="ru-RU" sz="1600" b="0" dirty="0">
                <a:effectLst/>
                <a:latin typeface="+mn-lt"/>
              </a:rPr>
            </a:br>
            <a:r>
              <a:rPr lang="ru-RU" sz="1600" b="1" dirty="0">
                <a:effectLst/>
                <a:latin typeface="+mn-lt"/>
              </a:rPr>
              <a:t>Образ жизни</a:t>
            </a:r>
            <a:br>
              <a:rPr lang="ru-RU" sz="1600" b="1" dirty="0">
                <a:effectLst/>
                <a:latin typeface="+mn-lt"/>
              </a:rPr>
            </a:br>
            <a:r>
              <a:rPr lang="ru-RU" sz="1600" b="1" dirty="0" err="1">
                <a:effectLst/>
                <a:latin typeface="+mn-lt"/>
              </a:rPr>
              <a:t>Церитиумы</a:t>
            </a:r>
            <a:r>
              <a:rPr lang="ru-RU" sz="1600" b="1" dirty="0">
                <a:effectLst/>
                <a:latin typeface="+mn-lt"/>
              </a:rPr>
              <a:t> обитают на мелководьях</a:t>
            </a:r>
            <a:r>
              <a:rPr lang="ru-RU" sz="1600" b="0" dirty="0">
                <a:effectLst/>
                <a:latin typeface="+mn-lt"/>
              </a:rPr>
              <a:t> — мягких песчаных или песчано-илистых грунтах. Могут селиться крупными колониями. </a:t>
            </a:r>
            <a:br>
              <a:rPr lang="ru-RU" sz="1600" b="0" dirty="0">
                <a:effectLst/>
                <a:latin typeface="+mn-lt"/>
              </a:rPr>
            </a:br>
            <a:r>
              <a:rPr lang="ru-RU" sz="1600" b="1" dirty="0">
                <a:effectLst/>
                <a:latin typeface="+mn-lt"/>
              </a:rPr>
              <a:t>Питаются</a:t>
            </a:r>
            <a:r>
              <a:rPr lang="ru-RU" sz="1600" b="0" dirty="0">
                <a:effectLst/>
                <a:latin typeface="+mn-lt"/>
              </a:rPr>
              <a:t> диатомовыми водорослями и растительным детритом. </a:t>
            </a:r>
            <a:br>
              <a:rPr lang="ru-RU" sz="1800" b="0" dirty="0">
                <a:effectLst/>
                <a:latin typeface="+mn-lt"/>
              </a:rPr>
            </a:br>
            <a:endParaRPr lang="ru-RU" sz="1800" dirty="0">
              <a:latin typeface="+mn-lt"/>
            </a:endParaRPr>
          </a:p>
        </p:txBody>
      </p:sp>
      <p:pic>
        <p:nvPicPr>
          <p:cNvPr id="6" name="Рисунок 5">
            <a:extLst>
              <a:ext uri="{FF2B5EF4-FFF2-40B4-BE49-F238E27FC236}">
                <a16:creationId xmlns:a16="http://schemas.microsoft.com/office/drawing/2014/main" id="{8403AFD6-9C10-4334-AE75-B59F78D4EC2E}"/>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7643" r="7643"/>
          <a:stretch>
            <a:fillRect/>
          </a:stretch>
        </p:blipFill>
        <p:spPr>
          <a:xfrm>
            <a:off x="7486926" y="1540450"/>
            <a:ext cx="4254500" cy="37766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8028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D82F13A9-7337-4100-AF74-40684F6121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
            <a:ext cx="12192000" cy="6858437"/>
          </a:xfrm>
          <a:prstGeom prst="rect">
            <a:avLst/>
          </a:prstGeom>
        </p:spPr>
      </p:pic>
      <p:sp>
        <p:nvSpPr>
          <p:cNvPr id="2" name="Заголовок 1">
            <a:extLst>
              <a:ext uri="{FF2B5EF4-FFF2-40B4-BE49-F238E27FC236}">
                <a16:creationId xmlns:a16="http://schemas.microsoft.com/office/drawing/2014/main" id="{31B1F5AC-CF9A-44EA-B07A-66E397B46ED0}"/>
              </a:ext>
            </a:extLst>
          </p:cNvPr>
          <p:cNvSpPr>
            <a:spLocks noGrp="1"/>
          </p:cNvSpPr>
          <p:nvPr>
            <p:ph type="title"/>
          </p:nvPr>
        </p:nvSpPr>
        <p:spPr>
          <a:xfrm>
            <a:off x="1139687" y="265044"/>
            <a:ext cx="5963478" cy="6202018"/>
          </a:xfrm>
        </p:spPr>
        <p:txBody>
          <a:bodyPr>
            <a:noAutofit/>
          </a:bodyPr>
          <a:lstStyle/>
          <a:p>
            <a:pPr algn="l"/>
            <a:r>
              <a:rPr lang="ru-RU" b="1" dirty="0" err="1">
                <a:effectLst/>
                <a:latin typeface="+mn-lt"/>
              </a:rPr>
              <a:t>Стромбусы</a:t>
            </a:r>
            <a:r>
              <a:rPr lang="ru-RU" sz="1600" b="0" dirty="0">
                <a:effectLst/>
                <a:latin typeface="+mn-lt"/>
              </a:rPr>
              <a:t> </a:t>
            </a:r>
            <a:r>
              <a:rPr lang="ru-RU" sz="1800" b="0" dirty="0">
                <a:effectLst/>
                <a:latin typeface="+mn-lt"/>
              </a:rPr>
              <a:t>— </a:t>
            </a:r>
            <a:r>
              <a:rPr lang="ru-RU" sz="1600" b="0" dirty="0">
                <a:effectLst/>
                <a:latin typeface="+mn-lt"/>
              </a:rPr>
              <a:t>род морских брюхоногих моллюсков семейства </a:t>
            </a:r>
            <a:r>
              <a:rPr lang="ru-RU" sz="1600" b="0" dirty="0" err="1">
                <a:effectLst/>
                <a:latin typeface="+mn-lt"/>
              </a:rPr>
              <a:t>Strombidae</a:t>
            </a:r>
            <a:r>
              <a:rPr lang="ru-RU" sz="1600" b="0" dirty="0">
                <a:effectLst/>
                <a:latin typeface="+mn-lt"/>
              </a:rPr>
              <a:t>.</a:t>
            </a:r>
            <a:br>
              <a:rPr lang="ru-RU" sz="1600" b="0" dirty="0">
                <a:effectLst/>
                <a:latin typeface="+mn-lt"/>
              </a:rPr>
            </a:br>
            <a:r>
              <a:rPr lang="ru-RU" sz="1600" b="1" dirty="0">
                <a:effectLst/>
                <a:latin typeface="+mn-lt"/>
              </a:rPr>
              <a:t>Описание</a:t>
            </a:r>
            <a:r>
              <a:rPr lang="ru-RU" sz="1600" b="0" dirty="0">
                <a:effectLst/>
                <a:latin typeface="+mn-lt"/>
              </a:rPr>
              <a:t>:</a:t>
            </a:r>
            <a:br>
              <a:rPr lang="ru-RU" sz="1600" b="0" dirty="0">
                <a:effectLst/>
                <a:latin typeface="+mn-lt"/>
              </a:rPr>
            </a:br>
            <a:r>
              <a:rPr lang="ru-RU" sz="1600" b="0" i="0" dirty="0">
                <a:effectLst/>
                <a:latin typeface="+mn-lt"/>
              </a:rPr>
              <a:t>Раковина веретеновидная, с отчётливым швом, из 8–12 витков, более или менее вытянутая.</a:t>
            </a:r>
            <a:br>
              <a:rPr lang="ru-RU" sz="1600" b="0" i="0" dirty="0">
                <a:effectLst/>
                <a:latin typeface="+mn-lt"/>
              </a:rPr>
            </a:br>
            <a:r>
              <a:rPr lang="ru-RU" sz="1600" b="0" i="0" dirty="0">
                <a:effectLst/>
                <a:latin typeface="+mn-lt"/>
              </a:rPr>
              <a:t>Устье щелевидное, прикрыто четырёхугольной губой.</a:t>
            </a:r>
            <a:br>
              <a:rPr lang="ru-RU" sz="1600" b="0" i="0" dirty="0">
                <a:effectLst/>
                <a:latin typeface="+mn-lt"/>
              </a:rPr>
            </a:br>
            <a:r>
              <a:rPr lang="ru-RU" sz="1600" b="0" i="0" dirty="0">
                <a:effectLst/>
                <a:latin typeface="+mn-lt"/>
              </a:rPr>
              <a:t>Внутренняя губа изогнутая.</a:t>
            </a:r>
            <a:br>
              <a:rPr lang="ru-RU" sz="1600" b="0" i="0" dirty="0">
                <a:effectLst/>
                <a:latin typeface="+mn-lt"/>
              </a:rPr>
            </a:br>
            <a:r>
              <a:rPr lang="ru-RU" sz="1600" b="0" i="0" dirty="0" err="1">
                <a:effectLst/>
                <a:latin typeface="+mn-lt"/>
              </a:rPr>
              <a:t>Стромбоидная</a:t>
            </a:r>
            <a:r>
              <a:rPr lang="ru-RU" sz="1600" b="0" i="0" dirty="0">
                <a:effectLst/>
                <a:latin typeface="+mn-lt"/>
              </a:rPr>
              <a:t> вырезка расположена в передней части губы.</a:t>
            </a:r>
            <a:br>
              <a:rPr lang="ru-RU" sz="1600" b="0" i="0" dirty="0">
                <a:effectLst/>
                <a:latin typeface="+mn-lt"/>
              </a:rPr>
            </a:br>
            <a:r>
              <a:rPr lang="ru-RU" sz="1600" b="0" i="0" dirty="0">
                <a:effectLst/>
                <a:latin typeface="+mn-lt"/>
              </a:rPr>
              <a:t>Скульптура представлена многочисленными линиями нарастания, иногда — продольными рёбрами, на ранних оборотах — многочисленными высокими шипами.</a:t>
            </a:r>
            <a:br>
              <a:rPr lang="ru-RU" sz="1600" b="0" i="0" dirty="0">
                <a:effectLst/>
                <a:latin typeface="+mn-lt"/>
              </a:rPr>
            </a:br>
            <a:r>
              <a:rPr lang="ru-RU" sz="1600" b="0" i="0" dirty="0">
                <a:effectLst/>
                <a:latin typeface="+mn-lt"/>
              </a:rPr>
              <a:t>Крышечка твёрдая, шипастая, узкая.</a:t>
            </a:r>
            <a:br>
              <a:rPr lang="ru-RU" sz="1600" b="0" i="0" dirty="0">
                <a:effectLst/>
                <a:latin typeface="+mn-lt"/>
              </a:rPr>
            </a:br>
            <a:r>
              <a:rPr lang="ru-RU" sz="1600" b="1" dirty="0">
                <a:effectLst/>
                <a:latin typeface="+mn-lt"/>
              </a:rPr>
              <a:t>Особенности</a:t>
            </a:r>
            <a:r>
              <a:rPr lang="ru-RU" sz="1600" b="0" dirty="0">
                <a:effectLst/>
                <a:latin typeface="+mn-lt"/>
              </a:rPr>
              <a:t>:</a:t>
            </a:r>
            <a:br>
              <a:rPr lang="ru-RU" sz="1600" b="0" dirty="0">
                <a:effectLst/>
                <a:latin typeface="+mn-lt"/>
              </a:rPr>
            </a:br>
            <a:r>
              <a:rPr lang="ru-RU" sz="1600" b="0" i="0" dirty="0">
                <a:effectLst/>
                <a:latin typeface="+mn-lt"/>
              </a:rPr>
              <a:t>Из-под раковины выставляются два крупных глаза на рожках.</a:t>
            </a:r>
            <a:br>
              <a:rPr lang="ru-RU" sz="1600" b="0" i="0" dirty="0">
                <a:effectLst/>
                <a:latin typeface="+mn-lt"/>
              </a:rPr>
            </a:br>
            <a:r>
              <a:rPr lang="ru-RU" sz="1600" b="0" i="0" dirty="0">
                <a:effectLst/>
                <a:latin typeface="+mn-lt"/>
              </a:rPr>
              <a:t>Нога моллюска состоит из двух частей: передней — толстой и длинной, и задней, оснащённой крышечкой.</a:t>
            </a:r>
            <a:br>
              <a:rPr lang="ru-RU" sz="1600" b="0" i="0" dirty="0">
                <a:effectLst/>
                <a:latin typeface="+mn-lt"/>
              </a:rPr>
            </a:br>
            <a:r>
              <a:rPr lang="ru-RU" sz="1600" b="0" i="0" dirty="0">
                <a:effectLst/>
                <a:latin typeface="+mn-lt"/>
              </a:rPr>
              <a:t>Крышечки у </a:t>
            </a:r>
            <a:r>
              <a:rPr lang="ru-RU" sz="1600" b="0" i="0" dirty="0" err="1">
                <a:effectLst/>
                <a:latin typeface="+mn-lt"/>
              </a:rPr>
              <a:t>стромбусов</a:t>
            </a:r>
            <a:r>
              <a:rPr lang="ru-RU" sz="1600" b="0" i="0" dirty="0">
                <a:effectLst/>
                <a:latin typeface="+mn-lt"/>
              </a:rPr>
              <a:t> роговые, удлинённой формы, заострены на конце и зазубрены с одного края.</a:t>
            </a:r>
            <a:br>
              <a:rPr lang="ru-RU" sz="1600" b="0" i="0" dirty="0">
                <a:effectLst/>
                <a:latin typeface="+mn-lt"/>
              </a:rPr>
            </a:br>
            <a:r>
              <a:rPr lang="ru-RU" sz="1600" b="0" i="0" dirty="0" err="1">
                <a:effectLst/>
                <a:latin typeface="+mn-lt"/>
              </a:rPr>
              <a:t>Стромбусы</a:t>
            </a:r>
            <a:r>
              <a:rPr lang="ru-RU" sz="1600" b="0" i="0" dirty="0">
                <a:effectLst/>
                <a:latin typeface="+mn-lt"/>
              </a:rPr>
              <a:t> распространены в тёплых водах Карибского бассейна, тихоокеанского побережья Латинской Америки, а также атлантического побережья Южной Америки</a:t>
            </a:r>
            <a:br>
              <a:rPr lang="ru-RU" sz="1600" b="0" i="0" dirty="0">
                <a:effectLst/>
                <a:latin typeface="+mn-lt"/>
              </a:rPr>
            </a:br>
            <a:r>
              <a:rPr lang="ru-RU" sz="1600" b="1" dirty="0">
                <a:effectLst/>
                <a:latin typeface="+mn-lt"/>
              </a:rPr>
              <a:t>Образ жизни</a:t>
            </a:r>
            <a:br>
              <a:rPr lang="ru-RU" sz="1600" b="1" dirty="0">
                <a:effectLst/>
                <a:latin typeface="+mn-lt"/>
              </a:rPr>
            </a:br>
            <a:r>
              <a:rPr lang="ru-RU" sz="1600" b="0" i="0" dirty="0" err="1">
                <a:effectLst/>
                <a:latin typeface="+mn-lt"/>
              </a:rPr>
              <a:t>Стромбусы</a:t>
            </a:r>
            <a:r>
              <a:rPr lang="ru-RU" sz="1600" b="0" i="0" dirty="0">
                <a:effectLst/>
                <a:latin typeface="+mn-lt"/>
              </a:rPr>
              <a:t> — донные моллюски, большую часть времени проводят в песке.</a:t>
            </a:r>
            <a:br>
              <a:rPr lang="ru-RU" sz="1600" b="0" i="0" dirty="0">
                <a:effectLst/>
                <a:latin typeface="+mn-lt"/>
              </a:rPr>
            </a:br>
            <a:endParaRPr lang="ru-RU" sz="1600" dirty="0">
              <a:latin typeface="+mn-lt"/>
            </a:endParaRPr>
          </a:p>
        </p:txBody>
      </p:sp>
      <p:pic>
        <p:nvPicPr>
          <p:cNvPr id="8" name="Рисунок 7">
            <a:extLst>
              <a:ext uri="{FF2B5EF4-FFF2-40B4-BE49-F238E27FC236}">
                <a16:creationId xmlns:a16="http://schemas.microsoft.com/office/drawing/2014/main" id="{34928A3F-F20D-4588-9E46-518B109CD52C}"/>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7357" r="7357"/>
          <a:stretch>
            <a:fillRect/>
          </a:stretch>
        </p:blipFill>
        <p:spPr>
          <a:xfrm>
            <a:off x="7424047" y="1507331"/>
            <a:ext cx="4370388" cy="3843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5267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BD8EFCB3-7CFA-4366-A718-0C90D2DC42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
            <a:ext cx="12192000" cy="6858437"/>
          </a:xfrm>
          <a:prstGeom prst="rect">
            <a:avLst/>
          </a:prstGeom>
        </p:spPr>
      </p:pic>
      <p:sp>
        <p:nvSpPr>
          <p:cNvPr id="2" name="Заголовок 1">
            <a:extLst>
              <a:ext uri="{FF2B5EF4-FFF2-40B4-BE49-F238E27FC236}">
                <a16:creationId xmlns:a16="http://schemas.microsoft.com/office/drawing/2014/main" id="{493E0EE1-DCDA-4D62-A38D-9DA184A4E3F6}"/>
              </a:ext>
            </a:extLst>
          </p:cNvPr>
          <p:cNvSpPr>
            <a:spLocks noGrp="1"/>
          </p:cNvSpPr>
          <p:nvPr>
            <p:ph type="title"/>
          </p:nvPr>
        </p:nvSpPr>
        <p:spPr>
          <a:xfrm>
            <a:off x="1338470" y="212036"/>
            <a:ext cx="5618920" cy="6387548"/>
          </a:xfrm>
        </p:spPr>
        <p:txBody>
          <a:bodyPr>
            <a:normAutofit fontScale="90000"/>
          </a:bodyPr>
          <a:lstStyle/>
          <a:p>
            <a:r>
              <a:rPr lang="ru-RU" sz="3600" b="1" i="0" dirty="0" err="1">
                <a:effectLst/>
                <a:latin typeface="+mn-lt"/>
              </a:rPr>
              <a:t>Тектус</a:t>
            </a:r>
            <a:r>
              <a:rPr lang="ru-RU" sz="3600" b="1" i="0" dirty="0">
                <a:effectLst/>
                <a:latin typeface="+mn-lt"/>
              </a:rPr>
              <a:t> </a:t>
            </a:r>
            <a:r>
              <a:rPr lang="ru-RU" sz="3600" b="1" i="0" dirty="0" err="1">
                <a:effectLst/>
                <a:latin typeface="+mn-lt"/>
              </a:rPr>
              <a:t>пурамис</a:t>
            </a:r>
            <a:r>
              <a:rPr lang="ru-RU" sz="1800" b="0" i="0" dirty="0">
                <a:effectLst/>
                <a:latin typeface="+mn-lt"/>
              </a:rPr>
              <a:t>— вид морского брюхоногого моллюска семейства </a:t>
            </a:r>
            <a:r>
              <a:rPr lang="ru-RU" sz="1800" b="0" i="0" dirty="0" err="1">
                <a:effectLst/>
                <a:latin typeface="+mn-lt"/>
              </a:rPr>
              <a:t>Turbinidae</a:t>
            </a:r>
            <a:r>
              <a:rPr lang="ru-RU" sz="1800" b="0" i="0" dirty="0">
                <a:effectLst/>
                <a:latin typeface="+mn-lt"/>
              </a:rPr>
              <a:t>. </a:t>
            </a:r>
            <a:br>
              <a:rPr lang="ru-RU" sz="1800" b="0" i="0" dirty="0">
                <a:effectLst/>
                <a:latin typeface="+mn-lt"/>
              </a:rPr>
            </a:br>
            <a:r>
              <a:rPr lang="ru-RU" sz="1800" b="1" dirty="0">
                <a:effectLst/>
                <a:latin typeface="+mn-lt"/>
              </a:rPr>
              <a:t>Описание</a:t>
            </a:r>
            <a:br>
              <a:rPr lang="ru-RU" sz="1800" b="1" dirty="0">
                <a:effectLst/>
                <a:latin typeface="+mn-lt"/>
              </a:rPr>
            </a:br>
            <a:r>
              <a:rPr lang="ru-RU" sz="1800" b="1" dirty="0">
                <a:effectLst/>
                <a:latin typeface="+mn-lt"/>
              </a:rPr>
              <a:t>Раковина</a:t>
            </a:r>
            <a:r>
              <a:rPr lang="ru-RU" sz="1800" b="0" dirty="0">
                <a:effectLst/>
                <a:latin typeface="+mn-lt"/>
              </a:rPr>
              <a:t> неперфорированная, твёрдая, толстая, строго конической формы. Обороты нарастают равномерно, швы между ними узкие, плечо оборотов не выражено. </a:t>
            </a:r>
            <a:br>
              <a:rPr lang="ru-RU" sz="1800" b="0" dirty="0">
                <a:effectLst/>
                <a:latin typeface="+mn-lt"/>
              </a:rPr>
            </a:br>
            <a:r>
              <a:rPr lang="ru-RU" sz="1800" b="1" dirty="0">
                <a:effectLst/>
                <a:latin typeface="+mn-lt"/>
              </a:rPr>
              <a:t>Основание раковины</a:t>
            </a:r>
            <a:r>
              <a:rPr lang="ru-RU" sz="1800" b="0" dirty="0">
                <a:effectLst/>
                <a:latin typeface="+mn-lt"/>
              </a:rPr>
              <a:t> плоское. </a:t>
            </a:r>
            <a:br>
              <a:rPr lang="ru-RU" sz="1800" b="0" dirty="0">
                <a:effectLst/>
                <a:latin typeface="+mn-lt"/>
              </a:rPr>
            </a:br>
            <a:r>
              <a:rPr lang="ru-RU" sz="1800" b="1" dirty="0">
                <a:effectLst/>
                <a:latin typeface="+mn-lt"/>
              </a:rPr>
              <a:t>Устье</a:t>
            </a:r>
            <a:r>
              <a:rPr lang="ru-RU" sz="1800" b="0" dirty="0">
                <a:effectLst/>
                <a:latin typeface="+mn-lt"/>
              </a:rPr>
              <a:t> овальное, вытянутое перпендикулярно оси раковины, белого цвета. В нижней части устья — ряд небольших, заострённых зубцов. </a:t>
            </a:r>
            <a:br>
              <a:rPr lang="ru-RU" sz="1800" b="0" dirty="0">
                <a:effectLst/>
                <a:latin typeface="+mn-lt"/>
              </a:rPr>
            </a:br>
            <a:r>
              <a:rPr lang="ru-RU" sz="1800" b="1" dirty="0">
                <a:effectLst/>
                <a:latin typeface="+mn-lt"/>
              </a:rPr>
              <a:t>Спиральная структура</a:t>
            </a:r>
            <a:r>
              <a:rPr lang="ru-RU" sz="1800" b="0" dirty="0">
                <a:effectLst/>
                <a:latin typeface="+mn-lt"/>
              </a:rPr>
              <a:t> представлена чередующимися по величине рядами округлых бугорков. В каждом ряду все бугорки приблизительно одной величины. </a:t>
            </a:r>
            <a:br>
              <a:rPr lang="ru-RU" sz="1800" b="0" dirty="0">
                <a:effectLst/>
                <a:latin typeface="+mn-lt"/>
              </a:rPr>
            </a:br>
            <a:r>
              <a:rPr lang="ru-RU" sz="1800" b="1" dirty="0">
                <a:effectLst/>
                <a:latin typeface="+mn-lt"/>
              </a:rPr>
              <a:t>Осевая скульптура</a:t>
            </a:r>
            <a:r>
              <a:rPr lang="ru-RU" sz="1800" b="0" dirty="0">
                <a:effectLst/>
                <a:latin typeface="+mn-lt"/>
              </a:rPr>
              <a:t> в виде косых складок, хорошо выраженных только на последних оборотах. </a:t>
            </a:r>
            <a:br>
              <a:rPr lang="ru-RU" sz="1800" b="0" dirty="0">
                <a:effectLst/>
                <a:latin typeface="+mn-lt"/>
              </a:rPr>
            </a:br>
            <a:r>
              <a:rPr lang="ru-RU" sz="1800" b="1" dirty="0">
                <a:effectLst/>
                <a:latin typeface="+mn-lt"/>
              </a:rPr>
              <a:t>Окраска</a:t>
            </a:r>
            <a:r>
              <a:rPr lang="ru-RU" sz="1800" b="0" dirty="0">
                <a:effectLst/>
                <a:latin typeface="+mn-lt"/>
              </a:rPr>
              <a:t> поверхности раковины в виде косых полос зелёного и коричневого цвета, основание раковины зелёное, устье белое. </a:t>
            </a:r>
            <a:br>
              <a:rPr lang="ru-RU" sz="1800" b="0" dirty="0">
                <a:effectLst/>
                <a:latin typeface="+mn-lt"/>
              </a:rPr>
            </a:br>
            <a:r>
              <a:rPr lang="ru-RU" sz="1800" b="1" dirty="0">
                <a:effectLst/>
                <a:latin typeface="+mn-lt"/>
              </a:rPr>
              <a:t>Размер</a:t>
            </a:r>
            <a:r>
              <a:rPr lang="ru-RU" sz="1800" b="0" dirty="0">
                <a:effectLst/>
                <a:latin typeface="+mn-lt"/>
              </a:rPr>
              <a:t> раковины варьируется от 45 мм до 105 мм. </a:t>
            </a:r>
            <a:br>
              <a:rPr lang="ru-RU" sz="1800" b="0" dirty="0">
                <a:effectLst/>
                <a:latin typeface="+mn-lt"/>
              </a:rPr>
            </a:br>
            <a:r>
              <a:rPr lang="ru-RU" sz="1800" b="1" dirty="0">
                <a:effectLst/>
                <a:latin typeface="+mn-lt"/>
              </a:rPr>
              <a:t>Ареал обитания</a:t>
            </a:r>
            <a:br>
              <a:rPr lang="ru-RU" sz="1800" b="1" dirty="0">
                <a:effectLst/>
                <a:latin typeface="+mn-lt"/>
              </a:rPr>
            </a:br>
            <a:r>
              <a:rPr lang="ru-RU" sz="1800" b="1" dirty="0">
                <a:effectLst/>
                <a:latin typeface="+mn-lt"/>
              </a:rPr>
              <a:t>Индо-</a:t>
            </a:r>
            <a:r>
              <a:rPr lang="ru-RU" sz="1800" b="1" dirty="0" err="1">
                <a:effectLst/>
                <a:latin typeface="+mn-lt"/>
              </a:rPr>
              <a:t>Пацифика</a:t>
            </a:r>
            <a:r>
              <a:rPr lang="ru-RU" sz="1800" b="0" dirty="0">
                <a:effectLst/>
                <a:latin typeface="+mn-lt"/>
              </a:rPr>
              <a:t>. Вид встречается в Индийском океане у острова </a:t>
            </a:r>
            <a:r>
              <a:rPr lang="ru-RU" sz="1800" b="0" dirty="0" err="1">
                <a:effectLst/>
                <a:latin typeface="+mn-lt"/>
              </a:rPr>
              <a:t>Чагос</a:t>
            </a:r>
            <a:r>
              <a:rPr lang="ru-RU" sz="1800" b="0" dirty="0">
                <a:effectLst/>
                <a:latin typeface="+mn-lt"/>
              </a:rPr>
              <a:t>, в бассейне Маскаренских островов и в Западной части Тихого океана, а также от Индонезии до Японии, Фиджи и Австралии (Квинсленд, Западная Австралия, Северные территории, Тасмания). </a:t>
            </a:r>
            <a:br>
              <a:rPr lang="ru-RU" sz="1800" b="0" dirty="0">
                <a:effectLst/>
                <a:latin typeface="+mn-lt"/>
              </a:rPr>
            </a:br>
            <a:r>
              <a:rPr lang="ru-RU" sz="1800" b="1" dirty="0">
                <a:effectLst/>
                <a:latin typeface="+mn-lt"/>
              </a:rPr>
              <a:t>Глубины</a:t>
            </a:r>
            <a:r>
              <a:rPr lang="ru-RU" sz="1800" b="0" dirty="0">
                <a:effectLst/>
                <a:latin typeface="+mn-lt"/>
              </a:rPr>
              <a:t> — от 4 до 10 метров на твёрдых грунтах.</a:t>
            </a:r>
            <a:br>
              <a:rPr lang="ru-RU" sz="1800" b="0" dirty="0">
                <a:effectLst/>
                <a:latin typeface="YS Text"/>
              </a:rPr>
            </a:br>
            <a:endParaRPr lang="ru-RU" sz="1800" dirty="0"/>
          </a:p>
        </p:txBody>
      </p:sp>
      <p:pic>
        <p:nvPicPr>
          <p:cNvPr id="6" name="Рисунок 5">
            <a:extLst>
              <a:ext uri="{FF2B5EF4-FFF2-40B4-BE49-F238E27FC236}">
                <a16:creationId xmlns:a16="http://schemas.microsoft.com/office/drawing/2014/main" id="{1CB6B99B-5654-4D45-B742-D2DEA4F11025}"/>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93" b="193"/>
          <a:stretch>
            <a:fillRect/>
          </a:stretch>
        </p:blipFill>
        <p:spPr>
          <a:xfrm>
            <a:off x="7156588" y="1381747"/>
            <a:ext cx="4610100" cy="40481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31953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0D477147-F6C3-4DA6-A609-6A04BA13B9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
            <a:ext cx="12192000" cy="6858437"/>
          </a:xfrm>
          <a:prstGeom prst="rect">
            <a:avLst/>
          </a:prstGeom>
        </p:spPr>
      </p:pic>
      <p:sp>
        <p:nvSpPr>
          <p:cNvPr id="2" name="Заголовок 1">
            <a:extLst>
              <a:ext uri="{FF2B5EF4-FFF2-40B4-BE49-F238E27FC236}">
                <a16:creationId xmlns:a16="http://schemas.microsoft.com/office/drawing/2014/main" id="{0C48A5DD-12AC-4854-9892-5DEE4363828E}"/>
              </a:ext>
            </a:extLst>
          </p:cNvPr>
          <p:cNvSpPr>
            <a:spLocks noGrp="1"/>
          </p:cNvSpPr>
          <p:nvPr>
            <p:ph type="title"/>
          </p:nvPr>
        </p:nvSpPr>
        <p:spPr>
          <a:xfrm>
            <a:off x="1338470" y="457200"/>
            <a:ext cx="5698434" cy="5758070"/>
          </a:xfrm>
        </p:spPr>
        <p:txBody>
          <a:bodyPr>
            <a:noAutofit/>
          </a:bodyPr>
          <a:lstStyle/>
          <a:p>
            <a:r>
              <a:rPr lang="ru-RU" b="1" dirty="0" err="1">
                <a:effectLst/>
                <a:latin typeface="+mn-lt"/>
              </a:rPr>
              <a:t>Туррителлы</a:t>
            </a:r>
            <a:r>
              <a:rPr lang="ru-RU" sz="1800" b="0" dirty="0">
                <a:effectLst/>
                <a:latin typeface="+mn-lt"/>
              </a:rPr>
              <a:t>  </a:t>
            </a:r>
            <a:r>
              <a:rPr lang="ru-RU" sz="1600" b="0" dirty="0">
                <a:effectLst/>
                <a:latin typeface="+mn-lt"/>
              </a:rPr>
              <a:t>— семейство морских брюхоногих моллюсков.</a:t>
            </a:r>
            <a:br>
              <a:rPr lang="ru-RU" sz="1600" b="0" dirty="0">
                <a:effectLst/>
                <a:latin typeface="+mn-lt"/>
              </a:rPr>
            </a:br>
            <a:r>
              <a:rPr lang="ru-RU" sz="1600" b="1" dirty="0">
                <a:effectLst/>
                <a:latin typeface="+mn-lt"/>
              </a:rPr>
              <a:t>Описание</a:t>
            </a:r>
            <a:r>
              <a:rPr lang="ru-RU" sz="1600" b="0" dirty="0">
                <a:effectLst/>
                <a:latin typeface="+mn-lt"/>
              </a:rPr>
              <a:t>:</a:t>
            </a:r>
            <a:br>
              <a:rPr lang="ru-RU" sz="1600" b="0" dirty="0">
                <a:effectLst/>
                <a:latin typeface="+mn-lt"/>
              </a:rPr>
            </a:br>
            <a:r>
              <a:rPr lang="ru-RU" sz="1600" b="0" i="0" dirty="0">
                <a:effectLst/>
                <a:latin typeface="+mn-lt"/>
              </a:rPr>
              <a:t>Небольшие или средних размеров моллюски.</a:t>
            </a:r>
            <a:br>
              <a:rPr lang="ru-RU" sz="1600" b="0" i="0" dirty="0">
                <a:effectLst/>
                <a:latin typeface="+mn-lt"/>
              </a:rPr>
            </a:br>
            <a:r>
              <a:rPr lang="ru-RU" sz="1600" b="0" i="0" dirty="0">
                <a:effectLst/>
                <a:latin typeface="+mn-lt"/>
              </a:rPr>
              <a:t>Характерна удлинённая вытянутая форма раковины с большим количеством оборотов.</a:t>
            </a:r>
            <a:br>
              <a:rPr lang="ru-RU" sz="1600" b="0" i="0" dirty="0">
                <a:effectLst/>
                <a:latin typeface="+mn-lt"/>
              </a:rPr>
            </a:br>
            <a:r>
              <a:rPr lang="ru-RU" sz="1600" b="0" i="0" dirty="0">
                <a:effectLst/>
                <a:latin typeface="+mn-lt"/>
              </a:rPr>
              <a:t>По форме раковина у большинства видов семейства напоминает буравчик.</a:t>
            </a:r>
            <a:br>
              <a:rPr lang="ru-RU" sz="1600" b="0" i="0" dirty="0">
                <a:effectLst/>
                <a:latin typeface="+mn-lt"/>
              </a:rPr>
            </a:br>
            <a:r>
              <a:rPr lang="ru-RU" sz="1600" b="0" i="0" dirty="0">
                <a:effectLst/>
                <a:latin typeface="+mn-lt"/>
              </a:rPr>
              <a:t>Яркая окраска встречается редко.</a:t>
            </a:r>
            <a:br>
              <a:rPr lang="ru-RU" sz="1600" b="0" i="0" dirty="0">
                <a:effectLst/>
                <a:latin typeface="+mn-lt"/>
              </a:rPr>
            </a:br>
            <a:r>
              <a:rPr lang="ru-RU" sz="1600" b="0" i="0" dirty="0" err="1">
                <a:effectLst/>
                <a:latin typeface="+mn-lt"/>
              </a:rPr>
              <a:t>Сифональный</a:t>
            </a:r>
            <a:r>
              <a:rPr lang="ru-RU" sz="1600" b="0" i="0" dirty="0">
                <a:effectLst/>
                <a:latin typeface="+mn-lt"/>
              </a:rPr>
              <a:t> канал не развит.</a:t>
            </a:r>
            <a:br>
              <a:rPr lang="ru-RU" sz="1600" b="0" i="0" dirty="0">
                <a:effectLst/>
                <a:latin typeface="+mn-lt"/>
              </a:rPr>
            </a:br>
            <a:r>
              <a:rPr lang="ru-RU" sz="1600" b="1" dirty="0">
                <a:effectLst/>
                <a:latin typeface="+mn-lt"/>
              </a:rPr>
              <a:t>Ареал</a:t>
            </a:r>
            <a:br>
              <a:rPr lang="ru-RU" sz="1600" b="1" dirty="0">
                <a:effectLst/>
                <a:latin typeface="+mn-lt"/>
              </a:rPr>
            </a:br>
            <a:r>
              <a:rPr lang="ru-RU" sz="1600" b="0" dirty="0">
                <a:effectLst/>
                <a:latin typeface="+mn-lt"/>
              </a:rPr>
              <a:t>Моллюски </a:t>
            </a:r>
            <a:r>
              <a:rPr lang="ru-RU" sz="1600" b="0" dirty="0" err="1">
                <a:effectLst/>
                <a:latin typeface="+mn-lt"/>
              </a:rPr>
              <a:t>туррителлы</a:t>
            </a:r>
            <a:r>
              <a:rPr lang="ru-RU" sz="1600" b="0" dirty="0">
                <a:effectLst/>
                <a:latin typeface="+mn-lt"/>
              </a:rPr>
              <a:t> распространены повсеместно, преимущественно в тропических и субтропических морях, хотя встречаются и в морях умеренной зоны. </a:t>
            </a:r>
            <a:br>
              <a:rPr lang="ru-RU" sz="1600" b="0" dirty="0">
                <a:effectLst/>
                <a:latin typeface="+mn-lt"/>
              </a:rPr>
            </a:br>
            <a:r>
              <a:rPr lang="ru-RU" sz="1600" b="1" dirty="0">
                <a:effectLst/>
                <a:latin typeface="+mn-lt"/>
              </a:rPr>
              <a:t>Обитают</a:t>
            </a:r>
            <a:r>
              <a:rPr lang="ru-RU" sz="1600" b="0" dirty="0">
                <a:effectLst/>
                <a:latin typeface="+mn-lt"/>
              </a:rPr>
              <a:t> на песчаных или илистых грунтах на глубинах от 5 до 50 м, реже — до 200 м</a:t>
            </a:r>
            <a:br>
              <a:rPr lang="ru-RU" sz="1600" b="0" dirty="0">
                <a:effectLst/>
                <a:latin typeface="+mn-lt"/>
              </a:rPr>
            </a:br>
            <a:r>
              <a:rPr lang="ru-RU" sz="1600" b="1" dirty="0">
                <a:effectLst/>
                <a:latin typeface="+mn-lt"/>
              </a:rPr>
              <a:t>Образ жизни</a:t>
            </a:r>
            <a:br>
              <a:rPr lang="ru-RU" sz="1600" b="1" dirty="0">
                <a:effectLst/>
                <a:latin typeface="+mn-lt"/>
              </a:rPr>
            </a:br>
            <a:r>
              <a:rPr lang="ru-RU" sz="1600" b="1" dirty="0">
                <a:effectLst/>
                <a:latin typeface="+mn-lt"/>
              </a:rPr>
              <a:t>Неглубоко зарываются в грунт</a:t>
            </a:r>
            <a:r>
              <a:rPr lang="ru-RU" sz="1600" b="0" dirty="0">
                <a:effectLst/>
                <a:latin typeface="+mn-lt"/>
              </a:rPr>
              <a:t> под острым углом. Наружу выступает только край устья раковины, при этом сама раковина практически полностью скрыта в субстрате. </a:t>
            </a:r>
            <a:br>
              <a:rPr lang="ru-RU" sz="1600" b="0" dirty="0">
                <a:effectLst/>
                <a:latin typeface="+mn-lt"/>
              </a:rPr>
            </a:br>
            <a:r>
              <a:rPr lang="ru-RU" sz="1600" b="1" dirty="0">
                <a:effectLst/>
                <a:latin typeface="+mn-lt"/>
              </a:rPr>
              <a:t>Лежа на дне</a:t>
            </a:r>
            <a:r>
              <a:rPr lang="ru-RU" sz="1600" b="0" dirty="0">
                <a:effectLst/>
                <a:latin typeface="+mn-lt"/>
              </a:rPr>
              <a:t>, фильтруют мелкие органические частички. </a:t>
            </a:r>
            <a:br>
              <a:rPr lang="ru-RU" sz="1600" b="0" dirty="0">
                <a:effectLst/>
                <a:latin typeface="+mn-lt"/>
              </a:rPr>
            </a:br>
            <a:r>
              <a:rPr lang="ru-RU" sz="1600" b="1" dirty="0">
                <a:effectLst/>
                <a:latin typeface="+mn-lt"/>
              </a:rPr>
              <a:t>Всасывают воду</a:t>
            </a:r>
            <a:r>
              <a:rPr lang="ru-RU" sz="1600" b="0" dirty="0">
                <a:effectLst/>
                <a:latin typeface="+mn-lt"/>
              </a:rPr>
              <a:t> через край устья и пропускают её через жабры, на которых оседает детрит.</a:t>
            </a:r>
            <a:br>
              <a:rPr lang="ru-RU" sz="1600" b="0" dirty="0">
                <a:effectLst/>
                <a:latin typeface="+mn-lt"/>
              </a:rPr>
            </a:br>
            <a:endParaRPr lang="ru-RU" sz="1600" dirty="0">
              <a:latin typeface="+mn-lt"/>
            </a:endParaRPr>
          </a:p>
        </p:txBody>
      </p:sp>
      <p:pic>
        <p:nvPicPr>
          <p:cNvPr id="6" name="Рисунок 5">
            <a:extLst>
              <a:ext uri="{FF2B5EF4-FFF2-40B4-BE49-F238E27FC236}">
                <a16:creationId xmlns:a16="http://schemas.microsoft.com/office/drawing/2014/main" id="{31888600-F971-47CE-A8A0-BD8E4BD387D5}"/>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863" r="2863"/>
          <a:stretch>
            <a:fillRect/>
          </a:stretch>
        </p:blipFill>
        <p:spPr>
          <a:xfrm>
            <a:off x="7419216" y="1391340"/>
            <a:ext cx="4108450" cy="38671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26531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8E7D8B4A-3BEB-485C-B5D5-E0043BC963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
            <a:ext cx="12192000" cy="6858437"/>
          </a:xfrm>
          <a:prstGeom prst="rect">
            <a:avLst/>
          </a:prstGeom>
        </p:spPr>
      </p:pic>
      <p:sp>
        <p:nvSpPr>
          <p:cNvPr id="2" name="Заголовок 1">
            <a:extLst>
              <a:ext uri="{FF2B5EF4-FFF2-40B4-BE49-F238E27FC236}">
                <a16:creationId xmlns:a16="http://schemas.microsoft.com/office/drawing/2014/main" id="{EC5F8C6E-F287-4D86-88E2-266403BE908F}"/>
              </a:ext>
            </a:extLst>
          </p:cNvPr>
          <p:cNvSpPr>
            <a:spLocks noGrp="1"/>
          </p:cNvSpPr>
          <p:nvPr>
            <p:ph type="title"/>
          </p:nvPr>
        </p:nvSpPr>
        <p:spPr>
          <a:xfrm>
            <a:off x="1152939" y="457200"/>
            <a:ext cx="5897218" cy="6049618"/>
          </a:xfrm>
        </p:spPr>
        <p:txBody>
          <a:bodyPr>
            <a:noAutofit/>
          </a:bodyPr>
          <a:lstStyle/>
          <a:p>
            <a:r>
              <a:rPr lang="ru-RU" b="1" i="0" dirty="0">
                <a:effectLst/>
                <a:latin typeface="+mn-lt"/>
              </a:rPr>
              <a:t>Ангария дельфин</a:t>
            </a:r>
            <a:r>
              <a:rPr lang="ru-RU" b="0" i="0" dirty="0">
                <a:effectLst/>
                <a:latin typeface="+mn-lt"/>
              </a:rPr>
              <a:t> </a:t>
            </a:r>
            <a:r>
              <a:rPr lang="en-US" b="0" i="0" dirty="0">
                <a:effectLst/>
                <a:latin typeface="+mn-lt"/>
              </a:rPr>
              <a:t> </a:t>
            </a:r>
            <a:r>
              <a:rPr lang="en-US" sz="1800" b="0" i="0" dirty="0">
                <a:effectLst/>
                <a:latin typeface="+mn-lt"/>
              </a:rPr>
              <a:t>— </a:t>
            </a:r>
            <a:r>
              <a:rPr lang="ru-RU" sz="1600" b="0" i="0" dirty="0">
                <a:effectLst/>
                <a:latin typeface="+mn-lt"/>
              </a:rPr>
              <a:t>морской брюхоногий моллюск из семейства </a:t>
            </a:r>
            <a:r>
              <a:rPr lang="en-US" sz="1600" b="0" i="0" dirty="0" err="1">
                <a:effectLst/>
                <a:latin typeface="+mn-lt"/>
              </a:rPr>
              <a:t>Angariidae</a:t>
            </a:r>
            <a:r>
              <a:rPr lang="en-US" sz="1600" b="0" i="0" dirty="0">
                <a:effectLst/>
                <a:latin typeface="+mn-lt"/>
              </a:rPr>
              <a:t>.</a:t>
            </a:r>
            <a:br>
              <a:rPr lang="ru-RU" sz="1600" b="0" i="0" dirty="0">
                <a:effectLst/>
                <a:latin typeface="+mn-lt"/>
              </a:rPr>
            </a:br>
            <a:r>
              <a:rPr lang="ru-RU" sz="1600" b="1" dirty="0">
                <a:effectLst/>
                <a:latin typeface="+mn-lt"/>
              </a:rPr>
              <a:t>Описание:</a:t>
            </a:r>
            <a:br>
              <a:rPr lang="ru-RU" sz="1600" b="1" dirty="0">
                <a:effectLst/>
                <a:latin typeface="+mn-lt"/>
              </a:rPr>
            </a:br>
            <a:r>
              <a:rPr lang="ru-RU" sz="1600" b="1" dirty="0">
                <a:effectLst/>
                <a:latin typeface="+mn-lt"/>
              </a:rPr>
              <a:t>Раковина</a:t>
            </a:r>
            <a:r>
              <a:rPr lang="ru-RU" sz="1600" b="0" dirty="0">
                <a:effectLst/>
                <a:latin typeface="+mn-lt"/>
              </a:rPr>
              <a:t> среднего размера, около 40–80 мм, высоко-дисководная, толстостенная.</a:t>
            </a:r>
            <a:br>
              <a:rPr lang="ru-RU" sz="1600" b="0" dirty="0">
                <a:effectLst/>
                <a:latin typeface="+mn-lt"/>
              </a:rPr>
            </a:br>
            <a:r>
              <a:rPr lang="ru-RU" sz="1600" b="1" dirty="0">
                <a:effectLst/>
                <a:latin typeface="+mn-lt"/>
              </a:rPr>
              <a:t>Завиток</a:t>
            </a:r>
            <a:r>
              <a:rPr lang="ru-RU" sz="1600" b="0" dirty="0">
                <a:effectLst/>
                <a:latin typeface="+mn-lt"/>
              </a:rPr>
              <a:t> плоский, его последний оборот крупный, с угловатым плечом.</a:t>
            </a:r>
            <a:br>
              <a:rPr lang="ru-RU" sz="1600" b="0" dirty="0">
                <a:effectLst/>
                <a:latin typeface="+mn-lt"/>
              </a:rPr>
            </a:br>
            <a:r>
              <a:rPr lang="ru-RU" sz="1600" b="1" dirty="0">
                <a:effectLst/>
                <a:latin typeface="+mn-lt"/>
              </a:rPr>
              <a:t>Наружная поверхность</a:t>
            </a:r>
            <a:r>
              <a:rPr lang="ru-RU" sz="1600" b="0" dirty="0">
                <a:effectLst/>
                <a:latin typeface="+mn-lt"/>
              </a:rPr>
              <a:t> не ровная, покрыта многочисленными спиральными рёбрами и бугорками.</a:t>
            </a:r>
            <a:br>
              <a:rPr lang="ru-RU" sz="1600" b="0" dirty="0">
                <a:effectLst/>
                <a:latin typeface="+mn-lt"/>
              </a:rPr>
            </a:br>
            <a:r>
              <a:rPr lang="ru-RU" sz="1600" b="1" dirty="0">
                <a:effectLst/>
                <a:latin typeface="+mn-lt"/>
              </a:rPr>
              <a:t>Вдоль плечевого выступа</a:t>
            </a:r>
            <a:r>
              <a:rPr lang="ru-RU" sz="1600" b="0" dirty="0">
                <a:effectLst/>
                <a:latin typeface="+mn-lt"/>
              </a:rPr>
              <a:t> идёт ряд крупных бугорков либо рожковидных выростов.</a:t>
            </a:r>
            <a:br>
              <a:rPr lang="ru-RU" sz="1600" b="0" dirty="0">
                <a:effectLst/>
                <a:latin typeface="+mn-lt"/>
              </a:rPr>
            </a:br>
            <a:r>
              <a:rPr lang="ru-RU" sz="1600" b="1" dirty="0">
                <a:effectLst/>
                <a:latin typeface="+mn-lt"/>
              </a:rPr>
              <a:t>Один ряд более мелких бугорков</a:t>
            </a:r>
            <a:r>
              <a:rPr lang="ru-RU" sz="1600" b="0" dirty="0">
                <a:effectLst/>
                <a:latin typeface="+mn-lt"/>
              </a:rPr>
              <a:t> треугольной формы проходит несколько ниже середины последнего оборота раковины.</a:t>
            </a:r>
            <a:br>
              <a:rPr lang="ru-RU" sz="1600" b="0" dirty="0">
                <a:effectLst/>
                <a:latin typeface="+mn-lt"/>
              </a:rPr>
            </a:br>
            <a:r>
              <a:rPr lang="ru-RU" sz="1600" b="1" dirty="0">
                <a:effectLst/>
                <a:latin typeface="+mn-lt"/>
              </a:rPr>
              <a:t>Основание раковины</a:t>
            </a:r>
            <a:r>
              <a:rPr lang="ru-RU" sz="1600" b="0" dirty="0">
                <a:effectLst/>
                <a:latin typeface="+mn-lt"/>
              </a:rPr>
              <a:t> округлой формы, с крупным пупком.</a:t>
            </a:r>
            <a:br>
              <a:rPr lang="ru-RU" sz="1600" b="0" dirty="0">
                <a:effectLst/>
                <a:latin typeface="+mn-lt"/>
              </a:rPr>
            </a:br>
            <a:r>
              <a:rPr lang="ru-RU" sz="1600" b="1" dirty="0">
                <a:effectLst/>
                <a:latin typeface="+mn-lt"/>
              </a:rPr>
              <a:t>Устье раковины</a:t>
            </a:r>
            <a:r>
              <a:rPr lang="ru-RU" sz="1600" b="0" dirty="0">
                <a:effectLst/>
                <a:latin typeface="+mn-lt"/>
              </a:rPr>
              <a:t> округло-квадратное, с ярким перламутром.</a:t>
            </a:r>
            <a:br>
              <a:rPr lang="ru-RU" sz="1600" b="0" dirty="0">
                <a:effectLst/>
                <a:latin typeface="+mn-lt"/>
              </a:rPr>
            </a:br>
            <a:r>
              <a:rPr lang="ru-RU" sz="1600" b="1" dirty="0">
                <a:effectLst/>
                <a:latin typeface="+mn-lt"/>
              </a:rPr>
              <a:t>Внутренняя губа</a:t>
            </a:r>
            <a:r>
              <a:rPr lang="ru-RU" sz="1600" b="0" dirty="0">
                <a:effectLst/>
                <a:latin typeface="+mn-lt"/>
              </a:rPr>
              <a:t> обрамлена лилового цвета складкой.</a:t>
            </a:r>
            <a:br>
              <a:rPr lang="ru-RU" sz="1600" b="0" dirty="0">
                <a:effectLst/>
                <a:latin typeface="+mn-lt"/>
              </a:rPr>
            </a:br>
            <a:r>
              <a:rPr lang="ru-RU" sz="1600" b="1" dirty="0">
                <a:effectLst/>
                <a:latin typeface="+mn-lt"/>
              </a:rPr>
              <a:t>Окраска раковины</a:t>
            </a:r>
            <a:r>
              <a:rPr lang="ru-RU" sz="1600" b="0" dirty="0">
                <a:effectLst/>
                <a:latin typeface="+mn-lt"/>
              </a:rPr>
              <a:t> варьируется от розоватой и зеленоватой до вишнёво-коричневой, с чёрными пятнами.</a:t>
            </a:r>
            <a:br>
              <a:rPr lang="ru-RU" sz="1600" b="0" dirty="0">
                <a:effectLst/>
                <a:latin typeface="+mn-lt"/>
              </a:rPr>
            </a:br>
            <a:r>
              <a:rPr lang="ru-RU" sz="1600" b="1" dirty="0">
                <a:effectLst/>
                <a:latin typeface="+mn-lt"/>
              </a:rPr>
              <a:t>Ареал</a:t>
            </a:r>
            <a:br>
              <a:rPr lang="ru-RU" sz="1600" b="1" dirty="0">
                <a:effectLst/>
                <a:latin typeface="+mn-lt"/>
              </a:rPr>
            </a:br>
            <a:r>
              <a:rPr lang="ru-RU" sz="1600" b="0" dirty="0">
                <a:effectLst/>
                <a:latin typeface="+mn-lt"/>
              </a:rPr>
              <a:t>Вид встречается </a:t>
            </a:r>
            <a:r>
              <a:rPr lang="ru-RU" sz="1600" b="1" dirty="0">
                <a:effectLst/>
                <a:latin typeface="+mn-lt"/>
              </a:rPr>
              <a:t>от Восточной Африки до Австралии</a:t>
            </a:r>
            <a:r>
              <a:rPr lang="ru-RU" sz="1600" b="0" dirty="0">
                <a:effectLst/>
                <a:latin typeface="+mn-lt"/>
              </a:rPr>
              <a:t>, включая Индокитай и Филиппины. </a:t>
            </a:r>
            <a:br>
              <a:rPr lang="ru-RU" sz="1600" b="0" dirty="0">
                <a:effectLst/>
                <a:latin typeface="+mn-lt"/>
              </a:rPr>
            </a:br>
            <a:r>
              <a:rPr lang="ru-RU" sz="1600" b="1" dirty="0">
                <a:effectLst/>
                <a:latin typeface="+mn-lt"/>
              </a:rPr>
              <a:t>Обитает</a:t>
            </a:r>
            <a:r>
              <a:rPr lang="ru-RU" sz="1600" b="0" dirty="0">
                <a:effectLst/>
                <a:latin typeface="+mn-lt"/>
              </a:rPr>
              <a:t> на мелководных участках, обычно среди коралловых рифов либо на каменистом дне. </a:t>
            </a:r>
            <a:br>
              <a:rPr lang="ru-RU" sz="1600" b="0" dirty="0">
                <a:effectLst/>
                <a:latin typeface="+mn-lt"/>
              </a:rPr>
            </a:br>
            <a:r>
              <a:rPr lang="ru-RU" sz="1600" b="1" dirty="0">
                <a:effectLst/>
                <a:latin typeface="+mn-lt"/>
              </a:rPr>
              <a:t>Образ жизни</a:t>
            </a:r>
            <a:br>
              <a:rPr lang="ru-RU" sz="1600" b="1" dirty="0">
                <a:effectLst/>
                <a:latin typeface="+mn-lt"/>
              </a:rPr>
            </a:br>
            <a:r>
              <a:rPr lang="ru-RU" sz="1600" b="1" dirty="0">
                <a:effectLst/>
                <a:latin typeface="+mn-lt"/>
              </a:rPr>
              <a:t>Моллюски питаются водорослями</a:t>
            </a:r>
            <a:r>
              <a:rPr lang="ru-RU" sz="1600" b="0" dirty="0">
                <a:effectLst/>
                <a:latin typeface="+mn-lt"/>
              </a:rPr>
              <a:t>.</a:t>
            </a:r>
            <a:br>
              <a:rPr lang="ru-RU" sz="1600" b="0" dirty="0">
                <a:effectLst/>
                <a:latin typeface="+mn-lt"/>
              </a:rPr>
            </a:br>
            <a:endParaRPr lang="ru-RU" sz="1600" dirty="0">
              <a:latin typeface="+mn-lt"/>
            </a:endParaRPr>
          </a:p>
        </p:txBody>
      </p:sp>
      <p:pic>
        <p:nvPicPr>
          <p:cNvPr id="6" name="Рисунок 5">
            <a:extLst>
              <a:ext uri="{FF2B5EF4-FFF2-40B4-BE49-F238E27FC236}">
                <a16:creationId xmlns:a16="http://schemas.microsoft.com/office/drawing/2014/main" id="{516D0076-1F80-4E76-BDCC-974B79A0562C}"/>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6856" r="16856"/>
          <a:stretch>
            <a:fillRect/>
          </a:stretch>
        </p:blipFill>
        <p:spPr>
          <a:xfrm>
            <a:off x="7381737" y="1331775"/>
            <a:ext cx="4421188" cy="4041775"/>
          </a:xfrm>
        </p:spPr>
      </p:pic>
    </p:spTree>
    <p:extLst>
      <p:ext uri="{BB962C8B-B14F-4D97-AF65-F5344CB8AC3E}">
        <p14:creationId xmlns:p14="http://schemas.microsoft.com/office/powerpoint/2010/main" val="3682595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34433794-7140-40FC-BE5D-34F64AFCE8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
            <a:ext cx="12192000" cy="6858437"/>
          </a:xfrm>
          <a:prstGeom prst="rect">
            <a:avLst/>
          </a:prstGeom>
        </p:spPr>
      </p:pic>
      <p:sp>
        <p:nvSpPr>
          <p:cNvPr id="2" name="Заголовок 1">
            <a:extLst>
              <a:ext uri="{FF2B5EF4-FFF2-40B4-BE49-F238E27FC236}">
                <a16:creationId xmlns:a16="http://schemas.microsoft.com/office/drawing/2014/main" id="{DA11AE48-347A-43F1-AA1D-DE60435708A3}"/>
              </a:ext>
            </a:extLst>
          </p:cNvPr>
          <p:cNvSpPr>
            <a:spLocks noGrp="1"/>
          </p:cNvSpPr>
          <p:nvPr>
            <p:ph type="title"/>
          </p:nvPr>
        </p:nvSpPr>
        <p:spPr>
          <a:xfrm>
            <a:off x="1205948" y="457199"/>
            <a:ext cx="5804452" cy="6036366"/>
          </a:xfrm>
        </p:spPr>
        <p:txBody>
          <a:bodyPr>
            <a:noAutofit/>
          </a:bodyPr>
          <a:lstStyle/>
          <a:p>
            <a:r>
              <a:rPr lang="ru-RU" b="1" dirty="0" err="1">
                <a:effectLst/>
                <a:latin typeface="+mn-lt"/>
              </a:rPr>
              <a:t>Буфонария</a:t>
            </a:r>
            <a:r>
              <a:rPr lang="ru-RU" b="0" dirty="0">
                <a:effectLst/>
                <a:latin typeface="+mn-lt"/>
              </a:rPr>
              <a:t> </a:t>
            </a:r>
            <a:r>
              <a:rPr lang="ru-RU" sz="1800" b="0" dirty="0">
                <a:effectLst/>
                <a:latin typeface="+mn-lt"/>
              </a:rPr>
              <a:t>— </a:t>
            </a:r>
            <a:r>
              <a:rPr lang="ru-RU" sz="1600" b="0" dirty="0">
                <a:effectLst/>
                <a:latin typeface="+mn-lt"/>
              </a:rPr>
              <a:t>род средне-крупных морских брюхоногих моллюсков из семейства </a:t>
            </a:r>
            <a:r>
              <a:rPr lang="ru-RU" sz="1600" b="0" dirty="0" err="1">
                <a:effectLst/>
                <a:latin typeface="+mn-lt"/>
              </a:rPr>
              <a:t>Bursidae</a:t>
            </a:r>
            <a:r>
              <a:rPr lang="ru-RU" sz="1600" b="0" dirty="0">
                <a:effectLst/>
                <a:latin typeface="+mn-lt"/>
              </a:rPr>
              <a:t>, «лягушачьих улиток». </a:t>
            </a:r>
            <a:br>
              <a:rPr lang="ru-RU" sz="1600" b="0" dirty="0">
                <a:effectLst/>
                <a:latin typeface="+mn-lt"/>
              </a:rPr>
            </a:br>
            <a:r>
              <a:rPr lang="ru-RU" sz="1600" b="1" dirty="0">
                <a:effectLst/>
                <a:latin typeface="+mn-lt"/>
              </a:rPr>
              <a:t>Описание</a:t>
            </a:r>
            <a:r>
              <a:rPr lang="ru-RU" sz="1600" b="0" dirty="0">
                <a:effectLst/>
                <a:latin typeface="+mn-lt"/>
              </a:rPr>
              <a:t> : </a:t>
            </a:r>
            <a:br>
              <a:rPr lang="ru-RU" sz="1600" b="0" dirty="0">
                <a:effectLst/>
                <a:latin typeface="+mn-lt"/>
              </a:rPr>
            </a:br>
            <a:r>
              <a:rPr lang="ru-RU" sz="1600" b="0" i="0" dirty="0">
                <a:effectLst/>
                <a:latin typeface="+mn-lt"/>
              </a:rPr>
              <a:t>Раковина крепкая, овальной формы.</a:t>
            </a:r>
            <a:br>
              <a:rPr lang="ru-RU" sz="1600" b="0" i="0" dirty="0">
                <a:effectLst/>
                <a:latin typeface="+mn-lt"/>
              </a:rPr>
            </a:br>
            <a:r>
              <a:rPr lang="ru-RU" sz="1600" b="0" i="0" dirty="0">
                <a:effectLst/>
                <a:latin typeface="+mn-lt"/>
              </a:rPr>
              <a:t>Выделяются осевые гребни с зубовидными выростами-шипами, проходящие от вершины завитка до </a:t>
            </a:r>
            <a:r>
              <a:rPr lang="ru-RU" sz="1600" b="0" i="0" dirty="0" err="1">
                <a:effectLst/>
                <a:latin typeface="+mn-lt"/>
              </a:rPr>
              <a:t>сифонального</a:t>
            </a:r>
            <a:r>
              <a:rPr lang="ru-RU" sz="1600" b="0" i="0" dirty="0">
                <a:effectLst/>
                <a:latin typeface="+mn-lt"/>
              </a:rPr>
              <a:t> канала.</a:t>
            </a:r>
            <a:br>
              <a:rPr lang="ru-RU" sz="1600" b="0" i="0" dirty="0">
                <a:effectLst/>
                <a:latin typeface="+mn-lt"/>
              </a:rPr>
            </a:br>
            <a:r>
              <a:rPr lang="ru-RU" sz="1600" b="0" i="0" dirty="0">
                <a:effectLst/>
                <a:latin typeface="+mn-lt"/>
              </a:rPr>
              <a:t>Спиральные линии нарастания с мелкими бугорками чередуются с более крупными шипами на вздутых оборотах.</a:t>
            </a:r>
            <a:br>
              <a:rPr lang="ru-RU" sz="1600" b="0" i="0" dirty="0">
                <a:effectLst/>
                <a:latin typeface="+mn-lt"/>
              </a:rPr>
            </a:br>
            <a:r>
              <a:rPr lang="ru-RU" sz="1600" b="0" i="0" dirty="0">
                <a:effectLst/>
                <a:latin typeface="+mn-lt"/>
              </a:rPr>
              <a:t>Устье вытянуто-овальное с коротким задним каналом и более длинным </a:t>
            </a:r>
            <a:r>
              <a:rPr lang="ru-RU" sz="1600" b="0" i="0" dirty="0" err="1">
                <a:effectLst/>
                <a:latin typeface="+mn-lt"/>
              </a:rPr>
              <a:t>сифональным</a:t>
            </a:r>
            <a:r>
              <a:rPr lang="ru-RU" sz="1600" b="0" i="0" dirty="0">
                <a:effectLst/>
                <a:latin typeface="+mn-lt"/>
              </a:rPr>
              <a:t>.</a:t>
            </a:r>
            <a:br>
              <a:rPr lang="ru-RU" sz="1600" b="0" i="0" dirty="0">
                <a:effectLst/>
                <a:latin typeface="+mn-lt"/>
              </a:rPr>
            </a:br>
            <a:r>
              <a:rPr lang="ru-RU" sz="1600" b="0" i="0" dirty="0">
                <a:effectLst/>
                <a:latin typeface="+mn-lt"/>
              </a:rPr>
              <a:t>Общая окраска — от светло-коричнево-золотистой до буро-рыжеватой с вариантами, в зависимости от региона обитания.</a:t>
            </a:r>
            <a:br>
              <a:rPr lang="ru-RU" sz="1600" b="0" i="0" dirty="0">
                <a:effectLst/>
                <a:latin typeface="+mn-lt"/>
              </a:rPr>
            </a:br>
            <a:r>
              <a:rPr lang="ru-RU" sz="1600" b="0" i="0" dirty="0">
                <a:effectLst/>
                <a:latin typeface="+mn-lt"/>
              </a:rPr>
              <a:t>Вдоль осевых гребней — белые пятна, устье — белое.</a:t>
            </a:r>
            <a:br>
              <a:rPr lang="ru-RU" sz="1600" b="0" dirty="0">
                <a:effectLst/>
                <a:latin typeface="+mn-lt"/>
              </a:rPr>
            </a:br>
            <a:r>
              <a:rPr lang="ru-RU" sz="1600" b="1" dirty="0">
                <a:effectLst/>
                <a:latin typeface="+mn-lt"/>
              </a:rPr>
              <a:t>Размер</a:t>
            </a:r>
            <a:r>
              <a:rPr lang="ru-RU" sz="1600" b="0" dirty="0">
                <a:effectLst/>
                <a:latin typeface="+mn-lt"/>
              </a:rPr>
              <a:t> раковины — 3,5–5 см. </a:t>
            </a:r>
            <a:br>
              <a:rPr lang="ru-RU" sz="1600" b="0" dirty="0">
                <a:effectLst/>
                <a:latin typeface="+mn-lt"/>
              </a:rPr>
            </a:br>
            <a:r>
              <a:rPr lang="ru-RU" sz="1600" b="0" dirty="0">
                <a:effectLst/>
                <a:latin typeface="+mn-lt"/>
              </a:rPr>
              <a:t>Моллюски рода </a:t>
            </a:r>
            <a:r>
              <a:rPr lang="ru-RU" sz="1600" b="0" dirty="0" err="1">
                <a:effectLst/>
                <a:latin typeface="+mn-lt"/>
              </a:rPr>
              <a:t>Буфонария</a:t>
            </a:r>
            <a:r>
              <a:rPr lang="ru-RU" sz="1600" b="0" dirty="0">
                <a:effectLst/>
                <a:latin typeface="+mn-lt"/>
              </a:rPr>
              <a:t> обитают </a:t>
            </a:r>
            <a:r>
              <a:rPr lang="ru-RU" sz="1600" b="1" dirty="0">
                <a:effectLst/>
                <a:latin typeface="+mn-lt"/>
              </a:rPr>
              <a:t>в тёплых тропических и субтропических водах</a:t>
            </a:r>
            <a:r>
              <a:rPr lang="ru-RU" sz="1600" b="0" dirty="0">
                <a:effectLst/>
                <a:latin typeface="+mn-lt"/>
              </a:rPr>
              <a:t>. Например, вид </a:t>
            </a:r>
            <a:r>
              <a:rPr lang="ru-RU" sz="1600" b="0" dirty="0" err="1">
                <a:effectLst/>
                <a:latin typeface="+mn-lt"/>
              </a:rPr>
              <a:t>Bufonaria</a:t>
            </a:r>
            <a:r>
              <a:rPr lang="ru-RU" sz="1600" b="0" dirty="0">
                <a:effectLst/>
                <a:latin typeface="+mn-lt"/>
              </a:rPr>
              <a:t> </a:t>
            </a:r>
            <a:r>
              <a:rPr lang="ru-RU" sz="1600" b="0" dirty="0" err="1">
                <a:effectLst/>
                <a:latin typeface="+mn-lt"/>
              </a:rPr>
              <a:t>rana</a:t>
            </a:r>
            <a:r>
              <a:rPr lang="ru-RU" sz="1600" b="0" dirty="0">
                <a:effectLst/>
                <a:latin typeface="+mn-lt"/>
              </a:rPr>
              <a:t> встречается в Индо-Тихоокеанском регионе — от Индонезии до Полинезии, Японии, Австралии. </a:t>
            </a:r>
            <a:br>
              <a:rPr lang="ru-RU" sz="1600" b="0" dirty="0">
                <a:effectLst/>
                <a:latin typeface="+mn-lt"/>
              </a:rPr>
            </a:br>
            <a:r>
              <a:rPr lang="ru-RU" sz="1600" b="1" dirty="0">
                <a:effectLst/>
                <a:latin typeface="+mn-lt"/>
              </a:rPr>
              <a:t>Образ жизни</a:t>
            </a:r>
            <a:br>
              <a:rPr lang="ru-RU" sz="1600" b="1" dirty="0">
                <a:effectLst/>
                <a:latin typeface="+mn-lt"/>
              </a:rPr>
            </a:br>
            <a:r>
              <a:rPr lang="ru-RU" sz="1600" b="0" dirty="0">
                <a:effectLst/>
                <a:latin typeface="+mn-lt"/>
              </a:rPr>
              <a:t>Представители рода </a:t>
            </a:r>
            <a:r>
              <a:rPr lang="ru-RU" sz="1600" b="0" dirty="0" err="1">
                <a:effectLst/>
                <a:latin typeface="+mn-lt"/>
              </a:rPr>
              <a:t>Буфонария</a:t>
            </a:r>
            <a:r>
              <a:rPr lang="ru-RU" sz="1600" b="0" dirty="0">
                <a:effectLst/>
                <a:latin typeface="+mn-lt"/>
              </a:rPr>
              <a:t> — </a:t>
            </a:r>
            <a:r>
              <a:rPr lang="ru-RU" sz="1600" b="1" dirty="0">
                <a:effectLst/>
                <a:latin typeface="+mn-lt"/>
              </a:rPr>
              <a:t>хищники</a:t>
            </a:r>
            <a:r>
              <a:rPr lang="ru-RU" sz="1600" b="0" dirty="0">
                <a:effectLst/>
                <a:latin typeface="+mn-lt"/>
              </a:rPr>
              <a:t>, охотящиеся на мелких моллюсков, иглокожих и червей-полихет. У них есть большие слюнные железы, вырабатывающие вещества, способные вызвать анестезию жертвы.</a:t>
            </a:r>
            <a:br>
              <a:rPr lang="ru-RU" sz="1600" b="0" dirty="0">
                <a:effectLst/>
                <a:latin typeface="+mn-lt"/>
              </a:rPr>
            </a:br>
            <a:endParaRPr lang="ru-RU" sz="1600" dirty="0">
              <a:latin typeface="+mn-lt"/>
            </a:endParaRPr>
          </a:p>
        </p:txBody>
      </p:sp>
      <p:pic>
        <p:nvPicPr>
          <p:cNvPr id="6" name="Рисунок 5">
            <a:extLst>
              <a:ext uri="{FF2B5EF4-FFF2-40B4-BE49-F238E27FC236}">
                <a16:creationId xmlns:a16="http://schemas.microsoft.com/office/drawing/2014/main" id="{348769C9-344C-45D4-A971-807B81D9FD1B}"/>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8990" r="18990"/>
          <a:stretch>
            <a:fillRect/>
          </a:stretch>
        </p:blipFill>
        <p:spPr>
          <a:xfrm>
            <a:off x="7276133" y="1374146"/>
            <a:ext cx="4332771" cy="38365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4476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D237B8CA-3F68-4007-938A-169BA3C445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437"/>
          </a:xfrm>
          <a:prstGeom prst="rect">
            <a:avLst/>
          </a:prstGeom>
        </p:spPr>
      </p:pic>
      <p:sp>
        <p:nvSpPr>
          <p:cNvPr id="2" name="Заголовок 1">
            <a:extLst>
              <a:ext uri="{FF2B5EF4-FFF2-40B4-BE49-F238E27FC236}">
                <a16:creationId xmlns:a16="http://schemas.microsoft.com/office/drawing/2014/main" id="{C1E4E106-6A3D-4202-85F0-551B6A59E4E0}"/>
              </a:ext>
            </a:extLst>
          </p:cNvPr>
          <p:cNvSpPr>
            <a:spLocks noGrp="1"/>
          </p:cNvSpPr>
          <p:nvPr>
            <p:ph type="title"/>
          </p:nvPr>
        </p:nvSpPr>
        <p:spPr>
          <a:xfrm>
            <a:off x="1192696" y="258418"/>
            <a:ext cx="6123193" cy="6599582"/>
          </a:xfrm>
        </p:spPr>
        <p:txBody>
          <a:bodyPr>
            <a:normAutofit fontScale="90000"/>
          </a:bodyPr>
          <a:lstStyle/>
          <a:p>
            <a:r>
              <a:rPr lang="ru-RU" sz="3600" b="1" i="0" dirty="0" err="1">
                <a:effectLst/>
                <a:latin typeface="+mn-lt"/>
              </a:rPr>
              <a:t>Телескопиум</a:t>
            </a:r>
            <a:r>
              <a:rPr lang="ru-RU" sz="3600" b="0" i="0" dirty="0">
                <a:effectLst/>
                <a:latin typeface="+mn-lt"/>
              </a:rPr>
              <a:t> </a:t>
            </a:r>
            <a:r>
              <a:rPr lang="en-US" sz="1800" b="0" i="0" dirty="0">
                <a:effectLst/>
                <a:latin typeface="+mn-lt"/>
              </a:rPr>
              <a:t>— </a:t>
            </a:r>
            <a:r>
              <a:rPr lang="ru-RU" sz="1800" b="0" i="0" dirty="0">
                <a:effectLst/>
                <a:latin typeface="+mn-lt"/>
              </a:rPr>
              <a:t>вид морских брюхоногих моллюсков из семейства </a:t>
            </a:r>
            <a:r>
              <a:rPr lang="en-US" sz="1800" b="0" i="0" dirty="0" err="1">
                <a:effectLst/>
                <a:latin typeface="+mn-lt"/>
              </a:rPr>
              <a:t>Potamididae</a:t>
            </a:r>
            <a:br>
              <a:rPr lang="ru-RU" sz="1800" b="0" i="0" dirty="0">
                <a:effectLst/>
                <a:latin typeface="+mn-lt"/>
              </a:rPr>
            </a:br>
            <a:r>
              <a:rPr lang="ru-RU" sz="1800" b="1" dirty="0">
                <a:effectLst/>
                <a:latin typeface="+mn-lt"/>
              </a:rPr>
              <a:t>Описание:</a:t>
            </a:r>
            <a:br>
              <a:rPr lang="ru-RU" sz="1800" b="1" dirty="0">
                <a:effectLst/>
                <a:latin typeface="+mn-lt"/>
              </a:rPr>
            </a:br>
            <a:r>
              <a:rPr lang="ru-RU" sz="1800" b="1" dirty="0">
                <a:effectLst/>
                <a:latin typeface="+mn-lt"/>
              </a:rPr>
              <a:t>Тело</a:t>
            </a:r>
            <a:r>
              <a:rPr lang="ru-RU" sz="1800" b="0" dirty="0">
                <a:effectLst/>
                <a:latin typeface="+mn-lt"/>
              </a:rPr>
              <a:t> длиной 8–15 см. </a:t>
            </a:r>
            <a:r>
              <a:rPr lang="ru-RU" sz="1800" b="1" dirty="0">
                <a:effectLst/>
                <a:latin typeface="+mn-lt"/>
              </a:rPr>
              <a:t>Раковина</a:t>
            </a:r>
            <a:r>
              <a:rPr lang="ru-RU" sz="1800" b="0" dirty="0">
                <a:effectLst/>
                <a:latin typeface="+mn-lt"/>
              </a:rPr>
              <a:t> конической формы с многочисленными уплощёнными оборотами, на которых находятся спиральные желобки. Имеет почти квадратное короткое отверстие с тонкой изогнутой наружной губой и складчатым столбиком. </a:t>
            </a:r>
            <a:br>
              <a:rPr lang="ru-RU" sz="1800" b="0" dirty="0">
                <a:effectLst/>
                <a:latin typeface="+mn-lt"/>
              </a:rPr>
            </a:br>
            <a:r>
              <a:rPr lang="ru-RU" sz="1800" b="1" dirty="0">
                <a:effectLst/>
                <a:latin typeface="+mn-lt"/>
              </a:rPr>
              <a:t>Цвет</a:t>
            </a:r>
            <a:r>
              <a:rPr lang="ru-RU" sz="1800" b="0" dirty="0">
                <a:effectLst/>
                <a:latin typeface="+mn-lt"/>
              </a:rPr>
              <a:t> шоколадно-бурый различных оттенков, иногда с неясными полосами.</a:t>
            </a:r>
            <a:br>
              <a:rPr lang="ru-RU" sz="1800" b="0" dirty="0">
                <a:effectLst/>
                <a:latin typeface="+mn-lt"/>
              </a:rPr>
            </a:br>
            <a:r>
              <a:rPr lang="ru-RU" sz="1800" b="1" dirty="0">
                <a:effectLst/>
                <a:latin typeface="+mn-lt"/>
              </a:rPr>
              <a:t>Снаружи раковины</a:t>
            </a:r>
            <a:r>
              <a:rPr lang="ru-RU" sz="1800" b="0" dirty="0">
                <a:effectLst/>
                <a:latin typeface="+mn-lt"/>
              </a:rPr>
              <a:t> — чёрная внешность с длинным хоботком. У моллюска есть три глаза: один на границе раковины и два возле выступа хоботка. </a:t>
            </a:r>
            <a:br>
              <a:rPr lang="ru-RU" sz="1800" b="0" dirty="0">
                <a:effectLst/>
                <a:latin typeface="+mn-lt"/>
              </a:rPr>
            </a:br>
            <a:r>
              <a:rPr lang="ru-RU" sz="1800" b="1" dirty="0">
                <a:effectLst/>
                <a:latin typeface="+mn-lt"/>
              </a:rPr>
              <a:t>Ареал</a:t>
            </a:r>
            <a:br>
              <a:rPr lang="ru-RU" sz="1800" b="1" dirty="0">
                <a:effectLst/>
                <a:latin typeface="+mn-lt"/>
              </a:rPr>
            </a:br>
            <a:r>
              <a:rPr lang="ru-RU" sz="1800" b="0" dirty="0">
                <a:effectLst/>
                <a:latin typeface="+mn-lt"/>
              </a:rPr>
              <a:t>Вид распространён на побережье Индо-Тихоокеанской области, в Азии и Австралии. В основном моллюсков можно найти под мутной поверхностью берегов мангровых лесов и на грязевых равнинах, которые только покрываются при высоком приливе. Иногда они даже выходят за линию прилива. </a:t>
            </a:r>
            <a:br>
              <a:rPr lang="ru-RU" sz="1800" b="0" dirty="0">
                <a:effectLst/>
                <a:latin typeface="+mn-lt"/>
              </a:rPr>
            </a:br>
            <a:r>
              <a:rPr lang="ru-RU" sz="1800" b="1" dirty="0">
                <a:effectLst/>
                <a:latin typeface="+mn-lt"/>
              </a:rPr>
              <a:t>Образ жизни</a:t>
            </a:r>
            <a:br>
              <a:rPr lang="ru-RU" sz="1800" b="1" dirty="0">
                <a:effectLst/>
                <a:latin typeface="+mn-lt"/>
              </a:rPr>
            </a:br>
            <a:r>
              <a:rPr lang="ru-RU" sz="1800" b="1" dirty="0">
                <a:effectLst/>
                <a:latin typeface="+mn-lt"/>
              </a:rPr>
              <a:t>Обитает</a:t>
            </a:r>
            <a:r>
              <a:rPr lang="ru-RU" sz="1800" b="0" dirty="0">
                <a:effectLst/>
                <a:latin typeface="+mn-lt"/>
              </a:rPr>
              <a:t> в солоноватых водах и способен в течение длительного периода времени оставаться вне воды. </a:t>
            </a:r>
            <a:br>
              <a:rPr lang="ru-RU" sz="1800" b="0" dirty="0">
                <a:effectLst/>
                <a:latin typeface="+mn-lt"/>
              </a:rPr>
            </a:br>
            <a:r>
              <a:rPr lang="ru-RU" sz="1800" b="1" dirty="0">
                <a:effectLst/>
                <a:latin typeface="+mn-lt"/>
              </a:rPr>
              <a:t>В сухое время</a:t>
            </a:r>
            <a:r>
              <a:rPr lang="ru-RU" sz="1800" b="0" dirty="0">
                <a:effectLst/>
                <a:latin typeface="+mn-lt"/>
              </a:rPr>
              <a:t> висит на мангровых корнях, прикреплённый нитями слизи. </a:t>
            </a:r>
            <a:br>
              <a:rPr lang="ru-RU" sz="1800" b="0" dirty="0">
                <a:effectLst/>
                <a:latin typeface="+mn-lt"/>
              </a:rPr>
            </a:br>
            <a:r>
              <a:rPr lang="ru-RU" sz="1800" b="1" dirty="0">
                <a:effectLst/>
                <a:latin typeface="+mn-lt"/>
              </a:rPr>
              <a:t>Питается</a:t>
            </a:r>
            <a:r>
              <a:rPr lang="ru-RU" sz="1800" b="0" dirty="0">
                <a:effectLst/>
                <a:latin typeface="+mn-lt"/>
              </a:rPr>
              <a:t> детритом и водорослями. </a:t>
            </a:r>
            <a:br>
              <a:rPr lang="ru-RU" sz="1800" b="0" dirty="0">
                <a:effectLst/>
                <a:latin typeface="+mn-lt"/>
              </a:rPr>
            </a:br>
            <a:r>
              <a:rPr lang="ru-RU" sz="1800" b="1" dirty="0">
                <a:effectLst/>
                <a:latin typeface="+mn-lt"/>
              </a:rPr>
              <a:t>Передвигается</a:t>
            </a:r>
            <a:r>
              <a:rPr lang="ru-RU" sz="1800" b="0" dirty="0">
                <a:effectLst/>
                <a:latin typeface="+mn-lt"/>
              </a:rPr>
              <a:t> с помощью единственной лапки, выступающей из отверстия панциря. </a:t>
            </a:r>
            <a:br>
              <a:rPr lang="ru-RU" sz="1800" b="0" dirty="0">
                <a:effectLst/>
                <a:latin typeface="YS Text"/>
              </a:rPr>
            </a:br>
            <a:endParaRPr lang="ru-RU" sz="1800" dirty="0"/>
          </a:p>
        </p:txBody>
      </p:sp>
      <p:pic>
        <p:nvPicPr>
          <p:cNvPr id="6" name="Рисунок 5">
            <a:extLst>
              <a:ext uri="{FF2B5EF4-FFF2-40B4-BE49-F238E27FC236}">
                <a16:creationId xmlns:a16="http://schemas.microsoft.com/office/drawing/2014/main" id="{BA6CA27B-8611-4ED7-B5ED-7981835B03FF}"/>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8292" r="8292"/>
          <a:stretch>
            <a:fillRect/>
          </a:stretch>
        </p:blipFill>
        <p:spPr>
          <a:xfrm>
            <a:off x="7535413" y="1434086"/>
            <a:ext cx="4437063" cy="3989388"/>
          </a:xfrm>
        </p:spPr>
      </p:pic>
    </p:spTree>
    <p:extLst>
      <p:ext uri="{BB962C8B-B14F-4D97-AF65-F5344CB8AC3E}">
        <p14:creationId xmlns:p14="http://schemas.microsoft.com/office/powerpoint/2010/main" val="3476615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FB74AC01-F76A-4BB4-A0AF-3226D04CCF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
            <a:ext cx="12192000" cy="6858437"/>
          </a:xfrm>
          <a:prstGeom prst="rect">
            <a:avLst/>
          </a:prstGeom>
        </p:spPr>
      </p:pic>
      <p:sp>
        <p:nvSpPr>
          <p:cNvPr id="2" name="Заголовок 1">
            <a:extLst>
              <a:ext uri="{FF2B5EF4-FFF2-40B4-BE49-F238E27FC236}">
                <a16:creationId xmlns:a16="http://schemas.microsoft.com/office/drawing/2014/main" id="{F4E82AD5-2393-499C-8D44-D7DC07484695}"/>
              </a:ext>
            </a:extLst>
          </p:cNvPr>
          <p:cNvSpPr>
            <a:spLocks noGrp="1"/>
          </p:cNvSpPr>
          <p:nvPr>
            <p:ph type="title"/>
          </p:nvPr>
        </p:nvSpPr>
        <p:spPr>
          <a:xfrm>
            <a:off x="1179443" y="92544"/>
            <a:ext cx="6029672" cy="6672471"/>
          </a:xfrm>
        </p:spPr>
        <p:txBody>
          <a:bodyPr>
            <a:normAutofit fontScale="90000"/>
          </a:bodyPr>
          <a:lstStyle/>
          <a:p>
            <a:r>
              <a:rPr lang="ru-RU" sz="3600" b="1" i="0" dirty="0" err="1">
                <a:effectLst/>
                <a:latin typeface="+mn-lt"/>
              </a:rPr>
              <a:t>Гиббула</a:t>
            </a:r>
            <a:r>
              <a:rPr lang="en-US" sz="2000" b="0" i="0" dirty="0">
                <a:effectLst/>
                <a:latin typeface="+mn-lt"/>
              </a:rPr>
              <a:t>— </a:t>
            </a:r>
            <a:r>
              <a:rPr lang="ru-RU" sz="1800" b="0" i="0" dirty="0">
                <a:effectLst/>
                <a:latin typeface="+mn-lt"/>
              </a:rPr>
              <a:t>вид брюхоногих моллюсков рода </a:t>
            </a:r>
            <a:r>
              <a:rPr lang="en-US" sz="1800" b="0" i="0" dirty="0" err="1">
                <a:effectLst/>
                <a:latin typeface="+mn-lt"/>
              </a:rPr>
              <a:t>Gibbula</a:t>
            </a:r>
            <a:r>
              <a:rPr lang="en-US" sz="1800" b="0" i="0" dirty="0">
                <a:effectLst/>
                <a:latin typeface="+mn-lt"/>
              </a:rPr>
              <a:t>, </a:t>
            </a:r>
            <a:r>
              <a:rPr lang="ru-RU" sz="1800" b="0" i="0" dirty="0">
                <a:effectLst/>
                <a:latin typeface="+mn-lt"/>
              </a:rPr>
              <a:t>семейство </a:t>
            </a:r>
            <a:r>
              <a:rPr lang="en-US" sz="1800" b="0" i="0" dirty="0" err="1">
                <a:effectLst/>
                <a:latin typeface="+mn-lt"/>
              </a:rPr>
              <a:t>Trochidae</a:t>
            </a:r>
            <a:r>
              <a:rPr lang="en-US" sz="1800" b="0" i="0" dirty="0">
                <a:effectLst/>
                <a:latin typeface="+mn-lt"/>
              </a:rPr>
              <a:t>.</a:t>
            </a:r>
            <a:br>
              <a:rPr lang="ru-RU" sz="1800" b="0" i="0" dirty="0">
                <a:effectLst/>
                <a:latin typeface="+mn-lt"/>
              </a:rPr>
            </a:br>
            <a:r>
              <a:rPr lang="ru-RU" sz="1800" b="1" dirty="0">
                <a:effectLst/>
                <a:latin typeface="+mn-lt"/>
              </a:rPr>
              <a:t>Описание:</a:t>
            </a:r>
            <a:br>
              <a:rPr lang="ru-RU" sz="1800" b="1" dirty="0">
                <a:effectLst/>
                <a:latin typeface="+mn-lt"/>
              </a:rPr>
            </a:br>
            <a:r>
              <a:rPr lang="ru-RU" sz="1800" b="1" dirty="0">
                <a:effectLst/>
                <a:latin typeface="+mn-lt"/>
              </a:rPr>
              <a:t>Раковина</a:t>
            </a:r>
            <a:r>
              <a:rPr lang="ru-RU" sz="1800" b="0" dirty="0">
                <a:effectLst/>
                <a:latin typeface="+mn-lt"/>
              </a:rPr>
              <a:t> </a:t>
            </a:r>
            <a:r>
              <a:rPr lang="ru-RU" sz="1800" b="0" dirty="0" err="1">
                <a:effectLst/>
                <a:latin typeface="+mn-lt"/>
              </a:rPr>
              <a:t>кубаревидная</a:t>
            </a:r>
            <a:r>
              <a:rPr lang="ru-RU" sz="1800" b="0" dirty="0">
                <a:effectLst/>
                <a:latin typeface="+mn-lt"/>
              </a:rPr>
              <a:t>, толстостенная, с семью-восьмью оборотами, образующими под швом широкий уступ.</a:t>
            </a:r>
            <a:br>
              <a:rPr lang="ru-RU" sz="1800" b="0" dirty="0">
                <a:effectLst/>
                <a:latin typeface="+mn-lt"/>
              </a:rPr>
            </a:br>
            <a:r>
              <a:rPr lang="ru-RU" sz="1800" b="1" dirty="0">
                <a:effectLst/>
                <a:latin typeface="+mn-lt"/>
              </a:rPr>
              <a:t>Скульптура</a:t>
            </a:r>
            <a:r>
              <a:rPr lang="ru-RU" sz="1800" b="0" dirty="0">
                <a:effectLst/>
                <a:latin typeface="+mn-lt"/>
              </a:rPr>
              <a:t> состоит из резких узких спиральных рёбер, разделённых широкими промежутками.</a:t>
            </a:r>
            <a:br>
              <a:rPr lang="ru-RU" sz="1800" b="0" dirty="0">
                <a:effectLst/>
                <a:latin typeface="+mn-lt"/>
              </a:rPr>
            </a:br>
            <a:r>
              <a:rPr lang="ru-RU" sz="1800" b="1" dirty="0">
                <a:effectLst/>
                <a:latin typeface="+mn-lt"/>
              </a:rPr>
              <a:t>Окраска</a:t>
            </a:r>
            <a:r>
              <a:rPr lang="ru-RU" sz="1800" b="0" dirty="0">
                <a:effectLst/>
                <a:latin typeface="+mn-lt"/>
              </a:rPr>
              <a:t> варьирует от светло-жёлтой или зеленоватой до тёмно-серой или светло-бурой с зеленоватыми пятнышками, образующими на спиральных рёбрах подобие косого пунктира.</a:t>
            </a:r>
            <a:br>
              <a:rPr lang="ru-RU" sz="1800" b="0" dirty="0">
                <a:effectLst/>
                <a:latin typeface="+mn-lt"/>
              </a:rPr>
            </a:br>
            <a:r>
              <a:rPr lang="ru-RU" sz="1800" b="1" dirty="0">
                <a:effectLst/>
                <a:latin typeface="+mn-lt"/>
              </a:rPr>
              <a:t>Высота раковины</a:t>
            </a:r>
            <a:r>
              <a:rPr lang="ru-RU" sz="1800" b="0" dirty="0">
                <a:effectLst/>
                <a:latin typeface="+mn-lt"/>
              </a:rPr>
              <a:t> — до 21 мм, ширина — до 23 мм.</a:t>
            </a:r>
            <a:br>
              <a:rPr lang="ru-RU" sz="1800" b="0" dirty="0">
                <a:effectLst/>
                <a:latin typeface="+mn-lt"/>
              </a:rPr>
            </a:br>
            <a:r>
              <a:rPr lang="ru-RU" sz="1800" b="1" dirty="0">
                <a:effectLst/>
                <a:latin typeface="+mn-lt"/>
              </a:rPr>
              <a:t>Устье</a:t>
            </a:r>
            <a:r>
              <a:rPr lang="ru-RU" sz="1800" b="0" dirty="0">
                <a:effectLst/>
                <a:latin typeface="+mn-lt"/>
              </a:rPr>
              <a:t> почти четырёхугольное.</a:t>
            </a:r>
            <a:br>
              <a:rPr lang="ru-RU" sz="1800" b="0" dirty="0">
                <a:effectLst/>
                <a:latin typeface="+mn-lt"/>
              </a:rPr>
            </a:br>
            <a:r>
              <a:rPr lang="ru-RU" sz="1800" b="1" dirty="0">
                <a:effectLst/>
                <a:latin typeface="+mn-lt"/>
              </a:rPr>
              <a:t>Важно</a:t>
            </a:r>
            <a:r>
              <a:rPr lang="ru-RU" sz="1800" b="0" dirty="0">
                <a:effectLst/>
                <a:latin typeface="+mn-lt"/>
              </a:rPr>
              <a:t>: раковины этого вида сильно изменчивы в отношении завитка, не исключено, что это не один, а два разных вида. </a:t>
            </a:r>
            <a:br>
              <a:rPr lang="ru-RU" sz="1800" b="0" dirty="0">
                <a:effectLst/>
                <a:latin typeface="+mn-lt"/>
              </a:rPr>
            </a:br>
            <a:r>
              <a:rPr lang="ru-RU" sz="1800" b="1" dirty="0">
                <a:effectLst/>
                <a:latin typeface="+mn-lt"/>
              </a:rPr>
              <a:t>Ареал</a:t>
            </a:r>
            <a:br>
              <a:rPr lang="ru-RU" sz="1800" b="1" dirty="0">
                <a:effectLst/>
                <a:latin typeface="+mn-lt"/>
              </a:rPr>
            </a:br>
            <a:r>
              <a:rPr lang="ru-RU" sz="1800" b="1" dirty="0">
                <a:effectLst/>
                <a:latin typeface="+mn-lt"/>
              </a:rPr>
              <a:t>Вид распространён</a:t>
            </a:r>
            <a:r>
              <a:rPr lang="ru-RU" sz="1800" b="0" dirty="0">
                <a:effectLst/>
                <a:latin typeface="+mn-lt"/>
              </a:rPr>
              <a:t> в Средиземном, Эгейском, Мраморном и Чёрном морях.</a:t>
            </a:r>
            <a:br>
              <a:rPr lang="ru-RU" sz="1800" b="0" dirty="0">
                <a:effectLst/>
                <a:latin typeface="+mn-lt"/>
              </a:rPr>
            </a:br>
            <a:r>
              <a:rPr lang="ru-RU" sz="1800" b="1" dirty="0">
                <a:effectLst/>
                <a:latin typeface="+mn-lt"/>
              </a:rPr>
              <a:t>В Чёрном море</a:t>
            </a:r>
            <a:r>
              <a:rPr lang="ru-RU" sz="1800" b="0" dirty="0">
                <a:effectLst/>
                <a:latin typeface="+mn-lt"/>
              </a:rPr>
              <a:t> обычен вдоль всех берегов на глубине до 40 м на </a:t>
            </a:r>
            <a:r>
              <a:rPr lang="ru-RU" sz="1800" b="0" dirty="0" err="1">
                <a:effectLst/>
                <a:latin typeface="+mn-lt"/>
              </a:rPr>
              <a:t>устричниках</a:t>
            </a:r>
            <a:r>
              <a:rPr lang="ru-RU" sz="1800" b="0" dirty="0">
                <a:effectLst/>
                <a:latin typeface="+mn-lt"/>
              </a:rPr>
              <a:t>, камнях и водорослях.</a:t>
            </a:r>
            <a:br>
              <a:rPr lang="ru-RU" sz="1800" b="0" dirty="0">
                <a:effectLst/>
                <a:latin typeface="+mn-lt"/>
              </a:rPr>
            </a:br>
            <a:r>
              <a:rPr lang="ru-RU" sz="1800" b="0" dirty="0">
                <a:effectLst/>
                <a:latin typeface="+mn-lt"/>
              </a:rPr>
              <a:t> </a:t>
            </a:r>
            <a:br>
              <a:rPr lang="ru-RU" sz="1800" b="0" dirty="0">
                <a:effectLst/>
                <a:latin typeface="+mn-lt"/>
              </a:rPr>
            </a:br>
            <a:r>
              <a:rPr lang="ru-RU" sz="1800" b="1" dirty="0">
                <a:effectLst/>
                <a:latin typeface="+mn-lt"/>
              </a:rPr>
              <a:t>Однако</a:t>
            </a:r>
            <a:r>
              <a:rPr lang="ru-RU" sz="1800" b="0" dirty="0">
                <a:effectLst/>
                <a:latin typeface="+mn-lt"/>
              </a:rPr>
              <a:t>: по некоторым данным, вид </a:t>
            </a:r>
            <a:r>
              <a:rPr lang="ru-RU" sz="1800" b="1" dirty="0">
                <a:effectLst/>
                <a:latin typeface="+mn-lt"/>
              </a:rPr>
              <a:t>практически исчез</a:t>
            </a:r>
            <a:r>
              <a:rPr lang="ru-RU" sz="1800" b="0" dirty="0">
                <a:effectLst/>
                <a:latin typeface="+mn-lt"/>
              </a:rPr>
              <a:t>, живых моллюсков в последние годы не находили. </a:t>
            </a:r>
            <a:br>
              <a:rPr lang="ru-RU" sz="1800" b="0" dirty="0">
                <a:effectLst/>
                <a:latin typeface="+mn-lt"/>
              </a:rPr>
            </a:br>
            <a:r>
              <a:rPr lang="ru-RU" sz="1800" b="1" dirty="0">
                <a:effectLst/>
                <a:latin typeface="+mn-lt"/>
              </a:rPr>
              <a:t>Образ жизни</a:t>
            </a:r>
            <a:br>
              <a:rPr lang="ru-RU" sz="1800" b="1" dirty="0">
                <a:effectLst/>
                <a:latin typeface="+mn-lt"/>
              </a:rPr>
            </a:br>
            <a:r>
              <a:rPr lang="ru-RU" sz="1800" b="1" dirty="0">
                <a:effectLst/>
                <a:latin typeface="+mn-lt"/>
              </a:rPr>
              <a:t>Населяет поверхность подводных скал</a:t>
            </a:r>
            <a:r>
              <a:rPr lang="ru-RU" sz="1800" b="0" dirty="0">
                <a:effectLst/>
                <a:latin typeface="+mn-lt"/>
              </a:rPr>
              <a:t>. </a:t>
            </a:r>
            <a:br>
              <a:rPr lang="ru-RU" sz="1800" b="0" dirty="0">
                <a:effectLst/>
                <a:latin typeface="+mn-lt"/>
              </a:rPr>
            </a:br>
            <a:r>
              <a:rPr lang="ru-RU" sz="1800" b="1" dirty="0">
                <a:effectLst/>
                <a:latin typeface="+mn-lt"/>
              </a:rPr>
              <a:t>Питается</a:t>
            </a:r>
            <a:r>
              <a:rPr lang="ru-RU" sz="1800" b="0" dirty="0">
                <a:effectLst/>
                <a:latin typeface="+mn-lt"/>
              </a:rPr>
              <a:t> молодой порослью водорослей и плёнкой микроорганизмов, которую соскребает с корней. </a:t>
            </a:r>
            <a:br>
              <a:rPr lang="ru-RU" sz="1800" b="0" dirty="0">
                <a:effectLst/>
                <a:latin typeface="YS Text"/>
              </a:rPr>
            </a:br>
            <a:endParaRPr lang="ru-RU" sz="1800" dirty="0"/>
          </a:p>
        </p:txBody>
      </p:sp>
      <p:pic>
        <p:nvPicPr>
          <p:cNvPr id="6" name="Рисунок 5">
            <a:extLst>
              <a:ext uri="{FF2B5EF4-FFF2-40B4-BE49-F238E27FC236}">
                <a16:creationId xmlns:a16="http://schemas.microsoft.com/office/drawing/2014/main" id="{B80B7CCB-F57E-4EBD-92AA-C28B9EF04356}"/>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0139" r="10139"/>
          <a:stretch>
            <a:fillRect/>
          </a:stretch>
        </p:blipFill>
        <p:spPr>
          <a:xfrm>
            <a:off x="7395507" y="1420591"/>
            <a:ext cx="4610100" cy="40163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06407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CFBE1449-6535-4374-95E9-32629680D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
            <a:ext cx="12192000" cy="6858437"/>
          </a:xfrm>
          <a:prstGeom prst="rect">
            <a:avLst/>
          </a:prstGeom>
        </p:spPr>
      </p:pic>
      <p:sp>
        <p:nvSpPr>
          <p:cNvPr id="2" name="Заголовок 1">
            <a:extLst>
              <a:ext uri="{FF2B5EF4-FFF2-40B4-BE49-F238E27FC236}">
                <a16:creationId xmlns:a16="http://schemas.microsoft.com/office/drawing/2014/main" id="{AF6BCDBC-768E-4D1D-ADF7-8FE1E45D43FD}"/>
              </a:ext>
            </a:extLst>
          </p:cNvPr>
          <p:cNvSpPr>
            <a:spLocks noGrp="1"/>
          </p:cNvSpPr>
          <p:nvPr>
            <p:ph type="title"/>
          </p:nvPr>
        </p:nvSpPr>
        <p:spPr>
          <a:xfrm>
            <a:off x="1179443" y="457200"/>
            <a:ext cx="5751443" cy="5983357"/>
          </a:xfrm>
        </p:spPr>
        <p:txBody>
          <a:bodyPr>
            <a:noAutofit/>
          </a:bodyPr>
          <a:lstStyle/>
          <a:p>
            <a:r>
              <a:rPr lang="ru-RU" b="1" i="0" dirty="0">
                <a:effectLst/>
                <a:latin typeface="+mn-lt"/>
              </a:rPr>
              <a:t>Конус </a:t>
            </a:r>
            <a:r>
              <a:rPr lang="ru-RU" b="1" i="0" dirty="0" err="1">
                <a:effectLst/>
                <a:latin typeface="+mn-lt"/>
              </a:rPr>
              <a:t>магус</a:t>
            </a:r>
            <a:r>
              <a:rPr lang="ru-RU" sz="1800" b="0" i="0" dirty="0">
                <a:effectLst/>
                <a:latin typeface="+mn-lt"/>
              </a:rPr>
              <a:t>— </a:t>
            </a:r>
            <a:r>
              <a:rPr lang="ru-RU" sz="1600" b="0" i="0" dirty="0">
                <a:effectLst/>
                <a:latin typeface="+mn-lt"/>
              </a:rPr>
              <a:t>вид брюхоногих моллюсков из семейства конусов (</a:t>
            </a:r>
            <a:r>
              <a:rPr lang="ru-RU" sz="1600" b="0" i="0" dirty="0" err="1">
                <a:effectLst/>
                <a:latin typeface="+mn-lt"/>
              </a:rPr>
              <a:t>Conidae</a:t>
            </a:r>
            <a:r>
              <a:rPr lang="ru-RU" sz="1600" b="0" i="0" dirty="0">
                <a:effectLst/>
                <a:latin typeface="+mn-lt"/>
              </a:rPr>
              <a:t>).</a:t>
            </a:r>
            <a:br>
              <a:rPr lang="ru-RU" sz="1600" b="0" i="0" dirty="0">
                <a:effectLst/>
                <a:latin typeface="+mn-lt"/>
              </a:rPr>
            </a:br>
            <a:r>
              <a:rPr lang="ru-RU" sz="1600" b="1" dirty="0">
                <a:effectLst/>
                <a:latin typeface="+mn-lt"/>
              </a:rPr>
              <a:t>Описание:</a:t>
            </a:r>
            <a:br>
              <a:rPr lang="ru-RU" sz="1600" b="1" dirty="0">
                <a:effectLst/>
                <a:latin typeface="+mn-lt"/>
              </a:rPr>
            </a:br>
            <a:r>
              <a:rPr lang="ru-RU" sz="1600" b="1" dirty="0">
                <a:effectLst/>
                <a:latin typeface="+mn-lt"/>
              </a:rPr>
              <a:t>Размер раковины</a:t>
            </a:r>
            <a:r>
              <a:rPr lang="ru-RU" sz="1600" b="0" dirty="0">
                <a:effectLst/>
                <a:latin typeface="+mn-lt"/>
              </a:rPr>
              <a:t> взрослой особи — от 16 до 94 мм. </a:t>
            </a:r>
            <a:br>
              <a:rPr lang="ru-RU" sz="1600" b="0" dirty="0">
                <a:effectLst/>
                <a:latin typeface="+mn-lt"/>
              </a:rPr>
            </a:br>
            <a:r>
              <a:rPr lang="ru-RU" sz="1600" b="1" dirty="0">
                <a:effectLst/>
                <a:latin typeface="+mn-lt"/>
              </a:rPr>
              <a:t>Окрас раковины</a:t>
            </a:r>
            <a:r>
              <a:rPr lang="ru-RU" sz="1600" b="0" dirty="0">
                <a:effectLst/>
                <a:latin typeface="+mn-lt"/>
              </a:rPr>
              <a:t> белый, с голубовато-пепельным оттенком, оранжево-коричневым, каштановым или шоколадным, имеет рисунок из узких прерывистых линий коричневого цвета. </a:t>
            </a:r>
            <a:br>
              <a:rPr lang="ru-RU" sz="1600" b="0" dirty="0">
                <a:effectLst/>
                <a:latin typeface="+mn-lt"/>
              </a:rPr>
            </a:br>
            <a:r>
              <a:rPr lang="ru-RU" sz="1600" b="1" dirty="0">
                <a:effectLst/>
                <a:latin typeface="+mn-lt"/>
              </a:rPr>
              <a:t>Завиток</a:t>
            </a:r>
            <a:r>
              <a:rPr lang="ru-RU" sz="1600" b="0" dirty="0">
                <a:effectLst/>
                <a:latin typeface="+mn-lt"/>
              </a:rPr>
              <a:t> длинный и довольно цилиндрический, снизу сильно полосатый. </a:t>
            </a:r>
            <a:br>
              <a:rPr lang="ru-RU" sz="1600" b="0" dirty="0">
                <a:effectLst/>
                <a:latin typeface="+mn-lt"/>
              </a:rPr>
            </a:br>
            <a:r>
              <a:rPr lang="ru-RU" sz="1600" b="1" dirty="0">
                <a:effectLst/>
                <a:latin typeface="+mn-lt"/>
              </a:rPr>
              <a:t>Середина завитка</a:t>
            </a:r>
            <a:r>
              <a:rPr lang="ru-RU" sz="1600" b="0" dirty="0">
                <a:effectLst/>
                <a:latin typeface="+mn-lt"/>
              </a:rPr>
              <a:t> обычно неравномерно окрашена в белый цвет. </a:t>
            </a:r>
            <a:br>
              <a:rPr lang="ru-RU" sz="1600" b="0" dirty="0">
                <a:effectLst/>
                <a:latin typeface="+mn-lt"/>
              </a:rPr>
            </a:br>
            <a:r>
              <a:rPr lang="ru-RU" sz="1600" b="1" dirty="0">
                <a:effectLst/>
                <a:latin typeface="+mn-lt"/>
              </a:rPr>
              <a:t>Длина раковины</a:t>
            </a:r>
            <a:r>
              <a:rPr lang="ru-RU" sz="1600" b="0" dirty="0">
                <a:effectLst/>
                <a:latin typeface="+mn-lt"/>
              </a:rPr>
              <a:t> варьируется от 2,5 до 4 см. </a:t>
            </a:r>
            <a:br>
              <a:rPr lang="ru-RU" sz="1600" b="0" dirty="0">
                <a:effectLst/>
                <a:latin typeface="+mn-lt"/>
              </a:rPr>
            </a:br>
            <a:r>
              <a:rPr lang="ru-RU" sz="1600" b="1" dirty="0">
                <a:effectLst/>
                <a:latin typeface="+mn-lt"/>
              </a:rPr>
              <a:t>Ареал</a:t>
            </a:r>
            <a:br>
              <a:rPr lang="ru-RU" sz="1600" b="1" dirty="0">
                <a:effectLst/>
                <a:latin typeface="+mn-lt"/>
              </a:rPr>
            </a:br>
            <a:r>
              <a:rPr lang="ru-RU" sz="1600" b="1" dirty="0">
                <a:effectLst/>
                <a:latin typeface="+mn-lt"/>
              </a:rPr>
              <a:t>Красное море и Индийский океан</a:t>
            </a:r>
            <a:r>
              <a:rPr lang="ru-RU" sz="1600" b="0" dirty="0">
                <a:effectLst/>
                <a:latin typeface="+mn-lt"/>
              </a:rPr>
              <a:t> у берегов Мадагаскара и Маскаренских островов.</a:t>
            </a:r>
            <a:br>
              <a:rPr lang="ru-RU" sz="1600" b="0" dirty="0">
                <a:effectLst/>
                <a:latin typeface="+mn-lt"/>
              </a:rPr>
            </a:br>
            <a:r>
              <a:rPr lang="ru-RU" sz="1600" b="1" dirty="0">
                <a:effectLst/>
                <a:latin typeface="+mn-lt"/>
              </a:rPr>
              <a:t>Тихий океан</a:t>
            </a:r>
            <a:r>
              <a:rPr lang="ru-RU" sz="1600" b="0" dirty="0">
                <a:effectLst/>
                <a:latin typeface="+mn-lt"/>
              </a:rPr>
              <a:t> от Индонезии до Японии и Маршалловых островов, островов </a:t>
            </a:r>
            <a:r>
              <a:rPr lang="ru-RU" sz="1600" b="0" dirty="0" err="1">
                <a:effectLst/>
                <a:latin typeface="+mn-lt"/>
              </a:rPr>
              <a:t>Уоллиса</a:t>
            </a:r>
            <a:r>
              <a:rPr lang="ru-RU" sz="1600" b="0" dirty="0">
                <a:effectLst/>
                <a:latin typeface="+mn-lt"/>
              </a:rPr>
              <a:t> и Футуны, Фиджи, на Филиппинах и у берегов Австралии (Квинсленд</a:t>
            </a:r>
            <a:r>
              <a:rPr lang="ru-RU" sz="1600" dirty="0">
                <a:latin typeface="+mn-lt"/>
              </a:rPr>
              <a:t>)</a:t>
            </a:r>
            <a:br>
              <a:rPr lang="ru-RU" sz="1600" b="1" dirty="0">
                <a:effectLst/>
                <a:latin typeface="+mn-lt"/>
              </a:rPr>
            </a:br>
            <a:r>
              <a:rPr lang="ru-RU" sz="1600" b="1" dirty="0">
                <a:effectLst/>
                <a:latin typeface="+mn-lt"/>
              </a:rPr>
              <a:t>Яд</a:t>
            </a:r>
            <a:r>
              <a:rPr lang="ru-RU" sz="1600" b="0" dirty="0">
                <a:effectLst/>
                <a:latin typeface="+mn-lt"/>
              </a:rPr>
              <a:t> моллюска содержит </a:t>
            </a:r>
            <a:r>
              <a:rPr lang="ru-RU" sz="1600" b="0" dirty="0" err="1">
                <a:effectLst/>
                <a:latin typeface="+mn-lt"/>
              </a:rPr>
              <a:t>конотоксины</a:t>
            </a:r>
            <a:r>
              <a:rPr lang="ru-RU" sz="1600" b="0" dirty="0">
                <a:effectLst/>
                <a:latin typeface="+mn-lt"/>
              </a:rPr>
              <a:t>, обладающие мощным нейротоксическим действием. </a:t>
            </a:r>
            <a:br>
              <a:rPr lang="ru-RU" sz="1600" b="0" dirty="0">
                <a:effectLst/>
                <a:latin typeface="+mn-lt"/>
              </a:rPr>
            </a:br>
            <a:r>
              <a:rPr lang="ru-RU" sz="1600" b="1" dirty="0">
                <a:effectLst/>
                <a:latin typeface="+mn-lt"/>
              </a:rPr>
              <a:t>При введении </a:t>
            </a:r>
            <a:r>
              <a:rPr lang="ru-RU" sz="1600" b="1" dirty="0" err="1">
                <a:effectLst/>
                <a:latin typeface="+mn-lt"/>
              </a:rPr>
              <a:t>конотоксина</a:t>
            </a:r>
            <a:r>
              <a:rPr lang="ru-RU" sz="1600" b="1" dirty="0">
                <a:effectLst/>
                <a:latin typeface="+mn-lt"/>
              </a:rPr>
              <a:t> в организм жертвы</a:t>
            </a:r>
            <a:r>
              <a:rPr lang="ru-RU" sz="1600" b="0" dirty="0">
                <a:effectLst/>
                <a:latin typeface="+mn-lt"/>
              </a:rPr>
              <a:t> он почти мгновенно снижает содержание глюкозы в крови, что приводит к </a:t>
            </a:r>
            <a:r>
              <a:rPr lang="ru-RU" sz="1600" b="0" dirty="0" err="1">
                <a:effectLst/>
                <a:latin typeface="+mn-lt"/>
              </a:rPr>
              <a:t>глюкогликемической</a:t>
            </a:r>
            <a:r>
              <a:rPr lang="ru-RU" sz="1600" b="0" dirty="0">
                <a:effectLst/>
                <a:latin typeface="+mn-lt"/>
              </a:rPr>
              <a:t> коме. </a:t>
            </a:r>
            <a:br>
              <a:rPr lang="ru-RU" sz="1600" b="0" dirty="0">
                <a:effectLst/>
                <a:latin typeface="+mn-lt"/>
              </a:rPr>
            </a:br>
            <a:r>
              <a:rPr lang="ru-RU" sz="1600" b="1" dirty="0">
                <a:effectLst/>
                <a:latin typeface="+mn-lt"/>
              </a:rPr>
              <a:t>Важно</a:t>
            </a:r>
            <a:r>
              <a:rPr lang="ru-RU" sz="1600" b="0" dirty="0">
                <a:effectLst/>
                <a:latin typeface="+mn-lt"/>
              </a:rPr>
              <a:t>: с живыми раковинами конусов следует обращаться очень осторожно, а лучше вообще не трогать.</a:t>
            </a:r>
            <a:br>
              <a:rPr lang="ru-RU" sz="1600" b="0" dirty="0">
                <a:effectLst/>
                <a:latin typeface="+mn-lt"/>
              </a:rPr>
            </a:br>
            <a:endParaRPr lang="ru-RU" sz="1600" dirty="0">
              <a:latin typeface="+mn-lt"/>
            </a:endParaRPr>
          </a:p>
        </p:txBody>
      </p:sp>
      <p:pic>
        <p:nvPicPr>
          <p:cNvPr id="6" name="Рисунок 5">
            <a:extLst>
              <a:ext uri="{FF2B5EF4-FFF2-40B4-BE49-F238E27FC236}">
                <a16:creationId xmlns:a16="http://schemas.microsoft.com/office/drawing/2014/main" id="{D662B4EE-450E-4062-A98E-F0FAEBA21054}"/>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5992" b="5992"/>
          <a:stretch>
            <a:fillRect/>
          </a:stretch>
        </p:blipFill>
        <p:spPr>
          <a:xfrm>
            <a:off x="7076660" y="1276074"/>
            <a:ext cx="4530725" cy="3987800"/>
          </a:xfrm>
        </p:spPr>
      </p:pic>
    </p:spTree>
    <p:extLst>
      <p:ext uri="{BB962C8B-B14F-4D97-AF65-F5344CB8AC3E}">
        <p14:creationId xmlns:p14="http://schemas.microsoft.com/office/powerpoint/2010/main" val="3336369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F6553A23-41A0-4B69-AFAD-35FE0EEAF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
            <a:ext cx="12192000" cy="6858437"/>
          </a:xfrm>
          <a:prstGeom prst="rect">
            <a:avLst/>
          </a:prstGeom>
        </p:spPr>
      </p:pic>
      <p:sp>
        <p:nvSpPr>
          <p:cNvPr id="6" name="TextBox 5">
            <a:extLst>
              <a:ext uri="{FF2B5EF4-FFF2-40B4-BE49-F238E27FC236}">
                <a16:creationId xmlns:a16="http://schemas.microsoft.com/office/drawing/2014/main" id="{F01E4F76-DA70-4517-9D1D-7EB8771DB620}"/>
              </a:ext>
            </a:extLst>
          </p:cNvPr>
          <p:cNvSpPr txBox="1"/>
          <p:nvPr/>
        </p:nvSpPr>
        <p:spPr>
          <a:xfrm>
            <a:off x="1232452" y="1563757"/>
            <a:ext cx="3313042" cy="4154984"/>
          </a:xfrm>
          <a:prstGeom prst="rect">
            <a:avLst/>
          </a:prstGeom>
          <a:noFill/>
        </p:spPr>
        <p:txBody>
          <a:bodyPr wrap="square" rtlCol="0">
            <a:spAutoFit/>
          </a:bodyPr>
          <a:lstStyle/>
          <a:p>
            <a:r>
              <a:rPr lang="ru-RU" sz="2400" dirty="0"/>
              <a:t>1. </a:t>
            </a:r>
            <a:r>
              <a:rPr lang="ru-RU" sz="2400" dirty="0" err="1"/>
              <a:t>Рапана</a:t>
            </a:r>
            <a:endParaRPr lang="ru-RU" sz="2400" dirty="0"/>
          </a:p>
          <a:p>
            <a:r>
              <a:rPr lang="ru-RU" sz="2400" dirty="0"/>
              <a:t>2. Морской гребешок</a:t>
            </a:r>
          </a:p>
          <a:p>
            <a:r>
              <a:rPr lang="ru-RU" sz="2400" dirty="0"/>
              <a:t>3. Сердцевидки</a:t>
            </a:r>
          </a:p>
          <a:p>
            <a:r>
              <a:rPr lang="ru-RU" sz="2400" dirty="0"/>
              <a:t>4. </a:t>
            </a:r>
            <a:r>
              <a:rPr lang="ru-RU" sz="2400" dirty="0" err="1"/>
              <a:t>Скафарка</a:t>
            </a:r>
            <a:endParaRPr lang="ru-RU" sz="2400" dirty="0"/>
          </a:p>
          <a:p>
            <a:r>
              <a:rPr lang="ru-RU" sz="2400" dirty="0"/>
              <a:t>5. </a:t>
            </a:r>
            <a:r>
              <a:rPr lang="ru-RU" sz="2400" dirty="0" err="1"/>
              <a:t>Венерка</a:t>
            </a:r>
            <a:endParaRPr lang="ru-RU" sz="2400" dirty="0"/>
          </a:p>
          <a:p>
            <a:r>
              <a:rPr lang="ru-RU" sz="2400" dirty="0"/>
              <a:t>6. </a:t>
            </a:r>
            <a:r>
              <a:rPr lang="ru-RU" sz="2400" dirty="0" err="1"/>
              <a:t>Спизула</a:t>
            </a:r>
            <a:r>
              <a:rPr lang="ru-RU" sz="2400" dirty="0"/>
              <a:t> треугольная</a:t>
            </a:r>
          </a:p>
          <a:p>
            <a:r>
              <a:rPr lang="ru-RU" sz="2400" dirty="0"/>
              <a:t>7. Песчаная </a:t>
            </a:r>
            <a:r>
              <a:rPr lang="ru-RU" sz="2400" dirty="0" err="1"/>
              <a:t>мия</a:t>
            </a:r>
            <a:endParaRPr lang="ru-RU" sz="2400" dirty="0"/>
          </a:p>
          <a:p>
            <a:r>
              <a:rPr lang="ru-RU" sz="2400" dirty="0"/>
              <a:t>8. </a:t>
            </a:r>
            <a:r>
              <a:rPr lang="ru-RU" sz="2400" dirty="0" err="1"/>
              <a:t>Вазум</a:t>
            </a:r>
            <a:r>
              <a:rPr lang="ru-RU" sz="2400" dirty="0"/>
              <a:t> обычный</a:t>
            </a:r>
          </a:p>
          <a:p>
            <a:r>
              <a:rPr lang="ru-RU" sz="2400" dirty="0"/>
              <a:t>9. </a:t>
            </a:r>
            <a:r>
              <a:rPr lang="ru-RU" sz="2400" dirty="0" err="1"/>
              <a:t>Церитиум</a:t>
            </a:r>
            <a:endParaRPr lang="ru-RU" sz="2400" dirty="0"/>
          </a:p>
          <a:p>
            <a:r>
              <a:rPr lang="ru-RU" sz="2400" dirty="0"/>
              <a:t>10. </a:t>
            </a:r>
            <a:r>
              <a:rPr lang="ru-RU" sz="2400" dirty="0" err="1"/>
              <a:t>Стромбусы</a:t>
            </a:r>
            <a:endParaRPr lang="ru-RU" sz="2400" dirty="0"/>
          </a:p>
          <a:p>
            <a:r>
              <a:rPr lang="ru-RU" sz="2400" dirty="0"/>
              <a:t>11. </a:t>
            </a:r>
            <a:r>
              <a:rPr lang="ru-RU" sz="2400" dirty="0" err="1"/>
              <a:t>Тектус</a:t>
            </a:r>
            <a:r>
              <a:rPr lang="ru-RU" sz="2400" dirty="0"/>
              <a:t> </a:t>
            </a:r>
            <a:r>
              <a:rPr lang="ru-RU" sz="2400" dirty="0" err="1"/>
              <a:t>пурамис</a:t>
            </a:r>
            <a:endParaRPr lang="ru-RU" sz="2400" dirty="0"/>
          </a:p>
        </p:txBody>
      </p:sp>
      <p:sp>
        <p:nvSpPr>
          <p:cNvPr id="7" name="TextBox 6">
            <a:extLst>
              <a:ext uri="{FF2B5EF4-FFF2-40B4-BE49-F238E27FC236}">
                <a16:creationId xmlns:a16="http://schemas.microsoft.com/office/drawing/2014/main" id="{06013E2B-D7F6-48CC-891B-092D9EF4B433}"/>
              </a:ext>
            </a:extLst>
          </p:cNvPr>
          <p:cNvSpPr txBox="1"/>
          <p:nvPr/>
        </p:nvSpPr>
        <p:spPr>
          <a:xfrm>
            <a:off x="6745357" y="1524000"/>
            <a:ext cx="3313042"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Calibri" panose="020F0502020204030204"/>
                <a:ea typeface="+mn-ea"/>
                <a:cs typeface="+mn-cs"/>
              </a:rPr>
              <a:t>12. </a:t>
            </a:r>
            <a:r>
              <a:rPr kumimoji="0" lang="ru-RU" sz="2400" b="0" i="0" u="none" strike="noStrike" kern="1200" cap="none" spc="0" normalizeH="0" baseline="0" noProof="0" dirty="0" err="1">
                <a:ln>
                  <a:noFill/>
                </a:ln>
                <a:solidFill>
                  <a:prstClr val="black"/>
                </a:solidFill>
                <a:effectLst/>
                <a:uLnTx/>
                <a:uFillTx/>
                <a:latin typeface="Calibri" panose="020F0502020204030204"/>
                <a:ea typeface="+mn-ea"/>
                <a:cs typeface="+mn-cs"/>
              </a:rPr>
              <a:t>Туррителлы</a:t>
            </a:r>
            <a:endParaRPr kumimoji="0" lang="ru-RU"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Calibri" panose="020F0502020204030204"/>
                <a:ea typeface="+mn-ea"/>
                <a:cs typeface="+mn-cs"/>
              </a:rPr>
              <a:t>13. Ангария дельфин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Calibri" panose="020F0502020204030204"/>
                <a:ea typeface="+mn-ea"/>
                <a:cs typeface="+mn-cs"/>
              </a:rPr>
              <a:t>14. </a:t>
            </a:r>
            <a:r>
              <a:rPr kumimoji="0" lang="ru-RU" sz="2400" b="0" i="0" u="none" strike="noStrike" kern="1200" cap="none" spc="0" normalizeH="0" baseline="0" noProof="0" dirty="0" err="1">
                <a:ln>
                  <a:noFill/>
                </a:ln>
                <a:solidFill>
                  <a:prstClr val="black"/>
                </a:solidFill>
                <a:effectLst/>
                <a:uLnTx/>
                <a:uFillTx/>
                <a:latin typeface="Calibri" panose="020F0502020204030204"/>
                <a:ea typeface="+mn-ea"/>
                <a:cs typeface="+mn-cs"/>
              </a:rPr>
              <a:t>Буфонария</a:t>
            </a:r>
            <a:endParaRPr kumimoji="0" lang="ru-RU"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Calibri" panose="020F0502020204030204"/>
                <a:ea typeface="+mn-ea"/>
                <a:cs typeface="+mn-cs"/>
              </a:rPr>
              <a:t>15. </a:t>
            </a:r>
            <a:r>
              <a:rPr kumimoji="0" lang="ru-RU" sz="2400" b="0" i="0" u="none" strike="noStrike" kern="1200" cap="none" spc="0" normalizeH="0" baseline="0" noProof="0" dirty="0" err="1">
                <a:ln>
                  <a:noFill/>
                </a:ln>
                <a:solidFill>
                  <a:prstClr val="black"/>
                </a:solidFill>
                <a:effectLst/>
                <a:uLnTx/>
                <a:uFillTx/>
                <a:latin typeface="Calibri" panose="020F0502020204030204"/>
                <a:ea typeface="+mn-ea"/>
                <a:cs typeface="+mn-cs"/>
              </a:rPr>
              <a:t>Телескопиум</a:t>
            </a:r>
            <a:endParaRPr kumimoji="0" lang="ru-RU"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Calibri" panose="020F0502020204030204"/>
                <a:ea typeface="+mn-ea"/>
                <a:cs typeface="+mn-cs"/>
              </a:rPr>
              <a:t>16. </a:t>
            </a:r>
            <a:r>
              <a:rPr kumimoji="0" lang="ru-RU" sz="2400" b="0" i="0" u="none" strike="noStrike" kern="1200" cap="none" spc="0" normalizeH="0" baseline="0" noProof="0" dirty="0" err="1">
                <a:ln>
                  <a:noFill/>
                </a:ln>
                <a:solidFill>
                  <a:prstClr val="black"/>
                </a:solidFill>
                <a:effectLst/>
                <a:uLnTx/>
                <a:uFillTx/>
                <a:latin typeface="Calibri" panose="020F0502020204030204"/>
                <a:ea typeface="+mn-ea"/>
                <a:cs typeface="+mn-cs"/>
              </a:rPr>
              <a:t>Гиббула</a:t>
            </a:r>
            <a:endParaRPr kumimoji="0" lang="ru-RU"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Calibri" panose="020F0502020204030204"/>
                <a:ea typeface="+mn-ea"/>
                <a:cs typeface="+mn-cs"/>
              </a:rPr>
              <a:t>17. Конус </a:t>
            </a:r>
            <a:r>
              <a:rPr kumimoji="0" lang="ru-RU" sz="2400" b="0" i="0" u="none" strike="noStrike" kern="1200" cap="none" spc="0" normalizeH="0" baseline="0" noProof="0" dirty="0" err="1">
                <a:ln>
                  <a:noFill/>
                </a:ln>
                <a:solidFill>
                  <a:prstClr val="black"/>
                </a:solidFill>
                <a:effectLst/>
                <a:uLnTx/>
                <a:uFillTx/>
                <a:latin typeface="Calibri" panose="020F0502020204030204"/>
                <a:ea typeface="+mn-ea"/>
                <a:cs typeface="+mn-cs"/>
              </a:rPr>
              <a:t>магус</a:t>
            </a:r>
            <a:endParaRPr kumimoji="0" lang="ru-RU"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Calibri" panose="020F0502020204030204"/>
                <a:ea typeface="+mn-ea"/>
                <a:cs typeface="+mn-cs"/>
              </a:rPr>
              <a:t>18. </a:t>
            </a:r>
            <a:r>
              <a:rPr kumimoji="0" lang="ru-RU" sz="2400" b="0" i="0" u="none" strike="noStrike" kern="1200" cap="none" spc="0" normalizeH="0" baseline="0" noProof="0" dirty="0" err="1">
                <a:ln>
                  <a:noFill/>
                </a:ln>
                <a:solidFill>
                  <a:prstClr val="black"/>
                </a:solidFill>
                <a:effectLst/>
                <a:uLnTx/>
                <a:uFillTx/>
                <a:latin typeface="Calibri" panose="020F0502020204030204"/>
                <a:ea typeface="+mn-ea"/>
                <a:cs typeface="+mn-cs"/>
              </a:rPr>
              <a:t>Лабиостромбус</a:t>
            </a:r>
            <a:endParaRPr kumimoji="0" lang="ru-RU"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lang="ru-RU" sz="2400" dirty="0"/>
              <a:t>19. </a:t>
            </a:r>
            <a:r>
              <a:rPr lang="ru-RU" sz="2400" dirty="0" err="1"/>
              <a:t>Ламбис</a:t>
            </a:r>
            <a:r>
              <a:rPr lang="ru-RU" sz="2400" dirty="0"/>
              <a:t> тигровый</a:t>
            </a:r>
          </a:p>
          <a:p>
            <a:r>
              <a:rPr lang="ru-RU" sz="2400" dirty="0"/>
              <a:t>20. </a:t>
            </a:r>
            <a:r>
              <a:rPr lang="ru-RU" sz="2400" dirty="0" err="1"/>
              <a:t>Пантеровая</a:t>
            </a:r>
            <a:r>
              <a:rPr lang="ru-RU" sz="2400" dirty="0"/>
              <a:t> каури</a:t>
            </a:r>
          </a:p>
          <a:p>
            <a:r>
              <a:rPr lang="ru-RU" sz="2400" dirty="0"/>
              <a:t>21. </a:t>
            </a:r>
            <a:r>
              <a:rPr lang="ru-RU" sz="2400" dirty="0" err="1"/>
              <a:t>Нассариус</a:t>
            </a:r>
            <a:r>
              <a:rPr lang="ru-RU" sz="2400" dirty="0"/>
              <a:t> </a:t>
            </a:r>
            <a:r>
              <a:rPr lang="ru-RU" sz="2400" dirty="0" err="1"/>
              <a:t>гаудиосус</a:t>
            </a:r>
            <a:endParaRPr lang="ru-RU" sz="2400" dirty="0"/>
          </a:p>
          <a:p>
            <a:r>
              <a:rPr lang="ru-RU" sz="2400" dirty="0"/>
              <a:t>22. Морская звезда</a:t>
            </a:r>
          </a:p>
        </p:txBody>
      </p:sp>
      <p:sp>
        <p:nvSpPr>
          <p:cNvPr id="8" name="TextBox 7">
            <a:extLst>
              <a:ext uri="{FF2B5EF4-FFF2-40B4-BE49-F238E27FC236}">
                <a16:creationId xmlns:a16="http://schemas.microsoft.com/office/drawing/2014/main" id="{E49C77A2-0DEA-4718-9B5C-62F330F996B7}"/>
              </a:ext>
            </a:extLst>
          </p:cNvPr>
          <p:cNvSpPr txBox="1"/>
          <p:nvPr/>
        </p:nvSpPr>
        <p:spPr>
          <a:xfrm>
            <a:off x="1232452" y="530087"/>
            <a:ext cx="9859618" cy="584775"/>
          </a:xfrm>
          <a:prstGeom prst="rect">
            <a:avLst/>
          </a:prstGeom>
          <a:noFill/>
        </p:spPr>
        <p:txBody>
          <a:bodyPr wrap="square" rtlCol="0">
            <a:spAutoFit/>
          </a:bodyPr>
          <a:lstStyle/>
          <a:p>
            <a:r>
              <a:rPr lang="ru-RU" sz="3200" b="1" dirty="0"/>
              <a:t>Экземпляры коллекции:</a:t>
            </a:r>
          </a:p>
        </p:txBody>
      </p:sp>
    </p:spTree>
    <p:extLst>
      <p:ext uri="{BB962C8B-B14F-4D97-AF65-F5344CB8AC3E}">
        <p14:creationId xmlns:p14="http://schemas.microsoft.com/office/powerpoint/2010/main" val="1111233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00FEB684-415E-40AF-82E3-81DF99240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26"/>
            <a:ext cx="12192000" cy="6843874"/>
          </a:xfrm>
          <a:prstGeom prst="rect">
            <a:avLst/>
          </a:prstGeom>
        </p:spPr>
      </p:pic>
      <p:sp>
        <p:nvSpPr>
          <p:cNvPr id="2" name="Заголовок 1">
            <a:extLst>
              <a:ext uri="{FF2B5EF4-FFF2-40B4-BE49-F238E27FC236}">
                <a16:creationId xmlns:a16="http://schemas.microsoft.com/office/drawing/2014/main" id="{9BE4CA52-EE3E-4D1E-8B03-9AE62C1A96CE}"/>
              </a:ext>
            </a:extLst>
          </p:cNvPr>
          <p:cNvSpPr>
            <a:spLocks noGrp="1"/>
          </p:cNvSpPr>
          <p:nvPr>
            <p:ph type="title"/>
          </p:nvPr>
        </p:nvSpPr>
        <p:spPr>
          <a:xfrm>
            <a:off x="1152940" y="457200"/>
            <a:ext cx="5605670" cy="5705062"/>
          </a:xfrm>
        </p:spPr>
        <p:txBody>
          <a:bodyPr>
            <a:noAutofit/>
          </a:bodyPr>
          <a:lstStyle/>
          <a:p>
            <a:r>
              <a:rPr lang="ru-RU" b="1" dirty="0" err="1">
                <a:effectLst/>
                <a:latin typeface="+mn-lt"/>
              </a:rPr>
              <a:t>Лабиостромбус</a:t>
            </a:r>
            <a:r>
              <a:rPr lang="ru-RU" sz="1800" b="0" dirty="0">
                <a:effectLst/>
                <a:latin typeface="+mn-lt"/>
              </a:rPr>
              <a:t> — </a:t>
            </a:r>
            <a:r>
              <a:rPr lang="ru-RU" sz="1600" b="0" dirty="0">
                <a:effectLst/>
                <a:latin typeface="+mn-lt"/>
              </a:rPr>
              <a:t>род брюхоногих моллюсков из семейства </a:t>
            </a:r>
            <a:r>
              <a:rPr lang="ru-RU" sz="1600" b="0" dirty="0" err="1">
                <a:effectLst/>
                <a:latin typeface="+mn-lt"/>
              </a:rPr>
              <a:t>Strombidae</a:t>
            </a:r>
            <a:r>
              <a:rPr lang="ru-RU" sz="1600" b="0" dirty="0">
                <a:effectLst/>
                <a:latin typeface="+mn-lt"/>
              </a:rPr>
              <a:t>. </a:t>
            </a:r>
            <a:br>
              <a:rPr lang="ru-RU" sz="1600" b="0" dirty="0">
                <a:effectLst/>
                <a:latin typeface="+mn-lt"/>
              </a:rPr>
            </a:br>
            <a:r>
              <a:rPr lang="ru-RU" sz="1600" b="1" dirty="0">
                <a:effectLst/>
                <a:latin typeface="+mn-lt"/>
              </a:rPr>
              <a:t>Описание</a:t>
            </a:r>
            <a:r>
              <a:rPr lang="ru-RU" sz="1600" b="0" dirty="0">
                <a:effectLst/>
                <a:latin typeface="+mn-lt"/>
              </a:rPr>
              <a:t>:</a:t>
            </a:r>
            <a:br>
              <a:rPr lang="ru-RU" sz="1600" b="0" dirty="0">
                <a:effectLst/>
                <a:latin typeface="+mn-lt"/>
              </a:rPr>
            </a:br>
            <a:r>
              <a:rPr lang="ru-RU" sz="1600" b="0" i="0" dirty="0">
                <a:effectLst/>
                <a:latin typeface="+mn-lt"/>
              </a:rPr>
              <a:t>Раковина овально-конической формы, окраска варьирует от светло-бежевой до коричневой.</a:t>
            </a:r>
            <a:br>
              <a:rPr lang="ru-RU" sz="1600" b="0" i="0" dirty="0">
                <a:effectLst/>
                <a:latin typeface="+mn-lt"/>
              </a:rPr>
            </a:br>
            <a:r>
              <a:rPr lang="ru-RU" sz="1600" b="0" i="0" dirty="0">
                <a:effectLst/>
                <a:latin typeface="+mn-lt"/>
              </a:rPr>
              <a:t>Устье раковины белое или ярко-розовое, с широкой наружной губой, имеющей в нижней части выемку.</a:t>
            </a:r>
            <a:br>
              <a:rPr lang="ru-RU" sz="1600" b="0" i="0" dirty="0">
                <a:effectLst/>
                <a:latin typeface="+mn-lt"/>
              </a:rPr>
            </a:br>
            <a:r>
              <a:rPr lang="ru-RU" sz="1600" b="0" i="0" dirty="0">
                <a:effectLst/>
                <a:latin typeface="+mn-lt"/>
              </a:rPr>
              <a:t>Губа раковины с волнистым краем, особенно у молодых особей.</a:t>
            </a:r>
            <a:br>
              <a:rPr lang="ru-RU" sz="1600" b="0" i="0" dirty="0">
                <a:effectLst/>
                <a:latin typeface="+mn-lt"/>
              </a:rPr>
            </a:br>
            <a:r>
              <a:rPr lang="ru-RU" sz="1600" b="0" i="0" dirty="0">
                <a:effectLst/>
                <a:latin typeface="+mn-lt"/>
              </a:rPr>
              <a:t>На раковине рядом с коротким открытым </a:t>
            </a:r>
            <a:r>
              <a:rPr lang="ru-RU" sz="1600" b="0" i="0" dirty="0" err="1">
                <a:effectLst/>
                <a:latin typeface="+mn-lt"/>
              </a:rPr>
              <a:t>сифональным</a:t>
            </a:r>
            <a:r>
              <a:rPr lang="ru-RU" sz="1600" b="0" i="0" dirty="0">
                <a:effectLst/>
                <a:latin typeface="+mn-lt"/>
              </a:rPr>
              <a:t> каналом имеется узкая, но глубокая «</a:t>
            </a:r>
            <a:r>
              <a:rPr lang="ru-RU" sz="1600" b="0" i="0" dirty="0" err="1">
                <a:effectLst/>
                <a:latin typeface="+mn-lt"/>
              </a:rPr>
              <a:t>стромбоидная</a:t>
            </a:r>
            <a:r>
              <a:rPr lang="ru-RU" sz="1600" b="0" i="0" dirty="0">
                <a:effectLst/>
                <a:latin typeface="+mn-lt"/>
              </a:rPr>
              <a:t>» выемка.</a:t>
            </a:r>
            <a:br>
              <a:rPr lang="ru-RU" sz="1600" b="0" i="0" dirty="0">
                <a:effectLst/>
                <a:latin typeface="+mn-lt"/>
              </a:rPr>
            </a:br>
            <a:r>
              <a:rPr lang="ru-RU" sz="1600" b="0" i="0" dirty="0">
                <a:effectLst/>
                <a:latin typeface="+mn-lt"/>
              </a:rPr>
              <a:t>Глаза моллюска находятся на цилиндрических стебельках, причём при передвижении левый стебелёк выходит через устье раковины, а правый — через «</a:t>
            </a:r>
            <a:r>
              <a:rPr lang="ru-RU" sz="1600" b="0" i="0" dirty="0" err="1">
                <a:effectLst/>
                <a:latin typeface="+mn-lt"/>
              </a:rPr>
              <a:t>стромбоидную</a:t>
            </a:r>
            <a:r>
              <a:rPr lang="ru-RU" sz="1600" b="0" i="0" dirty="0">
                <a:effectLst/>
                <a:latin typeface="+mn-lt"/>
              </a:rPr>
              <a:t>» выемку на наружной губе.</a:t>
            </a:r>
            <a:br>
              <a:rPr lang="ru-RU" sz="1600" b="0" i="0" dirty="0">
                <a:effectLst/>
                <a:latin typeface="+mn-lt"/>
              </a:rPr>
            </a:br>
            <a:r>
              <a:rPr lang="ru-RU" sz="1600" b="1" dirty="0">
                <a:effectLst/>
                <a:latin typeface="+mn-lt"/>
              </a:rPr>
              <a:t>Ареал</a:t>
            </a:r>
            <a:br>
              <a:rPr lang="ru-RU" sz="1600" b="1" dirty="0">
                <a:effectLst/>
                <a:latin typeface="+mn-lt"/>
              </a:rPr>
            </a:br>
            <a:r>
              <a:rPr lang="ru-RU" sz="1600" b="0" dirty="0">
                <a:effectLst/>
                <a:latin typeface="+mn-lt"/>
              </a:rPr>
              <a:t>Вид </a:t>
            </a:r>
            <a:r>
              <a:rPr lang="en-US" sz="1600" b="0" dirty="0" err="1">
                <a:effectLst/>
                <a:latin typeface="+mn-lt"/>
              </a:rPr>
              <a:t>Labiostrombus</a:t>
            </a:r>
            <a:r>
              <a:rPr lang="en-US" sz="1600" b="0" dirty="0">
                <a:effectLst/>
                <a:latin typeface="+mn-lt"/>
              </a:rPr>
              <a:t> </a:t>
            </a:r>
            <a:r>
              <a:rPr lang="en-US" sz="1600" b="0" dirty="0" err="1">
                <a:effectLst/>
                <a:latin typeface="+mn-lt"/>
              </a:rPr>
              <a:t>epidromis</a:t>
            </a:r>
            <a:r>
              <a:rPr lang="en-US" sz="1600" b="0" dirty="0">
                <a:effectLst/>
                <a:latin typeface="+mn-lt"/>
              </a:rPr>
              <a:t> </a:t>
            </a:r>
            <a:r>
              <a:rPr lang="ru-RU" sz="1600" b="0" dirty="0">
                <a:effectLst/>
                <a:latin typeface="+mn-lt"/>
              </a:rPr>
              <a:t>встречается в </a:t>
            </a:r>
            <a:r>
              <a:rPr lang="ru-RU" sz="1600" b="1" dirty="0">
                <a:effectLst/>
                <a:latin typeface="+mn-lt"/>
              </a:rPr>
              <a:t>Тихом океане</a:t>
            </a:r>
            <a:r>
              <a:rPr lang="ru-RU" sz="1600" b="0" dirty="0">
                <a:effectLst/>
                <a:latin typeface="+mn-lt"/>
              </a:rPr>
              <a:t> вдоль Рюкю (Япония), </a:t>
            </a:r>
            <a:r>
              <a:rPr lang="ru-RU" sz="1600" b="1" dirty="0">
                <a:effectLst/>
                <a:latin typeface="+mn-lt"/>
              </a:rPr>
              <a:t>Новой Каледонии</a:t>
            </a:r>
            <a:r>
              <a:rPr lang="ru-RU" sz="1600" b="0" dirty="0">
                <a:effectLst/>
                <a:latin typeface="+mn-lt"/>
              </a:rPr>
              <a:t> и </a:t>
            </a:r>
            <a:r>
              <a:rPr lang="ru-RU" sz="1600" b="1" dirty="0">
                <a:effectLst/>
                <a:latin typeface="+mn-lt"/>
              </a:rPr>
              <a:t>Квинсленда</a:t>
            </a:r>
            <a:r>
              <a:rPr lang="ru-RU" sz="1600" b="0" dirty="0">
                <a:effectLst/>
                <a:latin typeface="+mn-lt"/>
              </a:rPr>
              <a:t> (Австралия). </a:t>
            </a:r>
            <a:br>
              <a:rPr lang="en-US" sz="1600" b="0" dirty="0">
                <a:effectLst/>
                <a:latin typeface="+mn-lt"/>
              </a:rPr>
            </a:br>
            <a:r>
              <a:rPr lang="ru-RU" sz="1600" b="1" dirty="0">
                <a:effectLst/>
                <a:latin typeface="+mn-lt"/>
              </a:rPr>
              <a:t>Образ жизни</a:t>
            </a:r>
            <a:br>
              <a:rPr lang="ru-RU" sz="1600" b="1" dirty="0">
                <a:effectLst/>
                <a:latin typeface="+mn-lt"/>
              </a:rPr>
            </a:br>
            <a:r>
              <a:rPr lang="ru-RU" sz="1600" b="0" dirty="0">
                <a:effectLst/>
                <a:latin typeface="+mn-lt"/>
              </a:rPr>
              <a:t>Моллюски рода </a:t>
            </a:r>
            <a:r>
              <a:rPr lang="en-US" sz="1600" b="0" dirty="0" err="1">
                <a:effectLst/>
                <a:latin typeface="+mn-lt"/>
              </a:rPr>
              <a:t>Labiostrombus</a:t>
            </a:r>
            <a:r>
              <a:rPr lang="en-US" sz="1600" b="0" dirty="0">
                <a:effectLst/>
                <a:latin typeface="+mn-lt"/>
              </a:rPr>
              <a:t> </a:t>
            </a:r>
            <a:r>
              <a:rPr lang="ru-RU" sz="1600" b="1" dirty="0">
                <a:effectLst/>
                <a:latin typeface="+mn-lt"/>
              </a:rPr>
              <a:t>подвижны</a:t>
            </a:r>
            <a:r>
              <a:rPr lang="ru-RU" sz="1600" b="0" dirty="0">
                <a:effectLst/>
                <a:latin typeface="+mn-lt"/>
              </a:rPr>
              <a:t>, передвигаются по дну прыжками, отталкиваясь от него мускулистой ногой.</a:t>
            </a:r>
            <a:br>
              <a:rPr lang="ru-RU" sz="1600" b="0" dirty="0">
                <a:effectLst/>
                <a:latin typeface="+mn-lt"/>
              </a:rPr>
            </a:br>
            <a:endParaRPr lang="ru-RU" sz="1600" dirty="0">
              <a:latin typeface="+mn-lt"/>
            </a:endParaRPr>
          </a:p>
        </p:txBody>
      </p:sp>
      <p:pic>
        <p:nvPicPr>
          <p:cNvPr id="6" name="Рисунок 5">
            <a:extLst>
              <a:ext uri="{FF2B5EF4-FFF2-40B4-BE49-F238E27FC236}">
                <a16:creationId xmlns:a16="http://schemas.microsoft.com/office/drawing/2014/main" id="{DFBC09B8-AE1E-4956-84CC-97BA6DC4F158}"/>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7535" r="7535"/>
          <a:stretch>
            <a:fillRect/>
          </a:stretch>
        </p:blipFill>
        <p:spPr>
          <a:xfrm>
            <a:off x="7168282" y="1341852"/>
            <a:ext cx="4520135" cy="39325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2169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97E6BC3E-74F3-4A80-8321-2986237386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
            <a:ext cx="12192000" cy="6858437"/>
          </a:xfrm>
          <a:prstGeom prst="rect">
            <a:avLst/>
          </a:prstGeom>
        </p:spPr>
      </p:pic>
      <p:sp>
        <p:nvSpPr>
          <p:cNvPr id="2" name="Заголовок 1">
            <a:extLst>
              <a:ext uri="{FF2B5EF4-FFF2-40B4-BE49-F238E27FC236}">
                <a16:creationId xmlns:a16="http://schemas.microsoft.com/office/drawing/2014/main" id="{6E6D1518-BC0E-4098-A9CD-26483892C2AC}"/>
              </a:ext>
            </a:extLst>
          </p:cNvPr>
          <p:cNvSpPr>
            <a:spLocks noGrp="1"/>
          </p:cNvSpPr>
          <p:nvPr>
            <p:ph type="title"/>
          </p:nvPr>
        </p:nvSpPr>
        <p:spPr>
          <a:xfrm>
            <a:off x="1298714" y="172059"/>
            <a:ext cx="5352568" cy="6513444"/>
          </a:xfrm>
        </p:spPr>
        <p:txBody>
          <a:bodyPr>
            <a:noAutofit/>
          </a:bodyPr>
          <a:lstStyle/>
          <a:p>
            <a:r>
              <a:rPr lang="ru-RU" b="1" i="0" dirty="0" err="1">
                <a:effectLst/>
                <a:latin typeface="+mn-lt"/>
              </a:rPr>
              <a:t>Ламбис</a:t>
            </a:r>
            <a:r>
              <a:rPr lang="ru-RU" b="1" i="0" dirty="0">
                <a:effectLst/>
                <a:latin typeface="+mn-lt"/>
              </a:rPr>
              <a:t> Тигровый </a:t>
            </a:r>
            <a:r>
              <a:rPr lang="ru-RU" sz="1800" b="0" i="0" dirty="0">
                <a:effectLst/>
                <a:latin typeface="+mn-lt"/>
              </a:rPr>
              <a:t>— </a:t>
            </a:r>
            <a:r>
              <a:rPr lang="ru-RU" sz="1600" b="0" i="0" dirty="0">
                <a:effectLst/>
                <a:latin typeface="+mn-lt"/>
              </a:rPr>
              <a:t>вид морских брюхоногих моллюсков из семейства </a:t>
            </a:r>
            <a:r>
              <a:rPr lang="ru-RU" sz="1600" b="0" i="0" dirty="0" err="1">
                <a:effectLst/>
                <a:latin typeface="+mn-lt"/>
              </a:rPr>
              <a:t>Strombidae</a:t>
            </a:r>
            <a:br>
              <a:rPr lang="ru-RU" sz="1600" b="0" i="0" dirty="0">
                <a:effectLst/>
                <a:latin typeface="+mn-lt"/>
              </a:rPr>
            </a:br>
            <a:r>
              <a:rPr lang="ru-RU" sz="1600" b="1" dirty="0">
                <a:effectLst/>
                <a:latin typeface="+mn-lt"/>
              </a:rPr>
              <a:t>Описание:</a:t>
            </a:r>
            <a:br>
              <a:rPr lang="ru-RU" sz="1600" b="1" dirty="0">
                <a:effectLst/>
                <a:latin typeface="+mn-lt"/>
              </a:rPr>
            </a:br>
            <a:r>
              <a:rPr lang="ru-RU" sz="1600" b="1" dirty="0">
                <a:effectLst/>
                <a:latin typeface="+mn-lt"/>
              </a:rPr>
              <a:t>Раковина</a:t>
            </a:r>
            <a:r>
              <a:rPr lang="ru-RU" sz="1600" b="0" dirty="0">
                <a:effectLst/>
                <a:latin typeface="+mn-lt"/>
              </a:rPr>
              <a:t> удлинённой формы с отростками. </a:t>
            </a:r>
            <a:br>
              <a:rPr lang="ru-RU" sz="1600" b="0" dirty="0">
                <a:effectLst/>
                <a:latin typeface="+mn-lt"/>
              </a:rPr>
            </a:br>
            <a:r>
              <a:rPr lang="ru-RU" sz="1600" b="1" dirty="0">
                <a:effectLst/>
                <a:latin typeface="+mn-lt"/>
              </a:rPr>
              <a:t>Поверхность</a:t>
            </a:r>
            <a:r>
              <a:rPr lang="ru-RU" sz="1600" b="0" dirty="0">
                <a:effectLst/>
                <a:latin typeface="+mn-lt"/>
              </a:rPr>
              <a:t> светлого оттенка с тёмно-коричневыми пятнами. </a:t>
            </a:r>
            <a:br>
              <a:rPr lang="ru-RU" sz="1600" b="0" dirty="0">
                <a:effectLst/>
                <a:latin typeface="+mn-lt"/>
              </a:rPr>
            </a:br>
            <a:r>
              <a:rPr lang="ru-RU" sz="1600" b="1" dirty="0" err="1">
                <a:effectLst/>
                <a:latin typeface="+mn-lt"/>
              </a:rPr>
              <a:t>Усть</a:t>
            </a:r>
            <a:r>
              <a:rPr lang="ru-RU" sz="1600" b="0" dirty="0">
                <a:effectLst/>
                <a:latin typeface="+mn-lt"/>
              </a:rPr>
              <a:t> розовато-бежевое. </a:t>
            </a:r>
            <a:br>
              <a:rPr lang="ru-RU" sz="1600" b="0" dirty="0">
                <a:effectLst/>
                <a:latin typeface="+mn-lt"/>
              </a:rPr>
            </a:br>
            <a:r>
              <a:rPr lang="ru-RU" sz="1600" b="1" dirty="0">
                <a:effectLst/>
                <a:latin typeface="+mn-lt"/>
              </a:rPr>
              <a:t>Размеры</a:t>
            </a:r>
            <a:r>
              <a:rPr lang="ru-RU" sz="1600" b="0" dirty="0">
                <a:effectLst/>
                <a:latin typeface="+mn-lt"/>
              </a:rPr>
              <a:t>: 11–13 см.</a:t>
            </a:r>
            <a:br>
              <a:rPr lang="ru-RU" sz="1600" b="0" dirty="0">
                <a:effectLst/>
                <a:latin typeface="+mn-lt"/>
              </a:rPr>
            </a:br>
            <a:r>
              <a:rPr lang="ru-RU" sz="1600" b="1" dirty="0">
                <a:effectLst/>
                <a:latin typeface="+mn-lt"/>
              </a:rPr>
              <a:t>У молодых моллюсков</a:t>
            </a:r>
            <a:r>
              <a:rPr lang="ru-RU" sz="1600" b="0" dirty="0">
                <a:effectLst/>
                <a:latin typeface="+mn-lt"/>
              </a:rPr>
              <a:t> раковина тонкостенная, без выростов, из-за чего они мало похожи на взрослых особей. </a:t>
            </a:r>
            <a:br>
              <a:rPr lang="ru-RU" sz="1600" b="0" dirty="0">
                <a:effectLst/>
                <a:latin typeface="+mn-lt"/>
              </a:rPr>
            </a:br>
            <a:r>
              <a:rPr lang="ru-RU" sz="1600" b="1" dirty="0">
                <a:effectLst/>
                <a:latin typeface="+mn-lt"/>
              </a:rPr>
              <a:t>У некоторых видов</a:t>
            </a:r>
            <a:r>
              <a:rPr lang="ru-RU" sz="1600" b="0" dirty="0">
                <a:effectLst/>
                <a:latin typeface="+mn-lt"/>
              </a:rPr>
              <a:t> наблюдается половой диморфизм: раковины женских особей обычно крупнее и имеют более укороченные выросты. </a:t>
            </a:r>
            <a:br>
              <a:rPr lang="ru-RU" sz="1600" b="0" dirty="0">
                <a:effectLst/>
                <a:latin typeface="+mn-lt"/>
              </a:rPr>
            </a:br>
            <a:r>
              <a:rPr lang="ru-RU" sz="1600" b="1" dirty="0">
                <a:effectLst/>
                <a:latin typeface="+mn-lt"/>
              </a:rPr>
              <a:t>Особенности</a:t>
            </a:r>
            <a:r>
              <a:rPr lang="ru-RU" sz="1600" b="0" dirty="0">
                <a:effectLst/>
                <a:latin typeface="+mn-lt"/>
              </a:rPr>
              <a:t>:</a:t>
            </a:r>
            <a:br>
              <a:rPr lang="ru-RU" sz="1600" b="0" dirty="0">
                <a:effectLst/>
                <a:latin typeface="+mn-lt"/>
              </a:rPr>
            </a:br>
            <a:r>
              <a:rPr lang="ru-RU" sz="1600" b="0" dirty="0" err="1">
                <a:effectLst/>
                <a:latin typeface="+mn-lt"/>
              </a:rPr>
              <a:t>Сифональный</a:t>
            </a:r>
            <a:r>
              <a:rPr lang="ru-RU" sz="1600" b="0" dirty="0">
                <a:effectLst/>
                <a:latin typeface="+mn-lt"/>
              </a:rPr>
              <a:t> канал длинный и изогнутый.</a:t>
            </a:r>
            <a:br>
              <a:rPr lang="ru-RU" sz="1600" b="0" dirty="0">
                <a:effectLst/>
                <a:latin typeface="+mn-lt"/>
              </a:rPr>
            </a:br>
            <a:r>
              <a:rPr lang="ru-RU" sz="1600" b="0" dirty="0">
                <a:effectLst/>
                <a:latin typeface="+mn-lt"/>
              </a:rPr>
              <a:t>У некоторых видов наблюдается половой диморфизм: раковины женских особей обычно крупнее и имеют более укороченные выросты.</a:t>
            </a:r>
            <a:br>
              <a:rPr lang="ru-RU" sz="1600" b="0" dirty="0">
                <a:effectLst/>
                <a:latin typeface="+mn-lt"/>
              </a:rPr>
            </a:br>
            <a:r>
              <a:rPr lang="ru-RU" sz="1600" b="0" dirty="0">
                <a:effectLst/>
                <a:latin typeface="+mn-lt"/>
              </a:rPr>
              <a:t> </a:t>
            </a:r>
            <a:r>
              <a:rPr lang="ru-RU" sz="1600" b="1" dirty="0">
                <a:effectLst/>
                <a:latin typeface="+mn-lt"/>
              </a:rPr>
              <a:t>Ареал обитания</a:t>
            </a:r>
            <a:br>
              <a:rPr lang="ru-RU" sz="1600" b="1" dirty="0">
                <a:effectLst/>
                <a:latin typeface="+mn-lt"/>
              </a:rPr>
            </a:br>
            <a:r>
              <a:rPr lang="ru-RU" sz="1600" b="1" dirty="0">
                <a:effectLst/>
                <a:latin typeface="+mn-lt"/>
              </a:rPr>
              <a:t>Индо-Тихоокеанский регион</a:t>
            </a:r>
            <a:r>
              <a:rPr lang="ru-RU" sz="1600" b="0" dirty="0">
                <a:effectLst/>
                <a:latin typeface="+mn-lt"/>
              </a:rPr>
              <a:t>.</a:t>
            </a:r>
            <a:br>
              <a:rPr lang="ru-RU" sz="1600" b="0" dirty="0">
                <a:effectLst/>
                <a:latin typeface="+mn-lt"/>
              </a:rPr>
            </a:br>
            <a:r>
              <a:rPr lang="ru-RU" sz="1600" b="1" dirty="0">
                <a:effectLst/>
                <a:latin typeface="+mn-lt"/>
              </a:rPr>
              <a:t>Мелководье</a:t>
            </a:r>
            <a:r>
              <a:rPr lang="ru-RU" sz="1600" b="0" dirty="0">
                <a:effectLst/>
                <a:latin typeface="+mn-lt"/>
              </a:rPr>
              <a:t>, на коралловых рифах и на песчаных грунтах на глубине от 3 до 30 м.</a:t>
            </a:r>
            <a:br>
              <a:rPr lang="ru-RU" sz="1600" b="0" dirty="0">
                <a:effectLst/>
                <a:latin typeface="+mn-lt"/>
              </a:rPr>
            </a:br>
            <a:r>
              <a:rPr lang="ru-RU" sz="1600" b="1" dirty="0">
                <a:effectLst/>
                <a:latin typeface="+mn-lt"/>
              </a:rPr>
              <a:t>Образ жизни</a:t>
            </a:r>
            <a:br>
              <a:rPr lang="ru-RU" sz="1600" b="1" dirty="0">
                <a:effectLst/>
                <a:latin typeface="+mn-lt"/>
              </a:rPr>
            </a:br>
            <a:r>
              <a:rPr lang="ru-RU" sz="1600" b="1" dirty="0">
                <a:effectLst/>
                <a:latin typeface="+mn-lt"/>
              </a:rPr>
              <a:t>Питается</a:t>
            </a:r>
            <a:r>
              <a:rPr lang="ru-RU" sz="1600" b="0" dirty="0">
                <a:effectLst/>
                <a:latin typeface="+mn-lt"/>
              </a:rPr>
              <a:t> в основном водорослями. </a:t>
            </a:r>
            <a:br>
              <a:rPr lang="ru-RU" sz="1600" b="0" dirty="0">
                <a:effectLst/>
                <a:latin typeface="+mn-lt"/>
              </a:rPr>
            </a:br>
            <a:r>
              <a:rPr lang="ru-RU" sz="1600" b="1" dirty="0">
                <a:effectLst/>
                <a:latin typeface="+mn-lt"/>
              </a:rPr>
              <a:t>Обычно встречается</a:t>
            </a:r>
            <a:r>
              <a:rPr lang="ru-RU" sz="1600" b="0" dirty="0">
                <a:effectLst/>
                <a:latin typeface="+mn-lt"/>
              </a:rPr>
              <a:t> в </a:t>
            </a:r>
            <a:r>
              <a:rPr lang="ru-RU" sz="1600" b="0" dirty="0" err="1">
                <a:effectLst/>
                <a:latin typeface="+mn-lt"/>
              </a:rPr>
              <a:t>association</a:t>
            </a:r>
            <a:r>
              <a:rPr lang="ru-RU" sz="1600" b="0" dirty="0">
                <a:effectLst/>
                <a:latin typeface="+mn-lt"/>
              </a:rPr>
              <a:t> с красными водорослями. </a:t>
            </a:r>
            <a:br>
              <a:rPr lang="ru-RU" sz="1600" b="0" dirty="0">
                <a:effectLst/>
                <a:latin typeface="+mn-lt"/>
              </a:rPr>
            </a:br>
            <a:endParaRPr lang="ru-RU" sz="1600" dirty="0">
              <a:latin typeface="+mn-lt"/>
            </a:endParaRPr>
          </a:p>
        </p:txBody>
      </p:sp>
      <p:pic>
        <p:nvPicPr>
          <p:cNvPr id="6" name="Рисунок 5">
            <a:extLst>
              <a:ext uri="{FF2B5EF4-FFF2-40B4-BE49-F238E27FC236}">
                <a16:creationId xmlns:a16="http://schemas.microsoft.com/office/drawing/2014/main" id="{3192C9C1-5CC4-43E1-A25E-7C6FCE1EAE84}"/>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6430" r="6430"/>
          <a:stretch>
            <a:fillRect/>
          </a:stretch>
        </p:blipFill>
        <p:spPr>
          <a:xfrm>
            <a:off x="7142784" y="1204291"/>
            <a:ext cx="4557713" cy="39227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91025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FCA51D39-A066-46F6-A9C9-9C6D7EAB27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
            <a:ext cx="12192000" cy="6858437"/>
          </a:xfrm>
          <a:prstGeom prst="rect">
            <a:avLst/>
          </a:prstGeom>
        </p:spPr>
      </p:pic>
      <p:sp>
        <p:nvSpPr>
          <p:cNvPr id="2" name="Заголовок 1">
            <a:extLst>
              <a:ext uri="{FF2B5EF4-FFF2-40B4-BE49-F238E27FC236}">
                <a16:creationId xmlns:a16="http://schemas.microsoft.com/office/drawing/2014/main" id="{BCA39D6C-2D51-4480-A155-6D660748440A}"/>
              </a:ext>
            </a:extLst>
          </p:cNvPr>
          <p:cNvSpPr>
            <a:spLocks noGrp="1"/>
          </p:cNvSpPr>
          <p:nvPr>
            <p:ph type="title"/>
          </p:nvPr>
        </p:nvSpPr>
        <p:spPr>
          <a:xfrm>
            <a:off x="1192695" y="158807"/>
            <a:ext cx="5738193" cy="6539948"/>
          </a:xfrm>
        </p:spPr>
        <p:txBody>
          <a:bodyPr>
            <a:noAutofit/>
          </a:bodyPr>
          <a:lstStyle/>
          <a:p>
            <a:r>
              <a:rPr lang="ru-RU" b="1" dirty="0" err="1">
                <a:latin typeface="+mn-lt"/>
              </a:rPr>
              <a:t>П</a:t>
            </a:r>
            <a:r>
              <a:rPr lang="ru-RU" b="1" i="0" dirty="0" err="1">
                <a:effectLst/>
                <a:latin typeface="+mn-lt"/>
              </a:rPr>
              <a:t>антеровая</a:t>
            </a:r>
            <a:r>
              <a:rPr lang="ru-RU" b="1" i="0" dirty="0">
                <a:effectLst/>
                <a:latin typeface="+mn-lt"/>
              </a:rPr>
              <a:t> каури</a:t>
            </a:r>
            <a:r>
              <a:rPr lang="ru-RU" b="0" i="0" dirty="0">
                <a:effectLst/>
                <a:latin typeface="+mn-lt"/>
              </a:rPr>
              <a:t> </a:t>
            </a:r>
            <a:r>
              <a:rPr lang="ru-RU" sz="1800" b="0" i="0" dirty="0">
                <a:effectLst/>
                <a:latin typeface="+mn-lt"/>
              </a:rPr>
              <a:t>— </a:t>
            </a:r>
            <a:r>
              <a:rPr lang="ru-RU" sz="1600" b="0" i="0" dirty="0">
                <a:effectLst/>
                <a:latin typeface="+mn-lt"/>
              </a:rPr>
              <a:t>вид крупных тропических морских брюхоногих моллюсков семейства </a:t>
            </a:r>
            <a:r>
              <a:rPr lang="ru-RU" sz="1600" b="0" i="0" dirty="0" err="1">
                <a:effectLst/>
                <a:latin typeface="+mn-lt"/>
              </a:rPr>
              <a:t>Cypraeidae</a:t>
            </a:r>
            <a:br>
              <a:rPr lang="ru-RU" sz="1600" b="0" i="0" dirty="0">
                <a:effectLst/>
                <a:latin typeface="+mn-lt"/>
              </a:rPr>
            </a:br>
            <a:r>
              <a:rPr lang="ru-RU" sz="1600" b="1" dirty="0">
                <a:effectLst/>
                <a:latin typeface="+mn-lt"/>
              </a:rPr>
              <a:t>Описание:</a:t>
            </a:r>
            <a:br>
              <a:rPr lang="ru-RU" sz="1600" b="1" dirty="0">
                <a:effectLst/>
                <a:latin typeface="+mn-lt"/>
              </a:rPr>
            </a:br>
            <a:r>
              <a:rPr lang="ru-RU" sz="1600" b="1" dirty="0">
                <a:effectLst/>
                <a:latin typeface="+mn-lt"/>
              </a:rPr>
              <a:t>Раковины</a:t>
            </a:r>
            <a:r>
              <a:rPr lang="ru-RU" sz="1600" b="0" dirty="0">
                <a:effectLst/>
                <a:latin typeface="+mn-lt"/>
              </a:rPr>
              <a:t> достигают в среднем 57–65 мм в длину, минимальный размер — 37 мм, максимальный — 118 мм. Форма — примерно удлинённо-грушевидная.</a:t>
            </a:r>
            <a:br>
              <a:rPr lang="ru-RU" sz="1600" b="0" dirty="0">
                <a:effectLst/>
                <a:latin typeface="+mn-lt"/>
              </a:rPr>
            </a:br>
            <a:r>
              <a:rPr lang="ru-RU" sz="1600" b="1" dirty="0">
                <a:effectLst/>
                <a:latin typeface="+mn-lt"/>
              </a:rPr>
              <a:t>Поверхность спины</a:t>
            </a:r>
            <a:r>
              <a:rPr lang="ru-RU" sz="1600" b="0" dirty="0">
                <a:effectLst/>
                <a:latin typeface="+mn-lt"/>
              </a:rPr>
              <a:t> гладкая и блестящая, обычно беловатого или бледно-коричневого цвета, густо покрыта тёмно-коричневыми круглыми пятнами. Размытая продольная красноватая линия проходит вдоль средней линии, где при жизни сходятся две половины мантии.</a:t>
            </a:r>
            <a:br>
              <a:rPr lang="ru-RU" sz="1600" b="0" dirty="0">
                <a:effectLst/>
                <a:latin typeface="+mn-lt"/>
              </a:rPr>
            </a:br>
            <a:r>
              <a:rPr lang="ru-RU" sz="1600" b="1" dirty="0">
                <a:effectLst/>
                <a:latin typeface="+mn-lt"/>
              </a:rPr>
              <a:t>Нижние края</a:t>
            </a:r>
            <a:r>
              <a:rPr lang="ru-RU" sz="1600" b="0" dirty="0">
                <a:effectLst/>
                <a:latin typeface="+mn-lt"/>
              </a:rPr>
              <a:t> округлые, </a:t>
            </a:r>
            <a:r>
              <a:rPr lang="ru-RU" sz="1600" b="1" dirty="0">
                <a:effectLst/>
                <a:latin typeface="+mn-lt"/>
              </a:rPr>
              <a:t>брюшная сторона</a:t>
            </a:r>
            <a:r>
              <a:rPr lang="ru-RU" sz="1600" b="0" dirty="0">
                <a:effectLst/>
                <a:latin typeface="+mn-lt"/>
              </a:rPr>
              <a:t> белая или беловатая, с несколькими длинными и тонкими зубцами вдоль отверстия.</a:t>
            </a:r>
            <a:br>
              <a:rPr lang="ru-RU" sz="1600" b="0" dirty="0">
                <a:effectLst/>
                <a:latin typeface="+mn-lt"/>
              </a:rPr>
            </a:br>
            <a:r>
              <a:rPr lang="ru-RU" sz="1600" b="1" dirty="0">
                <a:effectLst/>
                <a:latin typeface="+mn-lt"/>
              </a:rPr>
              <a:t>Ареал : Эндемик</a:t>
            </a:r>
            <a:r>
              <a:rPr lang="ru-RU" sz="1600" b="0" dirty="0">
                <a:effectLst/>
                <a:latin typeface="+mn-lt"/>
              </a:rPr>
              <a:t> Красного моря (у берегов Египта и Судана), залива Акаба, островов Дахлак и Аденского залива.</a:t>
            </a:r>
            <a:br>
              <a:rPr lang="ru-RU" sz="1600" b="0" dirty="0">
                <a:effectLst/>
                <a:latin typeface="+mn-lt"/>
              </a:rPr>
            </a:br>
            <a:r>
              <a:rPr lang="ru-RU" sz="1600" b="1" dirty="0">
                <a:effectLst/>
                <a:latin typeface="+mn-lt"/>
              </a:rPr>
              <a:t>Также</a:t>
            </a:r>
            <a:r>
              <a:rPr lang="ru-RU" sz="1600" b="0" dirty="0">
                <a:effectLst/>
                <a:latin typeface="+mn-lt"/>
              </a:rPr>
              <a:t> вид прижился в Средиземном море (остров </a:t>
            </a:r>
            <a:r>
              <a:rPr lang="ru-RU" sz="1600" b="0" dirty="0" err="1">
                <a:effectLst/>
                <a:latin typeface="+mn-lt"/>
              </a:rPr>
              <a:t>Лампедуза</a:t>
            </a:r>
            <a:r>
              <a:rPr lang="ru-RU" sz="1600" b="0" dirty="0">
                <a:effectLst/>
                <a:latin typeface="+mn-lt"/>
              </a:rPr>
              <a:t> и Мальта), вероятно, проникнув туда через Суэцкий канал.</a:t>
            </a:r>
            <a:br>
              <a:rPr lang="ru-RU" sz="1600" b="0" dirty="0">
                <a:effectLst/>
                <a:latin typeface="+mn-lt"/>
              </a:rPr>
            </a:br>
            <a:r>
              <a:rPr lang="ru-RU" sz="1600" b="1" dirty="0">
                <a:effectLst/>
                <a:latin typeface="+mn-lt"/>
              </a:rPr>
              <a:t>Образ жизни</a:t>
            </a:r>
            <a:br>
              <a:rPr lang="ru-RU" sz="1600" b="1" dirty="0">
                <a:effectLst/>
                <a:latin typeface="+mn-lt"/>
              </a:rPr>
            </a:br>
            <a:r>
              <a:rPr lang="ru-RU" sz="1600" b="1" dirty="0">
                <a:effectLst/>
                <a:latin typeface="+mn-lt"/>
              </a:rPr>
              <a:t>Обитает</a:t>
            </a:r>
            <a:r>
              <a:rPr lang="ru-RU" sz="1600" b="0" dirty="0">
                <a:effectLst/>
                <a:latin typeface="+mn-lt"/>
              </a:rPr>
              <a:t> в чистой воде на глубине 3–40 метров, в основном в колониях кораллов или на песчаном морском дне. </a:t>
            </a:r>
            <a:br>
              <a:rPr lang="ru-RU" sz="1600" b="0" dirty="0">
                <a:effectLst/>
                <a:latin typeface="+mn-lt"/>
              </a:rPr>
            </a:br>
            <a:r>
              <a:rPr lang="ru-RU" sz="1600" b="1" dirty="0">
                <a:effectLst/>
                <a:latin typeface="+mn-lt"/>
              </a:rPr>
              <a:t>Питается</a:t>
            </a:r>
            <a:r>
              <a:rPr lang="ru-RU" sz="1600" b="0" dirty="0">
                <a:effectLst/>
                <a:latin typeface="+mn-lt"/>
              </a:rPr>
              <a:t> коралловыми полипами, различными беспозвоночными и водорослями, а также мёртвыми органическими веществами. </a:t>
            </a:r>
            <a:br>
              <a:rPr lang="ru-RU" sz="1600" b="0" dirty="0">
                <a:effectLst/>
                <a:latin typeface="+mn-lt"/>
              </a:rPr>
            </a:br>
            <a:r>
              <a:rPr lang="ru-RU" sz="1600" b="1" dirty="0">
                <a:effectLst/>
                <a:latin typeface="+mn-lt"/>
              </a:rPr>
              <a:t>Ведёт ночной образ жизни</a:t>
            </a:r>
            <a:r>
              <a:rPr lang="ru-RU" sz="1600" b="0" dirty="0">
                <a:effectLst/>
                <a:latin typeface="+mn-lt"/>
              </a:rPr>
              <a:t> — днём прячется в затемнённых местах. </a:t>
            </a:r>
            <a:br>
              <a:rPr lang="ru-RU" sz="1600" b="0" dirty="0">
                <a:effectLst/>
                <a:latin typeface="+mn-lt"/>
              </a:rPr>
            </a:br>
            <a:endParaRPr lang="ru-RU" sz="1600" dirty="0">
              <a:latin typeface="+mn-lt"/>
            </a:endParaRPr>
          </a:p>
        </p:txBody>
      </p:sp>
      <p:pic>
        <p:nvPicPr>
          <p:cNvPr id="6" name="Рисунок 5">
            <a:extLst>
              <a:ext uri="{FF2B5EF4-FFF2-40B4-BE49-F238E27FC236}">
                <a16:creationId xmlns:a16="http://schemas.microsoft.com/office/drawing/2014/main" id="{BD5520A7-BAD3-431E-A6BF-67EBDE3221A2}"/>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7292" r="7292"/>
          <a:stretch>
            <a:fillRect/>
          </a:stretch>
        </p:blipFill>
        <p:spPr>
          <a:xfrm>
            <a:off x="7196690" y="1293399"/>
            <a:ext cx="4543425" cy="3989387"/>
          </a:xfrm>
        </p:spPr>
      </p:pic>
    </p:spTree>
    <p:extLst>
      <p:ext uri="{BB962C8B-B14F-4D97-AF65-F5344CB8AC3E}">
        <p14:creationId xmlns:p14="http://schemas.microsoft.com/office/powerpoint/2010/main" val="3741389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D0C929B4-0162-4454-87C3-5770501CCB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
            <a:ext cx="12192000" cy="6858437"/>
          </a:xfrm>
          <a:prstGeom prst="rect">
            <a:avLst/>
          </a:prstGeom>
        </p:spPr>
      </p:pic>
      <p:sp>
        <p:nvSpPr>
          <p:cNvPr id="2" name="Заголовок 1">
            <a:extLst>
              <a:ext uri="{FF2B5EF4-FFF2-40B4-BE49-F238E27FC236}">
                <a16:creationId xmlns:a16="http://schemas.microsoft.com/office/drawing/2014/main" id="{642BA9BA-7281-4207-9059-351A11436318}"/>
              </a:ext>
            </a:extLst>
          </p:cNvPr>
          <p:cNvSpPr>
            <a:spLocks noGrp="1"/>
          </p:cNvSpPr>
          <p:nvPr>
            <p:ph type="title"/>
          </p:nvPr>
        </p:nvSpPr>
        <p:spPr>
          <a:xfrm>
            <a:off x="1272209" y="318051"/>
            <a:ext cx="5393634" cy="6539949"/>
          </a:xfrm>
        </p:spPr>
        <p:txBody>
          <a:bodyPr>
            <a:noAutofit/>
          </a:bodyPr>
          <a:lstStyle/>
          <a:p>
            <a:r>
              <a:rPr lang="ru-RU" b="1" i="0" dirty="0" err="1">
                <a:effectLst/>
                <a:latin typeface="+mn-lt"/>
              </a:rPr>
              <a:t>Нассариус</a:t>
            </a:r>
            <a:r>
              <a:rPr lang="ru-RU" b="1" i="0" dirty="0">
                <a:effectLst/>
                <a:latin typeface="+mn-lt"/>
              </a:rPr>
              <a:t> </a:t>
            </a:r>
            <a:r>
              <a:rPr lang="ru-RU" b="1" i="0" dirty="0" err="1">
                <a:effectLst/>
                <a:latin typeface="+mn-lt"/>
              </a:rPr>
              <a:t>гаудиосус</a:t>
            </a:r>
            <a:r>
              <a:rPr lang="ru-RU" sz="1800" b="0" i="0" dirty="0">
                <a:effectLst/>
                <a:latin typeface="+mn-lt"/>
              </a:rPr>
              <a:t>— </a:t>
            </a:r>
            <a:r>
              <a:rPr lang="ru-RU" sz="1600" b="0" i="0" dirty="0">
                <a:effectLst/>
                <a:latin typeface="+mn-lt"/>
              </a:rPr>
              <a:t>вид морских брюхоногих моллюсков семейства </a:t>
            </a:r>
            <a:r>
              <a:rPr lang="ru-RU" sz="1600" b="0" i="0" dirty="0" err="1">
                <a:effectLst/>
                <a:latin typeface="+mn-lt"/>
              </a:rPr>
              <a:t>Nassariidae</a:t>
            </a:r>
            <a:r>
              <a:rPr lang="ru-RU" sz="1600" b="0" i="0" dirty="0">
                <a:effectLst/>
                <a:latin typeface="+mn-lt"/>
              </a:rPr>
              <a:t>.</a:t>
            </a:r>
            <a:br>
              <a:rPr lang="ru-RU" sz="1600" b="0" i="0" dirty="0">
                <a:effectLst/>
                <a:latin typeface="+mn-lt"/>
              </a:rPr>
            </a:br>
            <a:r>
              <a:rPr lang="ru-RU" sz="1600" b="1" dirty="0">
                <a:effectLst/>
                <a:latin typeface="+mn-lt"/>
              </a:rPr>
              <a:t>Описание:</a:t>
            </a:r>
            <a:br>
              <a:rPr lang="ru-RU" sz="1600" b="1" dirty="0">
                <a:effectLst/>
                <a:latin typeface="+mn-lt"/>
              </a:rPr>
            </a:br>
            <a:r>
              <a:rPr lang="ru-RU" sz="1600" b="1" dirty="0">
                <a:effectLst/>
                <a:latin typeface="+mn-lt"/>
              </a:rPr>
              <a:t>Длина раковины</a:t>
            </a:r>
            <a:r>
              <a:rPr lang="ru-RU" sz="1600" b="0" dirty="0">
                <a:effectLst/>
                <a:latin typeface="+mn-lt"/>
              </a:rPr>
              <a:t> — от 15 мм до 29 мм. </a:t>
            </a:r>
            <a:r>
              <a:rPr lang="ru-RU" sz="1600" b="1" dirty="0">
                <a:effectLst/>
                <a:latin typeface="+mn-lt"/>
              </a:rPr>
              <a:t>Раковина</a:t>
            </a:r>
            <a:r>
              <a:rPr lang="ru-RU" sz="1600" b="0" dirty="0">
                <a:effectLst/>
                <a:latin typeface="+mn-lt"/>
              </a:rPr>
              <a:t> умеренно вытянутая, толстостенная, спиральная. </a:t>
            </a:r>
            <a:br>
              <a:rPr lang="ru-RU" sz="1600" b="0" dirty="0">
                <a:effectLst/>
                <a:latin typeface="+mn-lt"/>
              </a:rPr>
            </a:br>
            <a:r>
              <a:rPr lang="ru-RU" sz="1600" b="1" dirty="0">
                <a:effectLst/>
                <a:latin typeface="+mn-lt"/>
              </a:rPr>
              <a:t>Спереди</a:t>
            </a:r>
            <a:r>
              <a:rPr lang="ru-RU" sz="1600" b="0" dirty="0">
                <a:effectLst/>
                <a:latin typeface="+mn-lt"/>
              </a:rPr>
              <a:t> — короткий круто изогнутый сифонный канал. </a:t>
            </a:r>
            <a:br>
              <a:rPr lang="ru-RU" sz="1600" b="0" dirty="0">
                <a:effectLst/>
                <a:latin typeface="+mn-lt"/>
              </a:rPr>
            </a:br>
            <a:r>
              <a:rPr lang="ru-RU" sz="1600" b="1" dirty="0">
                <a:effectLst/>
                <a:latin typeface="+mn-lt"/>
              </a:rPr>
              <a:t>Цвет</a:t>
            </a:r>
            <a:r>
              <a:rPr lang="ru-RU" sz="1600" b="0" dirty="0">
                <a:effectLst/>
                <a:latin typeface="+mn-lt"/>
              </a:rPr>
              <a:t> — может быть белый, серый, бронзовый или коричневый с различными цветовыми оттенками. </a:t>
            </a:r>
            <a:br>
              <a:rPr lang="ru-RU" sz="1600" b="0" dirty="0">
                <a:effectLst/>
                <a:latin typeface="+mn-lt"/>
              </a:rPr>
            </a:br>
            <a:r>
              <a:rPr lang="ru-RU" sz="1600" b="1" dirty="0">
                <a:effectLst/>
                <a:latin typeface="+mn-lt"/>
              </a:rPr>
              <a:t>На раковине</a:t>
            </a:r>
            <a:r>
              <a:rPr lang="ru-RU" sz="1600" b="0" dirty="0">
                <a:effectLst/>
                <a:latin typeface="+mn-lt"/>
              </a:rPr>
              <a:t> — низкие продольные гребни, вокруг тела — спиральные насечки.</a:t>
            </a:r>
            <a:br>
              <a:rPr lang="ru-RU" sz="1600" b="0" dirty="0">
                <a:effectLst/>
                <a:latin typeface="+mn-lt"/>
              </a:rPr>
            </a:br>
            <a:r>
              <a:rPr lang="ru-RU" sz="1600" b="1" dirty="0">
                <a:effectLst/>
                <a:latin typeface="+mn-lt"/>
              </a:rPr>
              <a:t>Отличительная особенность</a:t>
            </a:r>
            <a:r>
              <a:rPr lang="ru-RU" sz="1600" b="0" dirty="0">
                <a:effectLst/>
                <a:latin typeface="+mn-lt"/>
              </a:rPr>
              <a:t> — небольшая канавка вокруг передней части раковины позади носика.</a:t>
            </a:r>
            <a:br>
              <a:rPr lang="ru-RU" sz="1600" b="0" dirty="0">
                <a:effectLst/>
                <a:latin typeface="+mn-lt"/>
              </a:rPr>
            </a:br>
            <a:r>
              <a:rPr lang="ru-RU" sz="1600" b="1" dirty="0">
                <a:effectLst/>
                <a:latin typeface="+mn-lt"/>
              </a:rPr>
              <a:t>Ареал</a:t>
            </a:r>
            <a:br>
              <a:rPr lang="ru-RU" sz="1600" b="1" dirty="0">
                <a:effectLst/>
                <a:latin typeface="+mn-lt"/>
              </a:rPr>
            </a:br>
            <a:r>
              <a:rPr lang="ru-RU" sz="1600" b="1" dirty="0">
                <a:effectLst/>
                <a:latin typeface="+mn-lt"/>
              </a:rPr>
              <a:t>Индийский океан</a:t>
            </a:r>
            <a:r>
              <a:rPr lang="ru-RU" sz="1600" b="0" dirty="0">
                <a:effectLst/>
                <a:latin typeface="+mn-lt"/>
              </a:rPr>
              <a:t> — у Мадагаскара, </a:t>
            </a:r>
            <a:r>
              <a:rPr lang="ru-RU" sz="1600" b="0" dirty="0" err="1">
                <a:effectLst/>
                <a:latin typeface="+mn-lt"/>
              </a:rPr>
              <a:t>Альдабры</a:t>
            </a:r>
            <a:r>
              <a:rPr lang="ru-RU" sz="1600" b="0" dirty="0">
                <a:effectLst/>
                <a:latin typeface="+mn-lt"/>
              </a:rPr>
              <a:t>, </a:t>
            </a:r>
            <a:r>
              <a:rPr lang="ru-RU" sz="1600" b="0" dirty="0" err="1">
                <a:effectLst/>
                <a:latin typeface="+mn-lt"/>
              </a:rPr>
              <a:t>Чагоса</a:t>
            </a:r>
            <a:r>
              <a:rPr lang="ru-RU" sz="1600" b="0" dirty="0">
                <a:effectLst/>
                <a:latin typeface="+mn-lt"/>
              </a:rPr>
              <a:t>, в бассейне </a:t>
            </a:r>
            <a:r>
              <a:rPr lang="ru-RU" sz="1600" b="0" dirty="0" err="1">
                <a:effectLst/>
                <a:latin typeface="+mn-lt"/>
              </a:rPr>
              <a:t>Маскарен</a:t>
            </a:r>
            <a:r>
              <a:rPr lang="ru-RU" sz="1600" b="0" dirty="0">
                <a:effectLst/>
                <a:latin typeface="+mn-lt"/>
              </a:rPr>
              <a:t> и Маврикия.</a:t>
            </a:r>
            <a:br>
              <a:rPr lang="ru-RU" sz="1600" b="0" dirty="0">
                <a:effectLst/>
                <a:latin typeface="+mn-lt"/>
              </a:rPr>
            </a:br>
            <a:r>
              <a:rPr lang="ru-RU" sz="1600" b="1" dirty="0">
                <a:effectLst/>
                <a:latin typeface="+mn-lt"/>
              </a:rPr>
              <a:t>Гавайи</a:t>
            </a:r>
            <a:r>
              <a:rPr lang="ru-RU" sz="1600" b="0" dirty="0">
                <a:effectLst/>
                <a:latin typeface="+mn-lt"/>
              </a:rPr>
              <a:t> (</a:t>
            </a:r>
            <a:r>
              <a:rPr lang="ru-RU" sz="1600" b="0" dirty="0" err="1">
                <a:effectLst/>
                <a:latin typeface="+mn-lt"/>
              </a:rPr>
              <a:t>Мауи</a:t>
            </a:r>
            <a:r>
              <a:rPr lang="ru-RU" sz="1600" b="0" dirty="0">
                <a:effectLst/>
                <a:latin typeface="+mn-lt"/>
              </a:rPr>
              <a:t>).</a:t>
            </a:r>
            <a:br>
              <a:rPr lang="ru-RU" sz="1600" b="0" dirty="0">
                <a:effectLst/>
                <a:latin typeface="+mn-lt"/>
              </a:rPr>
            </a:br>
            <a:r>
              <a:rPr lang="ru-RU" sz="1600" b="1" dirty="0">
                <a:effectLst/>
                <a:latin typeface="+mn-lt"/>
              </a:rPr>
              <a:t>Западная часть Тихого океана</a:t>
            </a:r>
            <a:r>
              <a:rPr lang="ru-RU" sz="1600" b="0" dirty="0">
                <a:effectLst/>
                <a:latin typeface="+mn-lt"/>
              </a:rPr>
              <a:t>.</a:t>
            </a:r>
            <a:br>
              <a:rPr lang="ru-RU" sz="1600" b="0" dirty="0">
                <a:effectLst/>
                <a:latin typeface="+mn-lt"/>
              </a:rPr>
            </a:br>
            <a:r>
              <a:rPr lang="ru-RU" sz="1600" b="1" dirty="0">
                <a:effectLst/>
                <a:latin typeface="+mn-lt"/>
              </a:rPr>
              <a:t>Среда обитания</a:t>
            </a:r>
            <a:r>
              <a:rPr lang="ru-RU" sz="1600" b="0" dirty="0">
                <a:effectLst/>
                <a:latin typeface="+mn-lt"/>
              </a:rPr>
              <a:t>: мелководье, мягкие грунты на глубине до 12 м. </a:t>
            </a:r>
            <a:br>
              <a:rPr lang="ru-RU" sz="1600" b="0" dirty="0">
                <a:effectLst/>
                <a:latin typeface="+mn-lt"/>
              </a:rPr>
            </a:br>
            <a:r>
              <a:rPr lang="ru-RU" sz="1600" b="1" dirty="0">
                <a:effectLst/>
                <a:latin typeface="+mn-lt"/>
              </a:rPr>
              <a:t>Образ жизни</a:t>
            </a:r>
            <a:br>
              <a:rPr lang="ru-RU" sz="1600" b="1" dirty="0">
                <a:effectLst/>
                <a:latin typeface="+mn-lt"/>
              </a:rPr>
            </a:br>
            <a:r>
              <a:rPr lang="ru-RU" sz="1600" b="1" dirty="0">
                <a:effectLst/>
                <a:latin typeface="+mn-lt"/>
              </a:rPr>
              <a:t>Моллюск — падальщик</a:t>
            </a:r>
            <a:r>
              <a:rPr lang="ru-RU" sz="1600" b="0" dirty="0">
                <a:effectLst/>
                <a:latin typeface="+mn-lt"/>
              </a:rPr>
              <a:t>. Питается падалью, а не живым мясом.</a:t>
            </a:r>
            <a:br>
              <a:rPr lang="ru-RU" sz="1600" b="0" dirty="0">
                <a:effectLst/>
                <a:latin typeface="+mn-lt"/>
              </a:rPr>
            </a:br>
            <a:r>
              <a:rPr lang="ru-RU" sz="1600" b="1" dirty="0">
                <a:effectLst/>
                <a:latin typeface="+mn-lt"/>
              </a:rPr>
              <a:t>Большую часть времени</a:t>
            </a:r>
            <a:r>
              <a:rPr lang="ru-RU" sz="1600" b="0" dirty="0">
                <a:effectLst/>
                <a:latin typeface="+mn-lt"/>
              </a:rPr>
              <a:t> проводит в грунте, не давая ему застаиваться.</a:t>
            </a:r>
            <a:br>
              <a:rPr lang="ru-RU" sz="1600" b="0" dirty="0">
                <a:effectLst/>
                <a:latin typeface="+mn-lt"/>
              </a:rPr>
            </a:br>
            <a:r>
              <a:rPr lang="ru-RU" sz="1600" b="1" dirty="0">
                <a:effectLst/>
                <a:latin typeface="+mn-lt"/>
              </a:rPr>
              <a:t>Обладает отличным обонянием</a:t>
            </a:r>
            <a:r>
              <a:rPr lang="ru-RU" sz="1600" b="0" dirty="0">
                <a:effectLst/>
                <a:latin typeface="+mn-lt"/>
              </a:rPr>
              <a:t>, что позволяет ему быстро обнаружить осевшую на дне или застрявшую в камнях пищу.</a:t>
            </a:r>
            <a:br>
              <a:rPr lang="ru-RU" sz="1600" b="0" dirty="0">
                <a:effectLst/>
                <a:latin typeface="+mn-lt"/>
              </a:rPr>
            </a:br>
            <a:endParaRPr lang="ru-RU" sz="1600" dirty="0">
              <a:latin typeface="+mn-lt"/>
            </a:endParaRPr>
          </a:p>
        </p:txBody>
      </p:sp>
      <p:pic>
        <p:nvPicPr>
          <p:cNvPr id="6" name="Рисунок 5">
            <a:extLst>
              <a:ext uri="{FF2B5EF4-FFF2-40B4-BE49-F238E27FC236}">
                <a16:creationId xmlns:a16="http://schemas.microsoft.com/office/drawing/2014/main" id="{93237D50-6F59-494A-B36C-06CF822D7A68}"/>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3342" r="3342"/>
          <a:stretch>
            <a:fillRect/>
          </a:stretch>
        </p:blipFill>
        <p:spPr>
          <a:xfrm>
            <a:off x="7168668" y="1299395"/>
            <a:ext cx="4692028" cy="4259210"/>
          </a:xfrm>
        </p:spPr>
      </p:pic>
    </p:spTree>
    <p:extLst>
      <p:ext uri="{BB962C8B-B14F-4D97-AF65-F5344CB8AC3E}">
        <p14:creationId xmlns:p14="http://schemas.microsoft.com/office/powerpoint/2010/main" val="402348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D0280F44-8059-4CCD-BD1A-C63E1E709A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1222" cy="7023653"/>
          </a:xfrm>
          <a:prstGeom prst="rect">
            <a:avLst/>
          </a:prstGeom>
        </p:spPr>
      </p:pic>
      <p:sp>
        <p:nvSpPr>
          <p:cNvPr id="2" name="Заголовок 1">
            <a:extLst>
              <a:ext uri="{FF2B5EF4-FFF2-40B4-BE49-F238E27FC236}">
                <a16:creationId xmlns:a16="http://schemas.microsoft.com/office/drawing/2014/main" id="{11E3A326-0873-4F6C-9C63-F504440CEB46}"/>
              </a:ext>
            </a:extLst>
          </p:cNvPr>
          <p:cNvSpPr>
            <a:spLocks noGrp="1"/>
          </p:cNvSpPr>
          <p:nvPr>
            <p:ph type="title"/>
          </p:nvPr>
        </p:nvSpPr>
        <p:spPr>
          <a:xfrm>
            <a:off x="1325217" y="19878"/>
            <a:ext cx="5594922" cy="6838122"/>
          </a:xfrm>
        </p:spPr>
        <p:txBody>
          <a:bodyPr>
            <a:noAutofit/>
          </a:bodyPr>
          <a:lstStyle/>
          <a:p>
            <a:r>
              <a:rPr lang="ru-RU" b="1" i="0" dirty="0">
                <a:effectLst/>
                <a:latin typeface="+mn-lt"/>
              </a:rPr>
              <a:t>Морская звезда</a:t>
            </a:r>
            <a:r>
              <a:rPr lang="ru-RU" b="0" i="0" dirty="0">
                <a:effectLst/>
                <a:latin typeface="+mn-lt"/>
              </a:rPr>
              <a:t> </a:t>
            </a:r>
            <a:r>
              <a:rPr lang="ru-RU" sz="1800" b="0" i="0" dirty="0">
                <a:effectLst/>
                <a:latin typeface="+mn-lt"/>
              </a:rPr>
              <a:t>— </a:t>
            </a:r>
            <a:r>
              <a:rPr lang="ru-RU" sz="1600" b="0" i="0" dirty="0">
                <a:effectLst/>
                <a:latin typeface="+mn-lt"/>
              </a:rPr>
              <a:t>класс беспозвоночных типа иглокожих. Название происходит от характерной формы, напоминающей звезду. </a:t>
            </a:r>
            <a:br>
              <a:rPr lang="ru-RU" sz="1600" b="0" i="0" dirty="0">
                <a:effectLst/>
                <a:latin typeface="+mn-lt"/>
              </a:rPr>
            </a:br>
            <a:r>
              <a:rPr lang="ru-RU" sz="1600" b="1" dirty="0">
                <a:effectLst/>
                <a:latin typeface="+mn-lt"/>
              </a:rPr>
              <a:t>Анатомия</a:t>
            </a:r>
            <a:br>
              <a:rPr lang="ru-RU" sz="1600" b="1" dirty="0">
                <a:effectLst/>
                <a:latin typeface="+mn-lt"/>
              </a:rPr>
            </a:br>
            <a:r>
              <a:rPr lang="ru-RU" sz="1600" b="1" i="0" dirty="0">
                <a:effectLst/>
                <a:latin typeface="+mn-lt"/>
              </a:rPr>
              <a:t>Тело</a:t>
            </a:r>
            <a:r>
              <a:rPr lang="ru-RU" sz="1600" b="0" i="0" dirty="0">
                <a:effectLst/>
                <a:latin typeface="+mn-lt"/>
              </a:rPr>
              <a:t> состоит из лучей (иногда называемых руками) и центрального диска. Все лучи устроены одинаково. В каждом луче находятся по глазному пятну и по два выроста желудка. </a:t>
            </a:r>
            <a:br>
              <a:rPr lang="ru-RU" sz="1600" b="0" i="0" dirty="0">
                <a:effectLst/>
                <a:latin typeface="+mn-lt"/>
              </a:rPr>
            </a:br>
            <a:r>
              <a:rPr lang="ru-RU" sz="1600" b="1" i="0" dirty="0">
                <a:effectLst/>
                <a:latin typeface="+mn-lt"/>
              </a:rPr>
              <a:t>Кожа</a:t>
            </a:r>
            <a:r>
              <a:rPr lang="ru-RU" sz="1600" b="0" i="0" dirty="0">
                <a:effectLst/>
                <a:latin typeface="+mn-lt"/>
              </a:rPr>
              <a:t> снабжена правильно расположенными скелетными пластинками, которые вооружены шипами и иглами, иногда — </a:t>
            </a:r>
            <a:r>
              <a:rPr lang="ru-RU" sz="1600" b="0" i="0" dirty="0" err="1">
                <a:effectLst/>
                <a:latin typeface="+mn-lt"/>
              </a:rPr>
              <a:t>педицелляриями</a:t>
            </a:r>
            <a:r>
              <a:rPr lang="ru-RU" sz="1600" b="0" i="0" dirty="0">
                <a:effectLst/>
                <a:latin typeface="+mn-lt"/>
              </a:rPr>
              <a:t>. </a:t>
            </a:r>
            <a:r>
              <a:rPr lang="ru-RU" sz="1600" b="1" i="0" dirty="0" err="1">
                <a:effectLst/>
                <a:latin typeface="+mn-lt"/>
              </a:rPr>
              <a:t>Амбулакральные</a:t>
            </a:r>
            <a:r>
              <a:rPr lang="ru-RU" sz="1600" b="1" i="0" dirty="0">
                <a:effectLst/>
                <a:latin typeface="+mn-lt"/>
              </a:rPr>
              <a:t> ножки</a:t>
            </a:r>
            <a:r>
              <a:rPr lang="ru-RU" sz="1600" b="0" i="0" dirty="0">
                <a:effectLst/>
                <a:latin typeface="+mn-lt"/>
              </a:rPr>
              <a:t> — гибкие трубчатые выросты, как правило, с присосками на конце. </a:t>
            </a:r>
            <a:r>
              <a:rPr lang="ru-RU" sz="1600" b="1" i="0" dirty="0">
                <a:effectLst/>
                <a:latin typeface="+mn-lt"/>
              </a:rPr>
              <a:t>Органы чувств</a:t>
            </a:r>
            <a:r>
              <a:rPr lang="ru-RU" sz="1600" b="0" i="0" dirty="0">
                <a:effectLst/>
                <a:latin typeface="+mn-lt"/>
              </a:rPr>
              <a:t>: красные глазные пятна на концах лучей и осязательные окончания кожи. </a:t>
            </a:r>
            <a:r>
              <a:rPr lang="ru-RU" sz="1600" b="1" i="0" dirty="0">
                <a:effectLst/>
                <a:latin typeface="+mn-lt"/>
              </a:rPr>
              <a:t>Способность к регенерации</a:t>
            </a:r>
            <a:r>
              <a:rPr lang="ru-RU" sz="1600" b="0" i="0" dirty="0">
                <a:effectLst/>
                <a:latin typeface="+mn-lt"/>
              </a:rPr>
              <a:t>: морские звёзды способны восстановить своё тело из одного луча и кусочка центрального диска. </a:t>
            </a:r>
            <a:br>
              <a:rPr lang="ru-RU" sz="1600" b="0" i="0" dirty="0">
                <a:effectLst/>
                <a:latin typeface="+mn-lt"/>
              </a:rPr>
            </a:br>
            <a:r>
              <a:rPr lang="ru-RU" sz="1600" b="1" dirty="0">
                <a:effectLst/>
                <a:latin typeface="+mn-lt"/>
              </a:rPr>
              <a:t>Образ жизни</a:t>
            </a:r>
            <a:br>
              <a:rPr lang="ru-RU" sz="1600" b="1" dirty="0">
                <a:effectLst/>
                <a:latin typeface="+mn-lt"/>
              </a:rPr>
            </a:br>
            <a:r>
              <a:rPr lang="ru-RU" sz="1600" b="1" dirty="0">
                <a:effectLst/>
                <a:latin typeface="+mn-lt"/>
              </a:rPr>
              <a:t>Морские звёзды — донные животные</a:t>
            </a:r>
            <a:r>
              <a:rPr lang="ru-RU" sz="1600" b="0" dirty="0">
                <a:effectLst/>
                <a:latin typeface="+mn-lt"/>
              </a:rPr>
              <a:t>, ползающие при помощи </a:t>
            </a:r>
            <a:r>
              <a:rPr lang="ru-RU" sz="1600" b="0" dirty="0" err="1">
                <a:effectLst/>
                <a:latin typeface="+mn-lt"/>
              </a:rPr>
              <a:t>амбулакральных</a:t>
            </a:r>
            <a:r>
              <a:rPr lang="ru-RU" sz="1600" b="0" dirty="0">
                <a:effectLst/>
                <a:latin typeface="+mn-lt"/>
              </a:rPr>
              <a:t> ножек.</a:t>
            </a:r>
            <a:br>
              <a:rPr lang="ru-RU" sz="1600" b="0" dirty="0">
                <a:effectLst/>
                <a:latin typeface="+mn-lt"/>
              </a:rPr>
            </a:br>
            <a:r>
              <a:rPr lang="ru-RU" sz="1600" b="1" dirty="0">
                <a:effectLst/>
                <a:latin typeface="+mn-lt"/>
              </a:rPr>
              <a:t>Повсеместно обитают</a:t>
            </a:r>
            <a:r>
              <a:rPr lang="ru-RU" sz="1600" b="0" dirty="0">
                <a:effectLst/>
                <a:latin typeface="+mn-lt"/>
              </a:rPr>
              <a:t> в океанах и морях (кроме опреснённых районов) до глубины 8,5 км. </a:t>
            </a:r>
            <a:br>
              <a:rPr lang="ru-RU" sz="1600" b="0" dirty="0">
                <a:effectLst/>
                <a:latin typeface="+mn-lt"/>
              </a:rPr>
            </a:br>
            <a:r>
              <a:rPr lang="ru-RU" sz="1600" b="1" dirty="0">
                <a:effectLst/>
                <a:latin typeface="+mn-lt"/>
              </a:rPr>
              <a:t>Предпочитают каменистое и песчаное дно</a:t>
            </a:r>
            <a:r>
              <a:rPr lang="ru-RU" sz="1600" b="0" dirty="0">
                <a:effectLst/>
                <a:latin typeface="+mn-lt"/>
              </a:rPr>
              <a:t>, где могут прятаться от хищников. </a:t>
            </a:r>
            <a:br>
              <a:rPr lang="ru-RU" sz="1600" b="0" dirty="0">
                <a:effectLst/>
                <a:latin typeface="+mn-lt"/>
              </a:rPr>
            </a:br>
            <a:r>
              <a:rPr lang="ru-RU" sz="1600" b="1" dirty="0">
                <a:effectLst/>
                <a:latin typeface="+mn-lt"/>
              </a:rPr>
              <a:t>Продолжительность жизни</a:t>
            </a:r>
            <a:r>
              <a:rPr lang="ru-RU" sz="1600" b="0" dirty="0">
                <a:effectLst/>
                <a:latin typeface="+mn-lt"/>
              </a:rPr>
              <a:t> — 20 и более лет. </a:t>
            </a:r>
            <a:r>
              <a:rPr lang="ru-RU" sz="1600" b="1" dirty="0">
                <a:effectLst/>
                <a:latin typeface="+mn-lt"/>
              </a:rPr>
              <a:t>Питание</a:t>
            </a:r>
            <a:br>
              <a:rPr lang="ru-RU" sz="1600" b="1" dirty="0">
                <a:effectLst/>
                <a:latin typeface="+mn-lt"/>
              </a:rPr>
            </a:br>
            <a:r>
              <a:rPr lang="ru-RU" sz="1600" b="1" dirty="0">
                <a:effectLst/>
                <a:latin typeface="+mn-lt"/>
              </a:rPr>
              <a:t>Большинство морских звёзд — хищники</a:t>
            </a:r>
            <a:r>
              <a:rPr lang="ru-RU" sz="1600" b="0" dirty="0">
                <a:effectLst/>
                <a:latin typeface="+mn-lt"/>
              </a:rPr>
              <a:t>, питающиеся главным образом моллюсками, морскими уточками, многощетинковыми червями и другими беспозвоночными.</a:t>
            </a:r>
            <a:br>
              <a:rPr lang="ru-RU" sz="1600" b="0" dirty="0">
                <a:effectLst/>
                <a:latin typeface="+mn-lt"/>
              </a:rPr>
            </a:br>
            <a:endParaRPr lang="ru-RU" sz="1600" dirty="0">
              <a:latin typeface="+mn-lt"/>
            </a:endParaRPr>
          </a:p>
        </p:txBody>
      </p:sp>
      <p:pic>
        <p:nvPicPr>
          <p:cNvPr id="6" name="Рисунок 5">
            <a:extLst>
              <a:ext uri="{FF2B5EF4-FFF2-40B4-BE49-F238E27FC236}">
                <a16:creationId xmlns:a16="http://schemas.microsoft.com/office/drawing/2014/main" id="{9357B7D3-2B03-4A7A-9A7C-1C67B6F9A247}"/>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508" r="2508"/>
          <a:stretch>
            <a:fillRect/>
          </a:stretch>
        </p:blipFill>
        <p:spPr>
          <a:xfrm>
            <a:off x="7237413" y="1526450"/>
            <a:ext cx="4636535" cy="3805100"/>
          </a:xfrm>
        </p:spPr>
      </p:pic>
    </p:spTree>
    <p:extLst>
      <p:ext uri="{BB962C8B-B14F-4D97-AF65-F5344CB8AC3E}">
        <p14:creationId xmlns:p14="http://schemas.microsoft.com/office/powerpoint/2010/main" val="1393513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Рисунок 31">
            <a:extLst>
              <a:ext uri="{FF2B5EF4-FFF2-40B4-BE49-F238E27FC236}">
                <a16:creationId xmlns:a16="http://schemas.microsoft.com/office/drawing/2014/main" id="{FB3300EB-2161-4A15-AD44-ECC74DD4DDCC}"/>
              </a:ext>
            </a:extLst>
          </p:cNvPr>
          <p:cNvPicPr>
            <a:picLocks noChangeAspect="1"/>
          </p:cNvPicPr>
          <p:nvPr/>
        </p:nvPicPr>
        <p:blipFill>
          <a:blip r:embed="rId2"/>
          <a:stretch>
            <a:fillRect/>
          </a:stretch>
        </p:blipFill>
        <p:spPr>
          <a:xfrm>
            <a:off x="0" y="0"/>
            <a:ext cx="12192000" cy="6858000"/>
          </a:xfrm>
          <a:prstGeom prst="rect">
            <a:avLst/>
          </a:prstGeom>
        </p:spPr>
      </p:pic>
      <p:sp>
        <p:nvSpPr>
          <p:cNvPr id="27" name="Заголовок 26">
            <a:extLst>
              <a:ext uri="{FF2B5EF4-FFF2-40B4-BE49-F238E27FC236}">
                <a16:creationId xmlns:a16="http://schemas.microsoft.com/office/drawing/2014/main" id="{EA073ACF-6491-41A6-9A91-48BF092E5CA1}"/>
              </a:ext>
            </a:extLst>
          </p:cNvPr>
          <p:cNvSpPr>
            <a:spLocks noGrp="1"/>
          </p:cNvSpPr>
          <p:nvPr>
            <p:ph type="title"/>
          </p:nvPr>
        </p:nvSpPr>
        <p:spPr>
          <a:xfrm>
            <a:off x="839787" y="457199"/>
            <a:ext cx="6104351" cy="6400801"/>
          </a:xfrm>
        </p:spPr>
        <p:txBody>
          <a:bodyPr>
            <a:noAutofit/>
          </a:bodyPr>
          <a:lstStyle/>
          <a:p>
            <a:r>
              <a:rPr lang="ru-RU" b="1" dirty="0" err="1">
                <a:effectLst/>
                <a:latin typeface="+mn-lt"/>
              </a:rPr>
              <a:t>Рапана</a:t>
            </a:r>
            <a:r>
              <a:rPr lang="ru-RU" b="0" dirty="0">
                <a:effectLst/>
                <a:latin typeface="+mn-lt"/>
              </a:rPr>
              <a:t> </a:t>
            </a:r>
            <a:r>
              <a:rPr lang="ru-RU" sz="1800" b="0" dirty="0">
                <a:effectLst/>
                <a:latin typeface="+mn-lt"/>
              </a:rPr>
              <a:t>— род хищных морских переднежаберных брюхоногих моллюсков из семейства иглянок</a:t>
            </a:r>
            <a:br>
              <a:rPr lang="ru-RU" sz="1800" b="0" u="none" strike="noStrike" dirty="0">
                <a:effectLst/>
                <a:latin typeface="+mn-lt"/>
              </a:rPr>
            </a:br>
            <a:br>
              <a:rPr lang="ru-RU" sz="1800" b="0" dirty="0">
                <a:effectLst/>
                <a:latin typeface="+mn-lt"/>
              </a:rPr>
            </a:br>
            <a:r>
              <a:rPr lang="ru-RU" sz="1800" b="1" dirty="0">
                <a:effectLst/>
                <a:latin typeface="+mn-lt"/>
              </a:rPr>
              <a:t>Описание</a:t>
            </a:r>
            <a:r>
              <a:rPr lang="ru-RU" sz="1800" b="0" dirty="0">
                <a:effectLst/>
                <a:latin typeface="+mn-lt"/>
              </a:rPr>
              <a:t>:</a:t>
            </a:r>
            <a:br>
              <a:rPr lang="ru-RU" sz="1800" b="0" dirty="0">
                <a:effectLst/>
                <a:latin typeface="+mn-lt"/>
              </a:rPr>
            </a:br>
            <a:r>
              <a:rPr lang="ru-RU" sz="1800" b="1" i="0" dirty="0">
                <a:effectLst/>
                <a:latin typeface="+mn-lt"/>
              </a:rPr>
              <a:t>Раковина</a:t>
            </a:r>
            <a:r>
              <a:rPr lang="ru-RU" sz="1800" b="0" i="0" dirty="0">
                <a:effectLst/>
                <a:latin typeface="+mn-lt"/>
              </a:rPr>
              <a:t> широкоовальной формы, виток низкий, последний оборот вздут, серовато-коричневого цвета со спиральными рёбрами и осевыми утолщениями. </a:t>
            </a:r>
            <a:br>
              <a:rPr lang="ru-RU" sz="1800" b="0" i="0" dirty="0">
                <a:effectLst/>
                <a:latin typeface="+mn-lt"/>
              </a:rPr>
            </a:br>
            <a:r>
              <a:rPr lang="ru-RU" sz="1800" b="1" i="0" dirty="0">
                <a:effectLst/>
                <a:latin typeface="+mn-lt"/>
              </a:rPr>
              <a:t>Длина раковины</a:t>
            </a:r>
            <a:r>
              <a:rPr lang="ru-RU" sz="1800" b="0" i="0" dirty="0">
                <a:effectLst/>
                <a:latin typeface="+mn-lt"/>
              </a:rPr>
              <a:t> — до 12–15 см. </a:t>
            </a:r>
            <a:br>
              <a:rPr lang="ru-RU" sz="1800" b="0" i="0" u="none" strike="noStrike" dirty="0">
                <a:effectLst/>
                <a:latin typeface="+mn-lt"/>
              </a:rPr>
            </a:br>
            <a:br>
              <a:rPr lang="ru-RU" sz="1800" b="0" i="0" dirty="0">
                <a:effectLst/>
                <a:latin typeface="+mn-lt"/>
              </a:rPr>
            </a:br>
            <a:r>
              <a:rPr lang="ru-RU" sz="1800" b="1" i="0" dirty="0">
                <a:effectLst/>
                <a:latin typeface="+mn-lt"/>
              </a:rPr>
              <a:t>Размер тела</a:t>
            </a:r>
            <a:r>
              <a:rPr lang="ru-RU" sz="1800" b="0" i="0" dirty="0">
                <a:effectLst/>
                <a:latin typeface="+mn-lt"/>
              </a:rPr>
              <a:t> и раковины у особей может быть разнообразным, чаще всего зависит от возраста. Дальневосточные виды достигают размера 18–20 см примерно на 8–10-м году жизни, черноморские моллюски — 12–14 см. </a:t>
            </a:r>
            <a:br>
              <a:rPr lang="ru-RU" sz="1800" b="0" i="0" u="none" strike="noStrike" dirty="0">
                <a:effectLst/>
                <a:latin typeface="+mn-lt"/>
              </a:rPr>
            </a:br>
            <a:br>
              <a:rPr lang="ru-RU" sz="1800" b="0" i="0" dirty="0">
                <a:effectLst/>
                <a:latin typeface="+mn-lt"/>
              </a:rPr>
            </a:br>
            <a:r>
              <a:rPr lang="ru-RU" sz="1800" b="1" i="0" dirty="0">
                <a:effectLst/>
                <a:latin typeface="+mn-lt"/>
              </a:rPr>
              <a:t>Вход в раковину</a:t>
            </a:r>
            <a:r>
              <a:rPr lang="ru-RU" sz="1800" b="0" i="0" dirty="0">
                <a:effectLst/>
                <a:latin typeface="+mn-lt"/>
              </a:rPr>
              <a:t> широкий, прикрыт створкой. Если </a:t>
            </a:r>
            <a:r>
              <a:rPr lang="ru-RU" sz="1800" b="0" i="0" dirty="0" err="1">
                <a:effectLst/>
                <a:latin typeface="+mn-lt"/>
              </a:rPr>
              <a:t>рапана</a:t>
            </a:r>
            <a:r>
              <a:rPr lang="ru-RU" sz="1800" b="0" i="0" dirty="0">
                <a:effectLst/>
                <a:latin typeface="+mn-lt"/>
              </a:rPr>
              <a:t> ощущает приближение опасности, она плотно смыкает створки, закрываясь в раковине.</a:t>
            </a:r>
            <a:br>
              <a:rPr lang="ru-RU" sz="1800" b="0" i="0" dirty="0">
                <a:effectLst/>
                <a:latin typeface="+mn-lt"/>
              </a:rPr>
            </a:br>
            <a:br>
              <a:rPr lang="ru-RU" sz="1800" b="0" i="0" dirty="0">
                <a:effectLst/>
                <a:latin typeface="+mn-lt"/>
              </a:rPr>
            </a:br>
            <a:r>
              <a:rPr lang="ru-RU" sz="1800" b="1" i="0" dirty="0">
                <a:effectLst/>
                <a:latin typeface="+mn-lt"/>
              </a:rPr>
              <a:t>У моллюска четыре пары щупальцев</a:t>
            </a:r>
            <a:r>
              <a:rPr lang="ru-RU" sz="1800" b="0" i="0" dirty="0">
                <a:effectLst/>
                <a:latin typeface="+mn-lt"/>
              </a:rPr>
              <a:t>: две пары глазных и две пары передних. Они выполняют функцию осязания и помогают в поиске пищи.</a:t>
            </a:r>
            <a:br>
              <a:rPr lang="ru-RU" sz="1800" b="0" i="0" dirty="0">
                <a:effectLst/>
                <a:latin typeface="+mn-lt"/>
              </a:rPr>
            </a:br>
            <a:r>
              <a:rPr lang="ru-RU" sz="1800" b="1" i="0" dirty="0">
                <a:effectLst/>
                <a:latin typeface="+mn-lt"/>
              </a:rPr>
              <a:t>Ротовой аппарат</a:t>
            </a:r>
            <a:r>
              <a:rPr lang="ru-RU" sz="1800" b="0" i="0" dirty="0">
                <a:effectLst/>
                <a:latin typeface="+mn-lt"/>
              </a:rPr>
              <a:t> — радула, жёсткая тёрка с тысячами мелких хитиновых зубов. С её помощью </a:t>
            </a:r>
            <a:r>
              <a:rPr lang="ru-RU" sz="1800" b="0" i="0" dirty="0" err="1">
                <a:effectLst/>
                <a:latin typeface="+mn-lt"/>
              </a:rPr>
              <a:t>рапана</a:t>
            </a:r>
            <a:r>
              <a:rPr lang="ru-RU" sz="1800" b="0" i="0" dirty="0">
                <a:effectLst/>
                <a:latin typeface="+mn-lt"/>
              </a:rPr>
              <a:t> вскрывает чужие раковины</a:t>
            </a:r>
            <a:br>
              <a:rPr lang="ru-RU" sz="1800" b="0" i="0" dirty="0">
                <a:effectLst/>
                <a:latin typeface="+mn-lt"/>
              </a:rPr>
            </a:br>
            <a:endParaRPr lang="ru-RU" sz="1800" dirty="0">
              <a:latin typeface="+mn-lt"/>
            </a:endParaRPr>
          </a:p>
        </p:txBody>
      </p:sp>
      <p:pic>
        <p:nvPicPr>
          <p:cNvPr id="31" name="Рисунок 30">
            <a:extLst>
              <a:ext uri="{FF2B5EF4-FFF2-40B4-BE49-F238E27FC236}">
                <a16:creationId xmlns:a16="http://schemas.microsoft.com/office/drawing/2014/main" id="{865E7105-E1E4-4057-A6C9-0C94AC2AAB4E}"/>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749" r="749"/>
          <a:stretch>
            <a:fillRect/>
          </a:stretch>
        </p:blipFill>
        <p:spPr>
          <a:xfrm>
            <a:off x="7268816" y="1290175"/>
            <a:ext cx="4240697" cy="38384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28260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a16="http://schemas.microsoft.com/office/drawing/2014/main" id="{541A0AD3-43AD-4961-AFA4-ADEB9EA6A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
            <a:ext cx="12192000" cy="6858437"/>
          </a:xfrm>
          <a:prstGeom prst="rect">
            <a:avLst/>
          </a:prstGeom>
        </p:spPr>
      </p:pic>
      <p:sp>
        <p:nvSpPr>
          <p:cNvPr id="8" name="Заголовок 7">
            <a:extLst>
              <a:ext uri="{FF2B5EF4-FFF2-40B4-BE49-F238E27FC236}">
                <a16:creationId xmlns:a16="http://schemas.microsoft.com/office/drawing/2014/main" id="{484AFFD8-9E81-4376-9CAE-5BC4D526EEAF}"/>
              </a:ext>
            </a:extLst>
          </p:cNvPr>
          <p:cNvSpPr>
            <a:spLocks noGrp="1"/>
          </p:cNvSpPr>
          <p:nvPr>
            <p:ph type="title"/>
          </p:nvPr>
        </p:nvSpPr>
        <p:spPr>
          <a:xfrm>
            <a:off x="993913" y="-304800"/>
            <a:ext cx="5751444" cy="7162800"/>
          </a:xfrm>
        </p:spPr>
        <p:txBody>
          <a:bodyPr>
            <a:normAutofit fontScale="90000"/>
          </a:bodyPr>
          <a:lstStyle/>
          <a:p>
            <a:br>
              <a:rPr lang="ru-RU" sz="1800" b="1" dirty="0">
                <a:latin typeface="YS Text"/>
              </a:rPr>
            </a:br>
            <a:br>
              <a:rPr lang="ru-RU" sz="1800" b="1" dirty="0">
                <a:latin typeface="YS Text"/>
              </a:rPr>
            </a:br>
            <a:br>
              <a:rPr lang="ru-RU" sz="1800" b="1" dirty="0">
                <a:latin typeface="YS Text"/>
              </a:rPr>
            </a:br>
            <a:br>
              <a:rPr lang="ru-RU" sz="1800" b="1" dirty="0">
                <a:latin typeface="YS Text"/>
              </a:rPr>
            </a:br>
            <a:r>
              <a:rPr lang="ru-RU" sz="3600" b="1" i="0" dirty="0">
                <a:effectLst/>
                <a:latin typeface="+mn-lt"/>
              </a:rPr>
              <a:t>Морской гребешок</a:t>
            </a:r>
            <a:r>
              <a:rPr lang="ru-RU" sz="3600" b="0" i="0" dirty="0">
                <a:effectLst/>
                <a:latin typeface="+mn-lt"/>
              </a:rPr>
              <a:t> </a:t>
            </a:r>
            <a:r>
              <a:rPr lang="ru-RU" sz="1800" b="0" i="0" dirty="0">
                <a:effectLst/>
                <a:latin typeface="YS Text"/>
              </a:rPr>
              <a:t>— семейство морских двустворчатых моллюсков. Насчитывает около 250 видов, распространённых в мировом океане</a:t>
            </a:r>
            <a:br>
              <a:rPr lang="ru-RU" sz="1800" b="0" i="0" dirty="0">
                <a:effectLst/>
                <a:latin typeface="YS Text"/>
              </a:rPr>
            </a:br>
            <a:r>
              <a:rPr lang="ru-RU" sz="1800" b="1" dirty="0">
                <a:effectLst/>
                <a:latin typeface="+mn-lt"/>
              </a:rPr>
              <a:t>Описание :</a:t>
            </a:r>
            <a:br>
              <a:rPr lang="ru-RU" sz="1800" b="1" dirty="0">
                <a:effectLst/>
                <a:latin typeface="+mn-lt"/>
              </a:rPr>
            </a:br>
            <a:r>
              <a:rPr lang="ru-RU" sz="1800" b="1" dirty="0">
                <a:effectLst/>
                <a:latin typeface="+mn-lt"/>
              </a:rPr>
              <a:t>Раковина</a:t>
            </a:r>
            <a:r>
              <a:rPr lang="ru-RU" sz="1800" b="0" dirty="0">
                <a:effectLst/>
                <a:latin typeface="+mn-lt"/>
              </a:rPr>
              <a:t> округлой формы с характерной веерообразной структурой, обычно с отчётливо выраженными радиальными складками. Верхняя створка, как правило, более плоская по сравнению с нижней.</a:t>
            </a:r>
            <a:br>
              <a:rPr lang="ru-RU" sz="1800" b="0" dirty="0">
                <a:effectLst/>
                <a:latin typeface="+mn-lt"/>
              </a:rPr>
            </a:br>
            <a:r>
              <a:rPr lang="ru-RU" sz="1800" b="1" dirty="0">
                <a:effectLst/>
                <a:latin typeface="+mn-lt"/>
              </a:rPr>
              <a:t>Поверхность раковины</a:t>
            </a:r>
            <a:r>
              <a:rPr lang="ru-RU" sz="1800" b="0" dirty="0">
                <a:effectLst/>
                <a:latin typeface="+mn-lt"/>
              </a:rPr>
              <a:t> часто украшают радиальные или концентрические выпуклые узоры (рёбра) и могут быть покрыта шипами или чешуйками.</a:t>
            </a:r>
            <a:br>
              <a:rPr lang="ru-RU" sz="1800" b="0" dirty="0">
                <a:effectLst/>
                <a:latin typeface="+mn-lt"/>
              </a:rPr>
            </a:br>
            <a:r>
              <a:rPr lang="ru-RU" sz="1800" b="1" dirty="0">
                <a:effectLst/>
                <a:latin typeface="+mn-lt"/>
              </a:rPr>
              <a:t>На мантии</a:t>
            </a:r>
            <a:r>
              <a:rPr lang="ru-RU" sz="1800" b="0" dirty="0">
                <a:effectLst/>
                <a:latin typeface="+mn-lt"/>
              </a:rPr>
              <a:t> имеются многочисленные шарики — органы зрения, способные различать свет и тень.</a:t>
            </a:r>
            <a:br>
              <a:rPr lang="ru-RU" sz="1800" b="0" dirty="0">
                <a:effectLst/>
                <a:latin typeface="+mn-lt"/>
              </a:rPr>
            </a:br>
            <a:r>
              <a:rPr lang="ru-RU" sz="1800" b="1" dirty="0">
                <a:effectLst/>
                <a:latin typeface="+mn-lt"/>
              </a:rPr>
              <a:t>В случае опасности</a:t>
            </a:r>
            <a:r>
              <a:rPr lang="ru-RU" sz="1800" b="0" dirty="0">
                <a:effectLst/>
                <a:latin typeface="+mn-lt"/>
              </a:rPr>
              <a:t> свободно лежащие на дне гребешки могут совершать прыжки, резко смыкая створки и тем самым создавая реактивную тягу. </a:t>
            </a:r>
            <a:br>
              <a:rPr lang="ru-RU" sz="1800" b="0" dirty="0">
                <a:effectLst/>
                <a:latin typeface="+mn-lt"/>
              </a:rPr>
            </a:br>
            <a:r>
              <a:rPr lang="ru-RU" sz="1800" b="1" dirty="0">
                <a:effectLst/>
                <a:latin typeface="+mn-lt"/>
              </a:rPr>
              <a:t>Морские гребешки встречаются практически во всех морях и океанах</a:t>
            </a:r>
            <a:r>
              <a:rPr lang="ru-RU" sz="1800" b="0" dirty="0">
                <a:effectLst/>
                <a:latin typeface="+mn-lt"/>
              </a:rPr>
              <a:t>, но в пресной воде ни один вид не живёт.</a:t>
            </a:r>
            <a:br>
              <a:rPr lang="ru-RU" sz="1800" b="0" dirty="0">
                <a:effectLst/>
                <a:latin typeface="+mn-lt"/>
              </a:rPr>
            </a:br>
            <a:r>
              <a:rPr lang="ru-RU" sz="1800" b="1" dirty="0">
                <a:effectLst/>
                <a:latin typeface="+mn-lt"/>
              </a:rPr>
              <a:t>Большинство</a:t>
            </a:r>
            <a:r>
              <a:rPr lang="ru-RU" sz="1800" b="0" dirty="0">
                <a:effectLst/>
                <a:latin typeface="+mn-lt"/>
              </a:rPr>
              <a:t> предпочитает прибрежную зону и относительное мелководье — до 100 метров, хотя встречаются и глубоководные виды.</a:t>
            </a:r>
            <a:br>
              <a:rPr lang="ru-RU" sz="1800" b="0" dirty="0">
                <a:effectLst/>
                <a:latin typeface="+mn-lt"/>
              </a:rPr>
            </a:br>
            <a:r>
              <a:rPr lang="ru-RU" sz="1800" b="1" dirty="0">
                <a:effectLst/>
                <a:latin typeface="+mn-lt"/>
              </a:rPr>
              <a:t>В России</a:t>
            </a:r>
            <a:r>
              <a:rPr lang="ru-RU" sz="1800" b="0" dirty="0">
                <a:effectLst/>
                <a:latin typeface="+mn-lt"/>
              </a:rPr>
              <a:t> некоторые виды морских гребешков обитают в Приморском, Японском, Охотском морях, у западного Сахалина.</a:t>
            </a:r>
            <a:br>
              <a:rPr lang="ru-RU" sz="1800" b="0" dirty="0">
                <a:effectLst/>
                <a:latin typeface="+mn-lt"/>
              </a:rPr>
            </a:br>
            <a:br>
              <a:rPr lang="ru-RU" sz="2000" b="0" dirty="0">
                <a:effectLst/>
                <a:latin typeface="+mn-lt"/>
              </a:rPr>
            </a:br>
            <a:endParaRPr lang="ru-RU" sz="2000" dirty="0">
              <a:latin typeface="+mn-lt"/>
            </a:endParaRPr>
          </a:p>
        </p:txBody>
      </p:sp>
      <p:pic>
        <p:nvPicPr>
          <p:cNvPr id="12" name="Рисунок 11">
            <a:extLst>
              <a:ext uri="{FF2B5EF4-FFF2-40B4-BE49-F238E27FC236}">
                <a16:creationId xmlns:a16="http://schemas.microsoft.com/office/drawing/2014/main" id="{756B2EAC-6063-4E57-8D96-BD0F6F78400D}"/>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8022" r="8022"/>
          <a:stretch>
            <a:fillRect/>
          </a:stretch>
        </p:blipFill>
        <p:spPr>
          <a:xfrm>
            <a:off x="7129669" y="1547452"/>
            <a:ext cx="4240695" cy="37630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45061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9CB023BB-22FA-4FA6-9583-73CCF1A04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
            <a:ext cx="12192000" cy="6858437"/>
          </a:xfrm>
          <a:prstGeom prst="rect">
            <a:avLst/>
          </a:prstGeom>
        </p:spPr>
      </p:pic>
      <p:sp>
        <p:nvSpPr>
          <p:cNvPr id="2" name="Заголовок 1">
            <a:extLst>
              <a:ext uri="{FF2B5EF4-FFF2-40B4-BE49-F238E27FC236}">
                <a16:creationId xmlns:a16="http://schemas.microsoft.com/office/drawing/2014/main" id="{52A8B96E-3FCF-43C3-90EB-6943C7F41509}"/>
              </a:ext>
            </a:extLst>
          </p:cNvPr>
          <p:cNvSpPr>
            <a:spLocks noGrp="1"/>
          </p:cNvSpPr>
          <p:nvPr>
            <p:ph type="title"/>
          </p:nvPr>
        </p:nvSpPr>
        <p:spPr>
          <a:xfrm>
            <a:off x="1020417" y="457199"/>
            <a:ext cx="5777947" cy="5784575"/>
          </a:xfrm>
        </p:spPr>
        <p:txBody>
          <a:bodyPr>
            <a:noAutofit/>
          </a:bodyPr>
          <a:lstStyle/>
          <a:p>
            <a:r>
              <a:rPr lang="ru-RU" b="1" i="0" dirty="0">
                <a:effectLst/>
                <a:latin typeface="+mn-lt"/>
              </a:rPr>
              <a:t>Сердцевидки</a:t>
            </a:r>
            <a:r>
              <a:rPr lang="ru-RU" sz="1800" b="0" i="0" dirty="0">
                <a:effectLst/>
                <a:latin typeface="+mn-lt"/>
              </a:rPr>
              <a:t> — </a:t>
            </a:r>
            <a:r>
              <a:rPr lang="ru-RU" sz="1600" b="0" i="0" dirty="0">
                <a:effectLst/>
                <a:latin typeface="+mn-lt"/>
              </a:rPr>
              <a:t>семейство двустворчатых моллюсков. Название получили из-за формы раковины, напоминающей сердце.</a:t>
            </a:r>
            <a:br>
              <a:rPr lang="ru-RU" sz="1600" b="0" i="0" dirty="0">
                <a:effectLst/>
                <a:latin typeface="+mn-lt"/>
              </a:rPr>
            </a:br>
            <a:r>
              <a:rPr lang="ru-RU" sz="1600" b="1" dirty="0">
                <a:effectLst/>
                <a:latin typeface="+mn-lt"/>
              </a:rPr>
              <a:t>Описание:</a:t>
            </a:r>
            <a:br>
              <a:rPr lang="ru-RU" sz="1600" b="1" dirty="0">
                <a:effectLst/>
                <a:latin typeface="+mn-lt"/>
              </a:rPr>
            </a:br>
            <a:r>
              <a:rPr lang="ru-RU" sz="1600" b="0" dirty="0">
                <a:effectLst/>
                <a:latin typeface="+mn-lt"/>
              </a:rPr>
              <a:t>Сердцевидки широко распространены в морях и солоноватых водоёмах. </a:t>
            </a:r>
            <a:br>
              <a:rPr lang="ru-RU" sz="1600" b="0" dirty="0">
                <a:effectLst/>
                <a:latin typeface="+mn-lt"/>
              </a:rPr>
            </a:br>
            <a:r>
              <a:rPr lang="ru-RU" sz="1600" b="1" dirty="0">
                <a:effectLst/>
                <a:latin typeface="+mn-lt"/>
              </a:rPr>
              <a:t>Сердцевидка съедобная</a:t>
            </a:r>
            <a:r>
              <a:rPr lang="ru-RU" sz="1600" b="0" dirty="0">
                <a:effectLst/>
                <a:latin typeface="+mn-lt"/>
              </a:rPr>
              <a:t> — распространена практически на всём побережье Европы (от Средиземного моря до Баренцева), а также на северо-западном побережье Африки. </a:t>
            </a:r>
            <a:br>
              <a:rPr lang="ru-RU" sz="1600" b="0" dirty="0">
                <a:effectLst/>
                <a:latin typeface="+mn-lt"/>
              </a:rPr>
            </a:br>
            <a:r>
              <a:rPr lang="ru-RU" sz="1600" b="1" dirty="0">
                <a:effectLst/>
                <a:latin typeface="+mn-lt"/>
              </a:rPr>
              <a:t>Сердцевидка зелёная</a:t>
            </a:r>
            <a:r>
              <a:rPr lang="ru-RU" sz="1600" b="0" dirty="0">
                <a:effectLst/>
                <a:latin typeface="+mn-lt"/>
              </a:rPr>
              <a:t> — встречается в Чёрном и Азовском морях.</a:t>
            </a:r>
            <a:br>
              <a:rPr lang="ru-RU" sz="1600" b="0" dirty="0">
                <a:effectLst/>
                <a:latin typeface="+mn-lt"/>
              </a:rPr>
            </a:br>
            <a:r>
              <a:rPr lang="ru-RU" sz="1600" b="1" dirty="0">
                <a:effectLst/>
                <a:latin typeface="+mn-lt"/>
              </a:rPr>
              <a:t>Образ жизни</a:t>
            </a:r>
            <a:br>
              <a:rPr lang="ru-RU" sz="1600" b="1" dirty="0">
                <a:effectLst/>
                <a:latin typeface="+mn-lt"/>
              </a:rPr>
            </a:br>
            <a:r>
              <a:rPr lang="ru-RU" sz="1600" b="1" dirty="0">
                <a:effectLst/>
                <a:latin typeface="+mn-lt"/>
              </a:rPr>
              <a:t>Сердцевидки — обитатели мягких грунтов</a:t>
            </a:r>
            <a:r>
              <a:rPr lang="ru-RU" sz="1600" b="0" dirty="0">
                <a:effectLst/>
                <a:latin typeface="+mn-lt"/>
              </a:rPr>
              <a:t>, зарываются на небольшую глубину, выставляя часть раковины и сифон на поверхности. </a:t>
            </a:r>
            <a:br>
              <a:rPr lang="ru-RU" sz="1600" b="0" dirty="0">
                <a:effectLst/>
                <a:latin typeface="+mn-lt"/>
              </a:rPr>
            </a:br>
            <a:r>
              <a:rPr lang="ru-RU" sz="1600" b="1" dirty="0">
                <a:effectLst/>
                <a:latin typeface="+mn-lt"/>
              </a:rPr>
              <a:t>Питаются</a:t>
            </a:r>
            <a:r>
              <a:rPr lang="ru-RU" sz="1600" b="0" dirty="0">
                <a:effectLst/>
                <a:latin typeface="+mn-lt"/>
              </a:rPr>
              <a:t>, отфильтровывая жабрами пищевые частицы из воды, засасываемой вводным сифоном. При этом основным источником пищи взрослых моллюсков оказываются взвешенные в воде органические частицы, тогда как молодь питается преимущественно одноклеточными донными водорослями. </a:t>
            </a:r>
            <a:br>
              <a:rPr lang="ru-RU" sz="1600" b="0" dirty="0">
                <a:effectLst/>
                <a:latin typeface="+mn-lt"/>
              </a:rPr>
            </a:br>
            <a:r>
              <a:rPr lang="ru-RU" sz="1600" b="1" dirty="0">
                <a:effectLst/>
                <a:latin typeface="+mn-lt"/>
              </a:rPr>
              <a:t>Потревоженный моллюск</a:t>
            </a:r>
            <a:r>
              <a:rPr lang="ru-RU" sz="1600" b="0" dirty="0">
                <a:effectLst/>
                <a:latin typeface="+mn-lt"/>
              </a:rPr>
              <a:t> плотно смыкает створки с помощью двух мускулов-замыкателей (аддукторов).</a:t>
            </a:r>
            <a:br>
              <a:rPr lang="ru-RU" sz="1600" b="0" dirty="0">
                <a:effectLst/>
                <a:latin typeface="+mn-lt"/>
              </a:rPr>
            </a:br>
            <a:endParaRPr lang="ru-RU" sz="1600" dirty="0">
              <a:latin typeface="+mn-lt"/>
            </a:endParaRPr>
          </a:p>
        </p:txBody>
      </p:sp>
      <p:pic>
        <p:nvPicPr>
          <p:cNvPr id="6" name="Рисунок 5">
            <a:extLst>
              <a:ext uri="{FF2B5EF4-FFF2-40B4-BE49-F238E27FC236}">
                <a16:creationId xmlns:a16="http://schemas.microsoft.com/office/drawing/2014/main" id="{013C017A-AE69-4A44-9506-AD291A243958}"/>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5306" r="15306"/>
          <a:stretch>
            <a:fillRect/>
          </a:stretch>
        </p:blipFill>
        <p:spPr>
          <a:xfrm>
            <a:off x="7394575" y="1463675"/>
            <a:ext cx="4092575" cy="39306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65340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7374486F-D057-46C9-AC5C-676DA5B64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
            <a:ext cx="12192000" cy="6858437"/>
          </a:xfrm>
          <a:prstGeom prst="rect">
            <a:avLst/>
          </a:prstGeom>
        </p:spPr>
      </p:pic>
      <p:sp>
        <p:nvSpPr>
          <p:cNvPr id="2" name="Заголовок 1">
            <a:extLst>
              <a:ext uri="{FF2B5EF4-FFF2-40B4-BE49-F238E27FC236}">
                <a16:creationId xmlns:a16="http://schemas.microsoft.com/office/drawing/2014/main" id="{29786A94-09CF-4AF1-803E-0F4C5958EEF6}"/>
              </a:ext>
            </a:extLst>
          </p:cNvPr>
          <p:cNvSpPr>
            <a:spLocks noGrp="1"/>
          </p:cNvSpPr>
          <p:nvPr>
            <p:ph type="title"/>
          </p:nvPr>
        </p:nvSpPr>
        <p:spPr>
          <a:xfrm>
            <a:off x="980660" y="185530"/>
            <a:ext cx="6520622" cy="6546574"/>
          </a:xfrm>
        </p:spPr>
        <p:txBody>
          <a:bodyPr>
            <a:normAutofit fontScale="90000"/>
          </a:bodyPr>
          <a:lstStyle/>
          <a:p>
            <a:pPr algn="l"/>
            <a:r>
              <a:rPr lang="ru-RU" b="1" i="0" dirty="0" err="1">
                <a:effectLst/>
                <a:latin typeface="+mn-lt"/>
              </a:rPr>
              <a:t>Скафарка</a:t>
            </a:r>
            <a:r>
              <a:rPr lang="ru-RU" b="0" i="0" dirty="0">
                <a:effectLst/>
                <a:latin typeface="+mn-lt"/>
              </a:rPr>
              <a:t> </a:t>
            </a:r>
            <a:r>
              <a:rPr lang="ru-RU" sz="2000" b="0" i="0" dirty="0">
                <a:effectLst/>
                <a:latin typeface="+mn-lt"/>
              </a:rPr>
              <a:t>— </a:t>
            </a:r>
            <a:r>
              <a:rPr lang="ru-RU" sz="1800" b="0" i="0" dirty="0">
                <a:effectLst/>
                <a:latin typeface="+mn-lt"/>
              </a:rPr>
              <a:t>вид двустворчатых моллюсков. Название происходит от греческих слов </a:t>
            </a:r>
            <a:r>
              <a:rPr lang="ru-RU" sz="1800" b="0" i="1" dirty="0" err="1">
                <a:effectLst/>
                <a:latin typeface="+mn-lt"/>
              </a:rPr>
              <a:t>skaphe</a:t>
            </a:r>
            <a:r>
              <a:rPr lang="ru-RU" sz="1800" b="0" i="0" dirty="0">
                <a:effectLst/>
                <a:latin typeface="+mn-lt"/>
              </a:rPr>
              <a:t> («лодка») и </a:t>
            </a:r>
            <a:r>
              <a:rPr lang="ru-RU" sz="1800" b="0" i="1" dirty="0" err="1">
                <a:effectLst/>
                <a:latin typeface="+mn-lt"/>
              </a:rPr>
              <a:t>phore</a:t>
            </a:r>
            <a:r>
              <a:rPr lang="ru-RU" sz="1800" b="0" i="0" dirty="0">
                <a:effectLst/>
                <a:latin typeface="+mn-lt"/>
              </a:rPr>
              <a:t> («несущий») и отражает характерную форму раковины — она напоминает небольшую лодочку, часто с заострённым концом. </a:t>
            </a:r>
            <a:br>
              <a:rPr lang="ru-RU" sz="1800" b="0" i="0" dirty="0">
                <a:effectLst/>
                <a:latin typeface="+mn-lt"/>
              </a:rPr>
            </a:br>
            <a:r>
              <a:rPr lang="ru-RU" sz="1800" b="1" dirty="0">
                <a:effectLst/>
                <a:latin typeface="+mn-lt"/>
              </a:rPr>
              <a:t>Описание:</a:t>
            </a:r>
            <a:br>
              <a:rPr lang="ru-RU" sz="1800" b="1" dirty="0">
                <a:effectLst/>
                <a:latin typeface="+mn-lt"/>
              </a:rPr>
            </a:br>
            <a:r>
              <a:rPr lang="ru-RU" sz="1800" b="1" dirty="0">
                <a:effectLst/>
                <a:latin typeface="+mn-lt"/>
              </a:rPr>
              <a:t>Раковина</a:t>
            </a:r>
            <a:r>
              <a:rPr lang="ru-RU" sz="1800" b="0" dirty="0">
                <a:effectLst/>
                <a:latin typeface="+mn-lt"/>
              </a:rPr>
              <a:t> выпуклая веерообразная, с толстыми створками и зазубренными краями. Длина раковины может достигать 8 см. </a:t>
            </a:r>
            <a:br>
              <a:rPr lang="ru-RU" sz="1800" b="0" dirty="0">
                <a:effectLst/>
                <a:latin typeface="+mn-lt"/>
              </a:rPr>
            </a:br>
            <a:r>
              <a:rPr lang="ru-RU" sz="1800" b="1" dirty="0">
                <a:effectLst/>
                <a:latin typeface="+mn-lt"/>
              </a:rPr>
              <a:t>Окраска</a:t>
            </a:r>
            <a:r>
              <a:rPr lang="ru-RU" sz="1800" b="0" dirty="0">
                <a:effectLst/>
                <a:latin typeface="+mn-lt"/>
              </a:rPr>
              <a:t> — от белой до тёмно-серой. </a:t>
            </a:r>
            <a:br>
              <a:rPr lang="ru-RU" sz="1800" b="0" dirty="0">
                <a:effectLst/>
                <a:latin typeface="+mn-lt"/>
              </a:rPr>
            </a:br>
            <a:r>
              <a:rPr lang="ru-RU" sz="1800" b="1" dirty="0">
                <a:effectLst/>
                <a:latin typeface="+mn-lt"/>
              </a:rPr>
              <a:t>Створки</a:t>
            </a:r>
            <a:r>
              <a:rPr lang="ru-RU" sz="1800" b="0" dirty="0">
                <a:effectLst/>
                <a:latin typeface="+mn-lt"/>
              </a:rPr>
              <a:t> соединены эластичной связкой (</a:t>
            </a:r>
            <a:r>
              <a:rPr lang="ru-RU" sz="1800" b="0" dirty="0" err="1">
                <a:effectLst/>
                <a:latin typeface="+mn-lt"/>
              </a:rPr>
              <a:t>лигаментом</a:t>
            </a:r>
            <a:r>
              <a:rPr lang="ru-RU" sz="1800" b="0" dirty="0">
                <a:effectLst/>
                <a:latin typeface="+mn-lt"/>
              </a:rPr>
              <a:t>), которая позволяет моллюску открывать и закрывать створки</a:t>
            </a:r>
            <a:br>
              <a:rPr lang="ru-RU" sz="1800" b="0" dirty="0">
                <a:effectLst/>
                <a:latin typeface="+mn-lt"/>
              </a:rPr>
            </a:br>
            <a:r>
              <a:rPr lang="ru-RU" sz="1800" b="1" dirty="0">
                <a:effectLst/>
                <a:latin typeface="+mn-lt"/>
              </a:rPr>
              <a:t>Внутри раковины</a:t>
            </a:r>
            <a:r>
              <a:rPr lang="ru-RU" sz="1800" b="0" dirty="0">
                <a:effectLst/>
                <a:latin typeface="+mn-lt"/>
              </a:rPr>
              <a:t> расположены мощные замыкательные мышцы, которые позволяют </a:t>
            </a:r>
            <a:r>
              <a:rPr lang="ru-RU" sz="1800" b="0" dirty="0" err="1">
                <a:effectLst/>
                <a:latin typeface="+mn-lt"/>
              </a:rPr>
              <a:t>скафарку</a:t>
            </a:r>
            <a:r>
              <a:rPr lang="ru-RU" sz="1800" b="0" dirty="0">
                <a:effectLst/>
                <a:latin typeface="+mn-lt"/>
              </a:rPr>
              <a:t> плотно смыкать створки для защиты от хищников. </a:t>
            </a:r>
            <a:br>
              <a:rPr lang="ru-RU" sz="1800" b="0" dirty="0">
                <a:effectLst/>
                <a:latin typeface="+mn-lt"/>
              </a:rPr>
            </a:br>
            <a:r>
              <a:rPr lang="ru-RU" sz="1800" b="1" dirty="0">
                <a:effectLst/>
                <a:latin typeface="+mn-lt"/>
              </a:rPr>
              <a:t>Мантия</a:t>
            </a:r>
            <a:r>
              <a:rPr lang="ru-RU" sz="1800" b="0" dirty="0">
                <a:effectLst/>
                <a:latin typeface="+mn-lt"/>
              </a:rPr>
              <a:t> — тонкая, но прочная ткань, выстилает внутреннюю поверхность раковины и отвечает за её рост и образование перламутрового слоя. </a:t>
            </a:r>
            <a:br>
              <a:rPr lang="ru-RU" sz="1800" b="0" dirty="0">
                <a:effectLst/>
                <a:latin typeface="+mn-lt"/>
              </a:rPr>
            </a:br>
            <a:r>
              <a:rPr lang="ru-RU" sz="1800" b="1" dirty="0">
                <a:effectLst/>
                <a:latin typeface="+mn-lt"/>
              </a:rPr>
              <a:t>Ареал обитания</a:t>
            </a:r>
            <a:br>
              <a:rPr lang="ru-RU" sz="1800" b="1" dirty="0">
                <a:effectLst/>
                <a:latin typeface="+mn-lt"/>
              </a:rPr>
            </a:br>
            <a:r>
              <a:rPr lang="ru-RU" sz="1800" b="1" dirty="0">
                <a:effectLst/>
                <a:latin typeface="+mn-lt"/>
              </a:rPr>
              <a:t>Историческая родина</a:t>
            </a:r>
            <a:r>
              <a:rPr lang="ru-RU" sz="1800" b="0" dirty="0">
                <a:effectLst/>
                <a:latin typeface="+mn-lt"/>
              </a:rPr>
              <a:t> — моря, омывающие Индокитайский полуостров. </a:t>
            </a:r>
            <a:br>
              <a:rPr lang="ru-RU" sz="1800" b="0" dirty="0">
                <a:effectLst/>
                <a:latin typeface="+mn-lt"/>
              </a:rPr>
            </a:br>
            <a:r>
              <a:rPr lang="ru-RU" sz="1800" b="1" dirty="0">
                <a:effectLst/>
                <a:latin typeface="+mn-lt"/>
              </a:rPr>
              <a:t>В Чёрном море</a:t>
            </a:r>
            <a:r>
              <a:rPr lang="ru-RU" sz="1800" b="0" dirty="0">
                <a:effectLst/>
                <a:latin typeface="+mn-lt"/>
              </a:rPr>
              <a:t> </a:t>
            </a:r>
            <a:r>
              <a:rPr lang="ru-RU" sz="1800" b="0" dirty="0" err="1">
                <a:effectLst/>
                <a:latin typeface="+mn-lt"/>
              </a:rPr>
              <a:t>скафарка</a:t>
            </a:r>
            <a:r>
              <a:rPr lang="ru-RU" sz="1800" b="0" dirty="0">
                <a:effectLst/>
                <a:latin typeface="+mn-lt"/>
              </a:rPr>
              <a:t> — пришлый моллюск, появился в прибрежных водах в конце 60-х годов прошлого века. Была завезена случайно с балластными водами судов. </a:t>
            </a:r>
            <a:br>
              <a:rPr lang="ru-RU" sz="1800" b="0" u="none" strike="noStrike" dirty="0">
                <a:effectLst/>
                <a:latin typeface="+mn-lt"/>
              </a:rPr>
            </a:br>
            <a:r>
              <a:rPr lang="ru-RU" sz="1800" b="1" dirty="0">
                <a:effectLst/>
                <a:latin typeface="+mn-lt"/>
              </a:rPr>
              <a:t>Образ жизни</a:t>
            </a:r>
            <a:br>
              <a:rPr lang="ru-RU" sz="1800" b="1" dirty="0">
                <a:effectLst/>
                <a:latin typeface="+mn-lt"/>
              </a:rPr>
            </a:br>
            <a:r>
              <a:rPr lang="ru-RU" sz="1800" b="1" i="0" dirty="0">
                <a:effectLst/>
                <a:latin typeface="+mn-lt"/>
              </a:rPr>
              <a:t>В Чёрном море</a:t>
            </a:r>
            <a:r>
              <a:rPr lang="ru-RU" sz="1800" b="0" i="0" dirty="0">
                <a:effectLst/>
                <a:latin typeface="+mn-lt"/>
              </a:rPr>
              <a:t> </a:t>
            </a:r>
            <a:r>
              <a:rPr lang="ru-RU" sz="1800" b="0" i="0" dirty="0" err="1">
                <a:effectLst/>
                <a:latin typeface="+mn-lt"/>
              </a:rPr>
              <a:t>скафарка</a:t>
            </a:r>
            <a:r>
              <a:rPr lang="ru-RU" sz="1800" b="0" i="0" dirty="0">
                <a:effectLst/>
                <a:latin typeface="+mn-lt"/>
              </a:rPr>
              <a:t> обитает как на песчаном, так и каменистом грунте, иле и песке с зарослями морских трав на глубинах до 20 м. </a:t>
            </a:r>
            <a:br>
              <a:rPr lang="ru-RU" sz="1800" b="0" i="0" dirty="0">
                <a:effectLst/>
                <a:latin typeface="+mn-lt"/>
              </a:rPr>
            </a:br>
            <a:r>
              <a:rPr lang="ru-RU" sz="1800" b="1" i="0" dirty="0">
                <a:effectLst/>
                <a:latin typeface="+mn-lt"/>
              </a:rPr>
              <a:t>Питается</a:t>
            </a:r>
            <a:r>
              <a:rPr lang="ru-RU" sz="1800" b="0" i="0" dirty="0">
                <a:effectLst/>
                <a:latin typeface="+mn-lt"/>
              </a:rPr>
              <a:t> планктоном, водорослями и одноклеточными. </a:t>
            </a:r>
            <a:br>
              <a:rPr lang="ru-RU" sz="1800" b="0" i="0" dirty="0">
                <a:effectLst/>
                <a:latin typeface="+mn-lt"/>
              </a:rPr>
            </a:br>
            <a:r>
              <a:rPr lang="ru-RU" sz="1800" b="1" i="0" dirty="0">
                <a:effectLst/>
                <a:latin typeface="+mn-lt"/>
              </a:rPr>
              <a:t>Перемещается</a:t>
            </a:r>
            <a:r>
              <a:rPr lang="ru-RU" sz="1800" b="0" i="0" dirty="0">
                <a:effectLst/>
                <a:latin typeface="+mn-lt"/>
              </a:rPr>
              <a:t>, отталкиваясь сильной ногой от разных предметов, с её же помощью может быстро зарыться в придонный песок. </a:t>
            </a:r>
            <a:br>
              <a:rPr lang="ru-RU" sz="1800" b="0" i="0" dirty="0">
                <a:effectLst/>
                <a:latin typeface="+mn-lt"/>
              </a:rPr>
            </a:br>
            <a:endParaRPr lang="ru-RU" sz="1800" dirty="0">
              <a:latin typeface="+mn-lt"/>
            </a:endParaRPr>
          </a:p>
        </p:txBody>
      </p:sp>
      <p:pic>
        <p:nvPicPr>
          <p:cNvPr id="6" name="Рисунок 5">
            <a:extLst>
              <a:ext uri="{FF2B5EF4-FFF2-40B4-BE49-F238E27FC236}">
                <a16:creationId xmlns:a16="http://schemas.microsoft.com/office/drawing/2014/main" id="{6EE874F6-6325-4664-AC3E-31D642EE987E}"/>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5862" r="5862"/>
          <a:stretch>
            <a:fillRect/>
          </a:stretch>
        </p:blipFill>
        <p:spPr>
          <a:xfrm>
            <a:off x="7633804" y="1504685"/>
            <a:ext cx="4425674" cy="3848192"/>
          </a:xfrm>
        </p:spPr>
      </p:pic>
    </p:spTree>
    <p:extLst>
      <p:ext uri="{BB962C8B-B14F-4D97-AF65-F5344CB8AC3E}">
        <p14:creationId xmlns:p14="http://schemas.microsoft.com/office/powerpoint/2010/main" val="1637438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C537E579-FF13-43EE-AC43-1B61CF1CC4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
            <a:ext cx="12192000" cy="6858437"/>
          </a:xfrm>
          <a:prstGeom prst="rect">
            <a:avLst/>
          </a:prstGeom>
        </p:spPr>
      </p:pic>
      <p:sp>
        <p:nvSpPr>
          <p:cNvPr id="2" name="Заголовок 1">
            <a:extLst>
              <a:ext uri="{FF2B5EF4-FFF2-40B4-BE49-F238E27FC236}">
                <a16:creationId xmlns:a16="http://schemas.microsoft.com/office/drawing/2014/main" id="{07926E6E-D310-433D-82CB-7FE23E1538BF}"/>
              </a:ext>
            </a:extLst>
          </p:cNvPr>
          <p:cNvSpPr>
            <a:spLocks noGrp="1"/>
          </p:cNvSpPr>
          <p:nvPr>
            <p:ph type="title"/>
          </p:nvPr>
        </p:nvSpPr>
        <p:spPr>
          <a:xfrm>
            <a:off x="1020417" y="1093442"/>
            <a:ext cx="5963478" cy="4724262"/>
          </a:xfrm>
        </p:spPr>
        <p:txBody>
          <a:bodyPr>
            <a:noAutofit/>
          </a:bodyPr>
          <a:lstStyle/>
          <a:p>
            <a:r>
              <a:rPr lang="ru-RU" b="1" dirty="0" err="1">
                <a:effectLst/>
                <a:latin typeface="+mn-lt"/>
              </a:rPr>
              <a:t>Венерка</a:t>
            </a:r>
            <a:r>
              <a:rPr lang="ru-RU" sz="1800" b="0" dirty="0">
                <a:effectLst/>
                <a:latin typeface="+mn-lt"/>
              </a:rPr>
              <a:t>  — </a:t>
            </a:r>
            <a:r>
              <a:rPr lang="ru-RU" sz="1600" b="0" dirty="0">
                <a:effectLst/>
                <a:latin typeface="+mn-lt"/>
              </a:rPr>
              <a:t>двустворчатый моллюск с двумя крепкими створками почти круглой или чуть вытянутой формы. </a:t>
            </a:r>
            <a:br>
              <a:rPr lang="ru-RU" sz="1600" b="0" dirty="0">
                <a:effectLst/>
                <a:latin typeface="+mn-lt"/>
              </a:rPr>
            </a:br>
            <a:r>
              <a:rPr lang="ru-RU" sz="1600" b="1" dirty="0">
                <a:effectLst/>
                <a:latin typeface="+mn-lt"/>
              </a:rPr>
              <a:t>Описание</a:t>
            </a:r>
            <a:r>
              <a:rPr lang="ru-RU" sz="1600" b="0" dirty="0">
                <a:effectLst/>
                <a:latin typeface="+mn-lt"/>
              </a:rPr>
              <a:t>:</a:t>
            </a:r>
            <a:br>
              <a:rPr lang="ru-RU" sz="1600" b="0" dirty="0">
                <a:effectLst/>
                <a:latin typeface="+mn-lt"/>
              </a:rPr>
            </a:br>
            <a:r>
              <a:rPr lang="ru-RU" sz="1600" b="0" i="0" dirty="0">
                <a:effectLst/>
                <a:latin typeface="+mn-lt"/>
              </a:rPr>
              <a:t>Цвет ракушки варьируется от тёмно-коричневой до голубой у японской и решётчатой </a:t>
            </a:r>
            <a:r>
              <a:rPr lang="ru-RU" sz="1600" b="0" i="0" dirty="0" err="1">
                <a:effectLst/>
                <a:latin typeface="+mn-lt"/>
              </a:rPr>
              <a:t>венерок</a:t>
            </a:r>
            <a:r>
              <a:rPr lang="ru-RU" sz="1600" b="0" i="0" dirty="0">
                <a:effectLst/>
                <a:latin typeface="+mn-lt"/>
              </a:rPr>
              <a:t>, от белой до серовато-жёлтой у обычной </a:t>
            </a:r>
            <a:r>
              <a:rPr lang="ru-RU" sz="1600" b="0" i="0" dirty="0" err="1">
                <a:effectLst/>
                <a:latin typeface="+mn-lt"/>
              </a:rPr>
              <a:t>венерки</a:t>
            </a:r>
            <a:r>
              <a:rPr lang="ru-RU" sz="1600" b="0" i="0" dirty="0">
                <a:effectLst/>
                <a:latin typeface="+mn-lt"/>
              </a:rPr>
              <a:t>.</a:t>
            </a:r>
            <a:br>
              <a:rPr lang="ru-RU" sz="1600" b="0" i="0" dirty="0">
                <a:effectLst/>
                <a:latin typeface="+mn-lt"/>
              </a:rPr>
            </a:br>
            <a:r>
              <a:rPr lang="ru-RU" sz="1600" b="0" i="0" dirty="0">
                <a:effectLst/>
                <a:latin typeface="+mn-lt"/>
              </a:rPr>
              <a:t>Окрас створок снаружи не однотонный, но рябой и даже с узорами: встречаются пятна, полоски и даже зигзаг.</a:t>
            </a:r>
            <a:br>
              <a:rPr lang="ru-RU" sz="1600" b="0" i="0" dirty="0">
                <a:effectLst/>
                <a:latin typeface="+mn-lt"/>
              </a:rPr>
            </a:br>
            <a:r>
              <a:rPr lang="ru-RU" sz="1600" b="0" i="0" dirty="0">
                <a:effectLst/>
                <a:latin typeface="+mn-lt"/>
              </a:rPr>
              <a:t>Максимальный размер ракушки — 5 сантиметров.</a:t>
            </a:r>
            <a:br>
              <a:rPr lang="ru-RU" sz="1600" b="0" i="0" dirty="0">
                <a:effectLst/>
                <a:latin typeface="+mn-lt"/>
              </a:rPr>
            </a:br>
            <a:r>
              <a:rPr lang="ru-RU" sz="1600" b="0" i="0" dirty="0">
                <a:effectLst/>
                <a:latin typeface="+mn-lt"/>
              </a:rPr>
              <a:t>Внутри ракушки находится моллюск, состоящий из тела и мантии. Головы у него нет, но есть нога, с помощью которой он передвигается и роется в песке, а также вводный и выводной сифоны на задней части тела.</a:t>
            </a:r>
            <a:br>
              <a:rPr lang="ru-RU" sz="1600" b="0" i="0" dirty="0">
                <a:effectLst/>
                <a:latin typeface="+mn-lt"/>
              </a:rPr>
            </a:br>
            <a:r>
              <a:rPr lang="ru-RU" sz="1600" b="0" dirty="0">
                <a:effectLst/>
                <a:latin typeface="+mn-lt"/>
              </a:rPr>
              <a:t>Самыми известными местами обитания </a:t>
            </a:r>
            <a:r>
              <a:rPr lang="ru-RU" sz="1600" b="0" dirty="0" err="1">
                <a:effectLst/>
                <a:latin typeface="+mn-lt"/>
              </a:rPr>
              <a:t>вонголе</a:t>
            </a:r>
            <a:r>
              <a:rPr lang="ru-RU" sz="1600" b="0" dirty="0">
                <a:effectLst/>
                <a:latin typeface="+mn-lt"/>
              </a:rPr>
              <a:t> считаются Средиземное, Тирренское и Адриатическое моря. Эти моллюски также встречаются у Атлантического побережья, около берегов Норвегии и на Британских островах. В России </a:t>
            </a:r>
            <a:r>
              <a:rPr lang="ru-RU" sz="1600" b="0" dirty="0" err="1">
                <a:effectLst/>
                <a:latin typeface="+mn-lt"/>
              </a:rPr>
              <a:t>вонголе</a:t>
            </a:r>
            <a:r>
              <a:rPr lang="ru-RU" sz="1600" b="0" dirty="0">
                <a:effectLst/>
                <a:latin typeface="+mn-lt"/>
              </a:rPr>
              <a:t> добывают на Дальнем Востоке. </a:t>
            </a:r>
            <a:br>
              <a:rPr lang="ru-RU" sz="1600" b="0" dirty="0">
                <a:effectLst/>
                <a:latin typeface="+mn-lt"/>
              </a:rPr>
            </a:br>
            <a:r>
              <a:rPr lang="ru-RU" sz="1600" b="0" dirty="0" err="1">
                <a:effectLst/>
                <a:latin typeface="+mn-lt"/>
              </a:rPr>
              <a:t>Венерки</a:t>
            </a:r>
            <a:r>
              <a:rPr lang="ru-RU" sz="1600" b="0" dirty="0">
                <a:effectLst/>
                <a:latin typeface="+mn-lt"/>
              </a:rPr>
              <a:t> выбирают для своего обитания места на глубине 10–12 метров. </a:t>
            </a:r>
            <a:br>
              <a:rPr lang="ru-RU" sz="1600" b="1" dirty="0">
                <a:effectLst/>
                <a:latin typeface="+mn-lt"/>
              </a:rPr>
            </a:br>
            <a:r>
              <a:rPr lang="ru-RU" sz="1600" dirty="0">
                <a:effectLst/>
                <a:latin typeface="+mn-lt"/>
              </a:rPr>
              <a:t>Ногой </a:t>
            </a:r>
            <a:r>
              <a:rPr lang="ru-RU" sz="1600" b="0" dirty="0">
                <a:effectLst/>
                <a:latin typeface="+mn-lt"/>
              </a:rPr>
              <a:t>моллюск ходит по песку.</a:t>
            </a:r>
            <a:br>
              <a:rPr lang="ru-RU" sz="1600" b="0" dirty="0">
                <a:effectLst/>
                <a:latin typeface="+mn-lt"/>
              </a:rPr>
            </a:br>
            <a:endParaRPr lang="ru-RU" sz="1600" dirty="0">
              <a:latin typeface="+mn-lt"/>
            </a:endParaRPr>
          </a:p>
        </p:txBody>
      </p:sp>
      <p:pic>
        <p:nvPicPr>
          <p:cNvPr id="6" name="Рисунок 5">
            <a:extLst>
              <a:ext uri="{FF2B5EF4-FFF2-40B4-BE49-F238E27FC236}">
                <a16:creationId xmlns:a16="http://schemas.microsoft.com/office/drawing/2014/main" id="{D3D5AB68-705D-4238-818A-B0CC4A2FDD2A}"/>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6030" r="16030"/>
          <a:stretch>
            <a:fillRect/>
          </a:stretch>
        </p:blipFill>
        <p:spPr>
          <a:xfrm>
            <a:off x="7208838" y="987425"/>
            <a:ext cx="4146550" cy="39814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7284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363BB54D-11C5-44A9-A2BF-9A7D52D135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
            <a:ext cx="12192000" cy="6858437"/>
          </a:xfrm>
          <a:prstGeom prst="rect">
            <a:avLst/>
          </a:prstGeom>
        </p:spPr>
      </p:pic>
      <p:sp>
        <p:nvSpPr>
          <p:cNvPr id="2" name="Заголовок 1">
            <a:extLst>
              <a:ext uri="{FF2B5EF4-FFF2-40B4-BE49-F238E27FC236}">
                <a16:creationId xmlns:a16="http://schemas.microsoft.com/office/drawing/2014/main" id="{1440FDE7-BF2F-41B9-B4D7-741F46E399C2}"/>
              </a:ext>
            </a:extLst>
          </p:cNvPr>
          <p:cNvSpPr>
            <a:spLocks noGrp="1"/>
          </p:cNvSpPr>
          <p:nvPr>
            <p:ph type="title"/>
          </p:nvPr>
        </p:nvSpPr>
        <p:spPr>
          <a:xfrm>
            <a:off x="1020416" y="457199"/>
            <a:ext cx="5870713" cy="5625549"/>
          </a:xfrm>
        </p:spPr>
        <p:txBody>
          <a:bodyPr>
            <a:normAutofit fontScale="90000"/>
          </a:bodyPr>
          <a:lstStyle/>
          <a:p>
            <a:r>
              <a:rPr lang="ru-RU" sz="3600" b="1" dirty="0" err="1">
                <a:effectLst/>
                <a:latin typeface="+mn-lt"/>
              </a:rPr>
              <a:t>Спизула</a:t>
            </a:r>
            <a:r>
              <a:rPr lang="ru-RU" sz="3600" b="1" dirty="0">
                <a:effectLst/>
                <a:latin typeface="+mn-lt"/>
              </a:rPr>
              <a:t> треугольная</a:t>
            </a:r>
            <a:r>
              <a:rPr lang="ru-RU" sz="3600" b="0" dirty="0">
                <a:effectLst/>
                <a:latin typeface="+mn-lt"/>
              </a:rPr>
              <a:t> </a:t>
            </a:r>
            <a:r>
              <a:rPr lang="ru-RU" sz="2000" b="0" dirty="0">
                <a:effectLst/>
                <a:latin typeface="+mn-lt"/>
              </a:rPr>
              <a:t>— </a:t>
            </a:r>
            <a:r>
              <a:rPr lang="ru-RU" sz="1800" b="0" dirty="0">
                <a:effectLst/>
                <a:latin typeface="+mn-lt"/>
              </a:rPr>
              <a:t>двустворчатый моллюск. </a:t>
            </a:r>
            <a:br>
              <a:rPr lang="ru-RU" sz="1800" b="0" dirty="0">
                <a:effectLst/>
                <a:latin typeface="+mn-lt"/>
              </a:rPr>
            </a:br>
            <a:r>
              <a:rPr lang="ru-RU" sz="1800" b="1" dirty="0">
                <a:effectLst/>
                <a:latin typeface="+mn-lt"/>
              </a:rPr>
              <a:t>Описание</a:t>
            </a:r>
            <a:r>
              <a:rPr lang="ru-RU" sz="1800" b="0" dirty="0">
                <a:effectLst/>
                <a:latin typeface="+mn-lt"/>
              </a:rPr>
              <a:t>:</a:t>
            </a:r>
            <a:br>
              <a:rPr lang="ru-RU" sz="1800" b="0" dirty="0">
                <a:effectLst/>
                <a:latin typeface="+mn-lt"/>
              </a:rPr>
            </a:br>
            <a:r>
              <a:rPr lang="ru-RU" sz="1800" b="0" i="0" dirty="0">
                <a:effectLst/>
                <a:latin typeface="+mn-lt"/>
              </a:rPr>
              <a:t>Длина раковины — до 20 мм, высота — до 16 мм, ширина — до 12 мм.</a:t>
            </a:r>
            <a:br>
              <a:rPr lang="ru-RU" sz="1800" b="0" i="0" dirty="0">
                <a:effectLst/>
                <a:latin typeface="+mn-lt"/>
              </a:rPr>
            </a:br>
            <a:r>
              <a:rPr lang="ru-RU" sz="1800" b="0" i="0" dirty="0">
                <a:effectLst/>
                <a:latin typeface="+mn-lt"/>
              </a:rPr>
              <a:t>Раковина треугольной формы с выраженными килевыми перегибами, из-за чего моллюск узнаваем.</a:t>
            </a:r>
            <a:br>
              <a:rPr lang="ru-RU" sz="1800" b="0" i="0" dirty="0">
                <a:effectLst/>
                <a:latin typeface="+mn-lt"/>
              </a:rPr>
            </a:br>
            <a:r>
              <a:rPr lang="ru-RU" sz="1800" b="0" i="0" dirty="0">
                <a:effectLst/>
                <a:latin typeface="+mn-lt"/>
              </a:rPr>
              <a:t>В народе </a:t>
            </a:r>
            <a:r>
              <a:rPr lang="ru-RU" sz="1800" b="0" i="0" dirty="0" err="1">
                <a:effectLst/>
                <a:latin typeface="+mn-lt"/>
              </a:rPr>
              <a:t>спизулу</a:t>
            </a:r>
            <a:r>
              <a:rPr lang="ru-RU" sz="1800" b="0" i="0" dirty="0">
                <a:effectLst/>
                <a:latin typeface="+mn-lt"/>
              </a:rPr>
              <a:t> треугольную называют «треуголкой».</a:t>
            </a:r>
            <a:br>
              <a:rPr lang="ru-RU" sz="1800" b="0" i="0" dirty="0">
                <a:effectLst/>
                <a:latin typeface="+mn-lt"/>
              </a:rPr>
            </a:br>
            <a:r>
              <a:rPr lang="ru-RU" sz="1800" b="1" dirty="0">
                <a:effectLst/>
                <a:latin typeface="+mn-lt"/>
              </a:rPr>
              <a:t>Ареал обитания</a:t>
            </a:r>
            <a:br>
              <a:rPr lang="ru-RU" sz="1800" b="1" dirty="0">
                <a:effectLst/>
                <a:latin typeface="+mn-lt"/>
              </a:rPr>
            </a:br>
            <a:r>
              <a:rPr lang="ru-RU" sz="1800" b="0" dirty="0" err="1">
                <a:effectLst/>
                <a:latin typeface="+mn-lt"/>
              </a:rPr>
              <a:t>Спизула</a:t>
            </a:r>
            <a:r>
              <a:rPr lang="ru-RU" sz="1800" b="0" dirty="0">
                <a:effectLst/>
                <a:latin typeface="+mn-lt"/>
              </a:rPr>
              <a:t> треугольная встречается, например, в </a:t>
            </a:r>
            <a:r>
              <a:rPr lang="ru-RU" sz="1800" b="1" dirty="0">
                <a:effectLst/>
                <a:latin typeface="+mn-lt"/>
              </a:rPr>
              <a:t>Чёрном море</a:t>
            </a:r>
            <a:r>
              <a:rPr lang="ru-RU" sz="1800" b="0" dirty="0">
                <a:effectLst/>
                <a:latin typeface="+mn-lt"/>
              </a:rPr>
              <a:t>. Наиболее часто встречается на глубине от 5 до 40–50 м, иногда до 90 м на песчано-илистых и илистых грунтах. </a:t>
            </a:r>
            <a:br>
              <a:rPr lang="ru-RU" sz="1800" b="0" dirty="0">
                <a:effectLst/>
                <a:latin typeface="+mn-lt"/>
              </a:rPr>
            </a:br>
            <a:r>
              <a:rPr lang="ru-RU" sz="1800" b="0" dirty="0">
                <a:effectLst/>
                <a:latin typeface="+mn-lt"/>
              </a:rPr>
              <a:t>Также </a:t>
            </a:r>
            <a:r>
              <a:rPr lang="ru-RU" sz="1800" b="0" dirty="0" err="1">
                <a:effectLst/>
                <a:latin typeface="+mn-lt"/>
              </a:rPr>
              <a:t>спизула</a:t>
            </a:r>
            <a:r>
              <a:rPr lang="ru-RU" sz="1800" b="0" dirty="0">
                <a:effectLst/>
                <a:latin typeface="+mn-lt"/>
              </a:rPr>
              <a:t> распространена вдоль побережья Приморья и Сахалина. </a:t>
            </a:r>
            <a:br>
              <a:rPr lang="ru-RU" sz="1800" b="0" dirty="0">
                <a:effectLst/>
                <a:latin typeface="+mn-lt"/>
              </a:rPr>
            </a:br>
            <a:r>
              <a:rPr lang="ru-RU" sz="1800" b="1" dirty="0">
                <a:effectLst/>
                <a:latin typeface="+mn-lt"/>
              </a:rPr>
              <a:t>Образ жизни</a:t>
            </a:r>
            <a:br>
              <a:rPr lang="ru-RU" sz="1800" b="1" dirty="0">
                <a:effectLst/>
                <a:latin typeface="+mn-lt"/>
              </a:rPr>
            </a:br>
            <a:r>
              <a:rPr lang="ru-RU" sz="1800" b="0" dirty="0">
                <a:effectLst/>
                <a:latin typeface="+mn-lt"/>
              </a:rPr>
              <a:t>Моллюск предпочитает закапываться в песок на небольших глубинах, особенно в тихих бухтах. В сезон добычи — с мая по ноябрь — его можно обнаружить, ощупывая ногами на мелководье.</a:t>
            </a:r>
            <a:br>
              <a:rPr lang="ru-RU" sz="1800" b="0" dirty="0">
                <a:effectLst/>
                <a:latin typeface="+mn-lt"/>
              </a:rPr>
            </a:br>
            <a:r>
              <a:rPr lang="ru-RU" sz="1800" b="0" dirty="0">
                <a:effectLst/>
                <a:latin typeface="+mn-lt"/>
              </a:rPr>
              <a:t>Со временем красновато-коричневая раковина </a:t>
            </a:r>
            <a:r>
              <a:rPr lang="ru-RU" sz="1800" b="0" dirty="0" err="1">
                <a:effectLst/>
                <a:latin typeface="+mn-lt"/>
              </a:rPr>
              <a:t>спизулы</a:t>
            </a:r>
            <a:r>
              <a:rPr lang="ru-RU" sz="1800" b="0" dirty="0">
                <a:effectLst/>
                <a:latin typeface="+mn-lt"/>
              </a:rPr>
              <a:t> от песка белеет, из-за чего её иногда называют белой ракушкой. </a:t>
            </a:r>
            <a:br>
              <a:rPr lang="ru-RU" sz="1800" b="0" dirty="0">
                <a:effectLst/>
                <a:latin typeface="+mn-lt"/>
              </a:rPr>
            </a:br>
            <a:r>
              <a:rPr lang="ru-RU" sz="1800" b="1" dirty="0">
                <a:effectLst/>
                <a:latin typeface="+mn-lt"/>
              </a:rPr>
              <a:t>Питание</a:t>
            </a:r>
            <a:br>
              <a:rPr lang="ru-RU" sz="1800" b="1" dirty="0">
                <a:effectLst/>
                <a:latin typeface="+mn-lt"/>
              </a:rPr>
            </a:br>
            <a:r>
              <a:rPr lang="ru-RU" sz="1800" b="0" dirty="0">
                <a:effectLst/>
                <a:latin typeface="+mn-lt"/>
              </a:rPr>
              <a:t>Моллюск — </a:t>
            </a:r>
            <a:r>
              <a:rPr lang="ru-RU" sz="1800" b="1" dirty="0">
                <a:effectLst/>
                <a:latin typeface="+mn-lt"/>
              </a:rPr>
              <a:t>фильтр-питатель</a:t>
            </a:r>
            <a:r>
              <a:rPr lang="ru-RU" sz="1800" b="0" dirty="0">
                <a:effectLst/>
                <a:latin typeface="+mn-lt"/>
              </a:rPr>
              <a:t>, зарывается в донные отложения.</a:t>
            </a:r>
            <a:br>
              <a:rPr lang="ru-RU" sz="1800" b="0" dirty="0">
                <a:effectLst/>
                <a:latin typeface="+mn-lt"/>
              </a:rPr>
            </a:br>
            <a:endParaRPr lang="ru-RU" sz="1800" dirty="0">
              <a:latin typeface="+mn-lt"/>
            </a:endParaRPr>
          </a:p>
        </p:txBody>
      </p:sp>
      <p:pic>
        <p:nvPicPr>
          <p:cNvPr id="14" name="Рисунок 13">
            <a:extLst>
              <a:ext uri="{FF2B5EF4-FFF2-40B4-BE49-F238E27FC236}">
                <a16:creationId xmlns:a16="http://schemas.microsoft.com/office/drawing/2014/main" id="{102D008F-D891-46FD-B9D7-D6949726CABC}"/>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508" r="2508"/>
          <a:stretch>
            <a:fillRect/>
          </a:stretch>
        </p:blipFill>
        <p:spPr>
          <a:xfrm>
            <a:off x="7145848" y="1378294"/>
            <a:ext cx="4791432" cy="3783358"/>
          </a:xfrm>
        </p:spPr>
      </p:pic>
    </p:spTree>
    <p:extLst>
      <p:ext uri="{BB962C8B-B14F-4D97-AF65-F5344CB8AC3E}">
        <p14:creationId xmlns:p14="http://schemas.microsoft.com/office/powerpoint/2010/main" val="4231814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C5DB40FE-F867-492A-B8D5-9FD1CD506E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
            <a:ext cx="12192000" cy="6858437"/>
          </a:xfrm>
          <a:prstGeom prst="rect">
            <a:avLst/>
          </a:prstGeom>
        </p:spPr>
      </p:pic>
      <p:sp>
        <p:nvSpPr>
          <p:cNvPr id="2" name="Заголовок 1">
            <a:extLst>
              <a:ext uri="{FF2B5EF4-FFF2-40B4-BE49-F238E27FC236}">
                <a16:creationId xmlns:a16="http://schemas.microsoft.com/office/drawing/2014/main" id="{62707B9D-AEAF-4324-9581-FB43723A5E23}"/>
              </a:ext>
            </a:extLst>
          </p:cNvPr>
          <p:cNvSpPr>
            <a:spLocks noGrp="1"/>
          </p:cNvSpPr>
          <p:nvPr>
            <p:ph type="title"/>
          </p:nvPr>
        </p:nvSpPr>
        <p:spPr>
          <a:xfrm>
            <a:off x="1179443" y="457199"/>
            <a:ext cx="6109253" cy="6400801"/>
          </a:xfrm>
        </p:spPr>
        <p:txBody>
          <a:bodyPr>
            <a:noAutofit/>
          </a:bodyPr>
          <a:lstStyle/>
          <a:p>
            <a:r>
              <a:rPr lang="ru-RU" b="1" i="0" dirty="0">
                <a:effectLst/>
                <a:latin typeface="+mn-lt"/>
              </a:rPr>
              <a:t>Песчаная </a:t>
            </a:r>
            <a:r>
              <a:rPr lang="ru-RU" b="1" i="0" dirty="0" err="1">
                <a:effectLst/>
                <a:latin typeface="+mn-lt"/>
              </a:rPr>
              <a:t>мия</a:t>
            </a:r>
            <a:r>
              <a:rPr lang="ru-RU" b="0" i="0" dirty="0">
                <a:effectLst/>
                <a:latin typeface="+mn-lt"/>
              </a:rPr>
              <a:t> </a:t>
            </a:r>
            <a:r>
              <a:rPr lang="ru-RU" sz="1800" b="0" i="0" dirty="0">
                <a:effectLst/>
                <a:latin typeface="+mn-lt"/>
              </a:rPr>
              <a:t>— </a:t>
            </a:r>
            <a:r>
              <a:rPr lang="ru-RU" sz="1600" b="0" i="0" dirty="0">
                <a:effectLst/>
                <a:latin typeface="+mn-lt"/>
              </a:rPr>
              <a:t>вид морских двустворчатых моллюсков из семейства </a:t>
            </a:r>
            <a:r>
              <a:rPr lang="ru-RU" sz="1600" b="0" i="0" dirty="0" err="1">
                <a:effectLst/>
                <a:latin typeface="+mn-lt"/>
              </a:rPr>
              <a:t>Myidae</a:t>
            </a:r>
            <a:r>
              <a:rPr lang="ru-RU" sz="1600" b="0" i="0" dirty="0">
                <a:effectLst/>
                <a:latin typeface="+mn-lt"/>
              </a:rPr>
              <a:t>.</a:t>
            </a:r>
            <a:br>
              <a:rPr lang="ru-RU" sz="1600" b="0" i="0" dirty="0">
                <a:effectLst/>
                <a:latin typeface="+mn-lt"/>
              </a:rPr>
            </a:br>
            <a:r>
              <a:rPr lang="ru-RU" sz="1600" b="1" dirty="0">
                <a:effectLst/>
                <a:latin typeface="+mn-lt"/>
              </a:rPr>
              <a:t>Описание:</a:t>
            </a:r>
            <a:br>
              <a:rPr lang="ru-RU" sz="1600" b="1" dirty="0">
                <a:effectLst/>
                <a:latin typeface="+mn-lt"/>
              </a:rPr>
            </a:br>
            <a:r>
              <a:rPr lang="ru-RU" sz="1600" b="1" dirty="0">
                <a:effectLst/>
                <a:latin typeface="+mn-lt"/>
              </a:rPr>
              <a:t>Длина раковины</a:t>
            </a:r>
            <a:r>
              <a:rPr lang="ru-RU" sz="1600" b="0" dirty="0">
                <a:effectLst/>
                <a:latin typeface="+mn-lt"/>
              </a:rPr>
              <a:t> — до 13 </a:t>
            </a:r>
            <a:r>
              <a:rPr lang="ru-RU" sz="1600" b="0" dirty="0" err="1">
                <a:effectLst/>
                <a:latin typeface="+mn-lt"/>
              </a:rPr>
              <a:t>см.</a:t>
            </a:r>
            <a:r>
              <a:rPr lang="ru-RU" sz="1600" b="1" dirty="0" err="1">
                <a:effectLst/>
                <a:latin typeface="+mn-lt"/>
              </a:rPr>
              <a:t>Форма</a:t>
            </a:r>
            <a:r>
              <a:rPr lang="ru-RU" sz="1600" b="1" dirty="0">
                <a:effectLst/>
                <a:latin typeface="+mn-lt"/>
              </a:rPr>
              <a:t> раковины</a:t>
            </a:r>
            <a:r>
              <a:rPr lang="ru-RU" sz="1600" b="0" dirty="0">
                <a:effectLst/>
                <a:latin typeface="+mn-lt"/>
              </a:rPr>
              <a:t> изменчива: обычно овальная, сзади несколько оттянутая, умеренно выпуклая. Макушка занимает приблизительно среднее положение.</a:t>
            </a:r>
            <a:br>
              <a:rPr lang="ru-RU" sz="1600" b="0" dirty="0">
                <a:effectLst/>
                <a:latin typeface="+mn-lt"/>
              </a:rPr>
            </a:br>
            <a:r>
              <a:rPr lang="ru-RU" sz="1600" b="1" dirty="0">
                <a:effectLst/>
                <a:latin typeface="+mn-lt"/>
              </a:rPr>
              <a:t>Скульптура</a:t>
            </a:r>
            <a:r>
              <a:rPr lang="ru-RU" sz="1600" b="0" dirty="0">
                <a:effectLst/>
                <a:latin typeface="+mn-lt"/>
              </a:rPr>
              <a:t> в виде грубых концентрических линий нарастаний.</a:t>
            </a:r>
            <a:br>
              <a:rPr lang="ru-RU" sz="1600" b="0" dirty="0">
                <a:effectLst/>
                <a:latin typeface="+mn-lt"/>
              </a:rPr>
            </a:br>
            <a:r>
              <a:rPr lang="ru-RU" sz="1600" b="1" dirty="0">
                <a:effectLst/>
                <a:latin typeface="+mn-lt"/>
              </a:rPr>
              <a:t>Окраска раковины</a:t>
            </a:r>
            <a:r>
              <a:rPr lang="ru-RU" sz="1600" b="0" dirty="0">
                <a:effectLst/>
                <a:latin typeface="+mn-lt"/>
              </a:rPr>
              <a:t> варьируется от грязно-белой до желтоватой.</a:t>
            </a:r>
            <a:br>
              <a:rPr lang="ru-RU" sz="1600" b="0" dirty="0">
                <a:effectLst/>
                <a:latin typeface="+mn-lt"/>
              </a:rPr>
            </a:br>
            <a:r>
              <a:rPr lang="ru-RU" sz="1600" b="1" dirty="0" err="1">
                <a:effectLst/>
                <a:latin typeface="+mn-lt"/>
              </a:rPr>
              <a:t>Периостракум</a:t>
            </a:r>
            <a:r>
              <a:rPr lang="ru-RU" sz="1600" b="0" dirty="0">
                <a:effectLst/>
                <a:latin typeface="+mn-lt"/>
              </a:rPr>
              <a:t> тонкий, прозрачный, морщинистый, слегка выступающий за края створок, шелушащийся, серый, зеленовато-серый или коричневатый.</a:t>
            </a:r>
            <a:br>
              <a:rPr lang="ru-RU" sz="1600" b="0" dirty="0">
                <a:effectLst/>
                <a:latin typeface="+mn-lt"/>
              </a:rPr>
            </a:br>
            <a:r>
              <a:rPr lang="ru-RU" sz="1600" b="0" dirty="0">
                <a:effectLst/>
                <a:latin typeface="+mn-lt"/>
              </a:rPr>
              <a:t> </a:t>
            </a:r>
            <a:r>
              <a:rPr lang="ru-RU" sz="1600" b="1" dirty="0">
                <a:effectLst/>
                <a:latin typeface="+mn-lt"/>
              </a:rPr>
              <a:t>Современный ареал</a:t>
            </a:r>
            <a:r>
              <a:rPr lang="ru-RU" sz="1600" b="0" dirty="0">
                <a:effectLst/>
                <a:latin typeface="+mn-lt"/>
              </a:rPr>
              <a:t> охватывает прибрежные умеренные воды Атлантического и Тихого океанов, а также моря Северного Ледовитого океана. </a:t>
            </a:r>
            <a:br>
              <a:rPr lang="ru-RU" sz="1600" b="0" dirty="0">
                <a:effectLst/>
                <a:latin typeface="+mn-lt"/>
              </a:rPr>
            </a:br>
            <a:r>
              <a:rPr lang="ru-RU" sz="1600" b="1" dirty="0">
                <a:effectLst/>
                <a:latin typeface="+mn-lt"/>
              </a:rPr>
              <a:t>Вид широко распространён</a:t>
            </a:r>
            <a:r>
              <a:rPr lang="ru-RU" sz="1600" b="0" dirty="0">
                <a:effectLst/>
                <a:latin typeface="+mn-lt"/>
              </a:rPr>
              <a:t> в дальневосточных и европейских морях России, встречается в Баренцевом, Белом, Чёрном, Азовском и Балтийском морях. </a:t>
            </a:r>
            <a:br>
              <a:rPr lang="ru-RU" sz="1600" b="0" dirty="0">
                <a:effectLst/>
                <a:latin typeface="+mn-lt"/>
              </a:rPr>
            </a:br>
            <a:r>
              <a:rPr lang="ru-RU" sz="1600" b="1" dirty="0">
                <a:effectLst/>
                <a:latin typeface="+mn-lt"/>
              </a:rPr>
              <a:t>На западном побережье Северной Америки</a:t>
            </a:r>
            <a:r>
              <a:rPr lang="ru-RU" sz="1600" b="0" dirty="0">
                <a:effectLst/>
                <a:latin typeface="+mn-lt"/>
              </a:rPr>
              <a:t> обнаружен в заливе Сан-Франциско между 1869 и 1874 годами, куда завезён с устрицами от восточного побережья Америки.</a:t>
            </a:r>
            <a:br>
              <a:rPr lang="ru-RU" sz="1600" b="1" dirty="0">
                <a:effectLst/>
                <a:latin typeface="+mn-lt"/>
              </a:rPr>
            </a:br>
            <a:r>
              <a:rPr lang="ru-RU" sz="1600" b="1" dirty="0">
                <a:effectLst/>
                <a:latin typeface="+mn-lt"/>
              </a:rPr>
              <a:t>Населяет литоральную зону морей</a:t>
            </a:r>
            <a:r>
              <a:rPr lang="ru-RU" sz="1600" b="0" dirty="0">
                <a:effectLst/>
                <a:latin typeface="+mn-lt"/>
              </a:rPr>
              <a:t>. Живёт также в эстуариях рек в основном на мелководье до 75 м.</a:t>
            </a:r>
            <a:br>
              <a:rPr lang="ru-RU" sz="1600" b="0" dirty="0">
                <a:effectLst/>
                <a:latin typeface="+mn-lt"/>
              </a:rPr>
            </a:br>
            <a:r>
              <a:rPr lang="ru-RU" sz="1600" b="1" dirty="0">
                <a:effectLst/>
                <a:latin typeface="+mn-lt"/>
              </a:rPr>
              <a:t>Предпочитает илистые и песчаные грунты</a:t>
            </a:r>
            <a:r>
              <a:rPr lang="ru-RU" sz="1600" b="0" dirty="0">
                <a:effectLst/>
                <a:latin typeface="+mn-lt"/>
              </a:rPr>
              <a:t>.</a:t>
            </a:r>
            <a:br>
              <a:rPr lang="ru-RU" sz="1600" b="0" dirty="0">
                <a:effectLst/>
                <a:latin typeface="+mn-lt"/>
              </a:rPr>
            </a:br>
            <a:r>
              <a:rPr lang="ru-RU" sz="1600" b="1" dirty="0">
                <a:effectLst/>
                <a:latin typeface="+mn-lt"/>
              </a:rPr>
              <a:t>Моллюск зарывается в грунт</a:t>
            </a:r>
            <a:r>
              <a:rPr lang="ru-RU" sz="1600" b="0" dirty="0">
                <a:effectLst/>
                <a:latin typeface="+mn-lt"/>
              </a:rPr>
              <a:t> в глубину от 10–15 см до 40–50 см. На поверхность дна выходит кончик утолщённого сифона с двумя отверстиями.</a:t>
            </a:r>
            <a:br>
              <a:rPr lang="ru-RU" sz="1600" b="0" dirty="0">
                <a:effectLst/>
                <a:latin typeface="+mn-lt"/>
              </a:rPr>
            </a:br>
            <a:endParaRPr lang="ru-RU" sz="1600" dirty="0">
              <a:latin typeface="+mn-lt"/>
            </a:endParaRPr>
          </a:p>
        </p:txBody>
      </p:sp>
      <p:pic>
        <p:nvPicPr>
          <p:cNvPr id="6" name="Рисунок 5">
            <a:extLst>
              <a:ext uri="{FF2B5EF4-FFF2-40B4-BE49-F238E27FC236}">
                <a16:creationId xmlns:a16="http://schemas.microsoft.com/office/drawing/2014/main" id="{BF083BEE-2BF8-461F-8D3F-159A04174D6B}"/>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5125" r="15125"/>
          <a:stretch>
            <a:fillRect/>
          </a:stretch>
        </p:blipFill>
        <p:spPr>
          <a:xfrm>
            <a:off x="7500732" y="1321358"/>
            <a:ext cx="4174434" cy="3821037"/>
          </a:xfrm>
        </p:spPr>
      </p:pic>
    </p:spTree>
    <p:extLst>
      <p:ext uri="{BB962C8B-B14F-4D97-AF65-F5344CB8AC3E}">
        <p14:creationId xmlns:p14="http://schemas.microsoft.com/office/powerpoint/2010/main" val="6340256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TotalTime>
  <Words>3952</Words>
  <Application>Microsoft Office PowerPoint</Application>
  <PresentationFormat>Широкоэкранный</PresentationFormat>
  <Paragraphs>47</Paragraphs>
  <Slides>24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24</vt:i4>
      </vt:variant>
    </vt:vector>
  </HeadingPairs>
  <TitlesOfParts>
    <vt:vector size="30" baseType="lpstr">
      <vt:lpstr>Arial</vt:lpstr>
      <vt:lpstr>Calibri</vt:lpstr>
      <vt:lpstr>Calibri Light</vt:lpstr>
      <vt:lpstr>Comic Sans MS</vt:lpstr>
      <vt:lpstr>YS Text</vt:lpstr>
      <vt:lpstr>Тема Office</vt:lpstr>
      <vt:lpstr>КОЛЛЕКЦИЯ РАКУШЕК</vt:lpstr>
      <vt:lpstr>Презентация PowerPoint</vt:lpstr>
      <vt:lpstr>Рапана — род хищных морских переднежаберных брюхоногих моллюсков из семейства иглянок  Описание: Раковина широкоовальной формы, виток низкий, последний оборот вздут, серовато-коричневого цвета со спиральными рёбрами и осевыми утолщениями.  Длина раковины — до 12–15 см.   Размер тела и раковины у особей может быть разнообразным, чаще всего зависит от возраста. Дальневосточные виды достигают размера 18–20 см примерно на 8–10-м году жизни, черноморские моллюски — 12–14 см.   Вход в раковину широкий, прикрыт створкой. Если рапана ощущает приближение опасности, она плотно смыкает створки, закрываясь в раковине.  У моллюска четыре пары щупальцев: две пары глазных и две пары передних. Они выполняют функцию осязания и помогают в поиске пищи. Ротовой аппарат — радула, жёсткая тёрка с тысячами мелких хитиновых зубов. С её помощью рапана вскрывает чужие раковины </vt:lpstr>
      <vt:lpstr>    Морской гребешок — семейство морских двустворчатых моллюсков. Насчитывает около 250 видов, распространённых в мировом океане Описание : Раковина округлой формы с характерной веерообразной структурой, обычно с отчётливо выраженными радиальными складками. Верхняя створка, как правило, более плоская по сравнению с нижней. Поверхность раковины часто украшают радиальные или концентрические выпуклые узоры (рёбра) и могут быть покрыта шипами или чешуйками. На мантии имеются многочисленные шарики — органы зрения, способные различать свет и тень. В случае опасности свободно лежащие на дне гребешки могут совершать прыжки, резко смыкая створки и тем самым создавая реактивную тягу.  Морские гребешки встречаются практически во всех морях и океанах, но в пресной воде ни один вид не живёт. Большинство предпочитает прибрежную зону и относительное мелководье — до 100 метров, хотя встречаются и глубоководные виды. В России некоторые виды морских гребешков обитают в Приморском, Японском, Охотском морях, у западного Сахалина.  </vt:lpstr>
      <vt:lpstr>Сердцевидки — семейство двустворчатых моллюсков. Название получили из-за формы раковины, напоминающей сердце. Описание: Сердцевидки широко распространены в морях и солоноватых водоёмах.  Сердцевидка съедобная — распространена практически на всём побережье Европы (от Средиземного моря до Баренцева), а также на северо-западном побережье Африки.  Сердцевидка зелёная — встречается в Чёрном и Азовском морях. Образ жизни Сердцевидки — обитатели мягких грунтов, зарываются на небольшую глубину, выставляя часть раковины и сифон на поверхности.  Питаются, отфильтровывая жабрами пищевые частицы из воды, засасываемой вводным сифоном. При этом основным источником пищи взрослых моллюсков оказываются взвешенные в воде органические частицы, тогда как молодь питается преимущественно одноклеточными донными водорослями.  Потревоженный моллюск плотно смыкает створки с помощью двух мускулов-замыкателей (аддукторов). </vt:lpstr>
      <vt:lpstr>Скафарка — вид двустворчатых моллюсков. Название происходит от греческих слов skaphe («лодка») и phore («несущий») и отражает характерную форму раковины — она напоминает небольшую лодочку, часто с заострённым концом.  Описание: Раковина выпуклая веерообразная, с толстыми створками и зазубренными краями. Длина раковины может достигать 8 см.  Окраска — от белой до тёмно-серой.  Створки соединены эластичной связкой (лигаментом), которая позволяет моллюску открывать и закрывать створки Внутри раковины расположены мощные замыкательные мышцы, которые позволяют скафарку плотно смыкать створки для защиты от хищников.  Мантия — тонкая, но прочная ткань, выстилает внутреннюю поверхность раковины и отвечает за её рост и образование перламутрового слоя.  Ареал обитания Историческая родина — моря, омывающие Индокитайский полуостров.  В Чёрном море скафарка — пришлый моллюск, появился в прибрежных водах в конце 60-х годов прошлого века. Была завезена случайно с балластными водами судов.  Образ жизни В Чёрном море скафарка обитает как на песчаном, так и каменистом грунте, иле и песке с зарослями морских трав на глубинах до 20 м.  Питается планктоном, водорослями и одноклеточными.  Перемещается, отталкиваясь сильной ногой от разных предметов, с её же помощью может быстро зарыться в придонный песок.  </vt:lpstr>
      <vt:lpstr>Венерка  — двустворчатый моллюск с двумя крепкими створками почти круглой или чуть вытянутой формы.  Описание: Цвет ракушки варьируется от тёмно-коричневой до голубой у японской и решётчатой венерок, от белой до серовато-жёлтой у обычной венерки. Окрас створок снаружи не однотонный, но рябой и даже с узорами: встречаются пятна, полоски и даже зигзаг. Максимальный размер ракушки — 5 сантиметров. Внутри ракушки находится моллюск, состоящий из тела и мантии. Головы у него нет, но есть нога, с помощью которой он передвигается и роется в песке, а также вводный и выводной сифоны на задней части тела. Самыми известными местами обитания вонголе считаются Средиземное, Тирренское и Адриатическое моря. Эти моллюски также встречаются у Атлантического побережья, около берегов Норвегии и на Британских островах. В России вонголе добывают на Дальнем Востоке.  Венерки выбирают для своего обитания места на глубине 10–12 метров.  Ногой моллюск ходит по песку. </vt:lpstr>
      <vt:lpstr>Спизула треугольная — двустворчатый моллюск.  Описание: Длина раковины — до 20 мм, высота — до 16 мм, ширина — до 12 мм. Раковина треугольной формы с выраженными килевыми перегибами, из-за чего моллюск узнаваем. В народе спизулу треугольную называют «треуголкой». Ареал обитания Спизула треугольная встречается, например, в Чёрном море. Наиболее часто встречается на глубине от 5 до 40–50 м, иногда до 90 м на песчано-илистых и илистых грунтах.  Также спизула распространена вдоль побережья Приморья и Сахалина.  Образ жизни Моллюск предпочитает закапываться в песок на небольших глубинах, особенно в тихих бухтах. В сезон добычи — с мая по ноябрь — его можно обнаружить, ощупывая ногами на мелководье. Со временем красновато-коричневая раковина спизулы от песка белеет, из-за чего её иногда называют белой ракушкой.  Питание Моллюск — фильтр-питатель, зарывается в донные отложения. </vt:lpstr>
      <vt:lpstr>Песчаная мия — вид морских двустворчатых моллюсков из семейства Myidae. Описание: Длина раковины — до 13 см.Форма раковины изменчива: обычно овальная, сзади несколько оттянутая, умеренно выпуклая. Макушка занимает приблизительно среднее положение. Скульптура в виде грубых концентрических линий нарастаний. Окраска раковины варьируется от грязно-белой до желтоватой. Периостракум тонкий, прозрачный, морщинистый, слегка выступающий за края створок, шелушащийся, серый, зеленовато-серый или коричневатый.  Современный ареал охватывает прибрежные умеренные воды Атлантического и Тихого океанов, а также моря Северного Ледовитого океана.  Вид широко распространён в дальневосточных и европейских морях России, встречается в Баренцевом, Белом, Чёрном, Азовском и Балтийском морях.  На западном побережье Северной Америки обнаружен в заливе Сан-Франциско между 1869 и 1874 годами, куда завезён с устрицами от восточного побережья Америки. Населяет литоральную зону морей. Живёт также в эстуариях рек в основном на мелководье до 75 м. Предпочитает илистые и песчаные грунты. Моллюск зарывается в грунт в глубину от 10–15 см до 40–50 см. На поверхность дна выходит кончик утолщённого сифона с двумя отверстиями. </vt:lpstr>
      <vt:lpstr>Вазум обычный— вид брюхоногих моллюсков Описание: Раковина толстостенная и бугристая, по плечу — спиральный ряд более крупных тупых шипов.  Устье узкое, контрастные чёрно-белые зубья.  Общая окраска — чередование светлых и тёмных пятен.  Длина корпуса варьируется от 36,7 мм до 86 мм.  Панцирь желтовато-белый и каштаново-чёрный, с пятнами и неясными полосами.  Отверстие желтовато-белое.  Кайма внешней губы в чёрных пятнах.  Ареал обитания Моллюск распространён в Индо-Тихоокеанском регионе. Некоторые места обитания: от Восточной Африки и Персидского залива;  Индонезия, Малайзия, Филиппины; юг Японии; Папуа-Новая Гвинея; Большой Барьерный риф.  Предпочитает селиться на скалах на мелководье (до 20 метров).  Вазум — хищник, питается мелкими двустворчатыми моллюсками и падалью. Раковину жертвы моллюск просверливает с помощью радулы, проделывая в ней сквозное отверстие диаметром около 1 мм. Если раковина жертвы достаточно толстая, на сверление может уйти несколько суток. При малейшей тревоге моллюск быстро прячется в панцирь. </vt:lpstr>
      <vt:lpstr>Церитиум — род морских брюхоногих моллюсков семейства Церитииды Описание: Раковина башневидная, толстостенная, с 14–15 умеренно выпуклыми оборотами, разделёнными мелким швом. Обороты сильно скульптурированы тесно расположенными спиральными рёбрами и осевыми складками, образующими шипы и вздутия. Устье неправильной формы, с выемкой в верхней части. Окраска раковины варьирует от зеленовато-серой до коричневой, обычно с бурыми пятнами, особенно хорошо выраженными на шипах и вздутиях.  Размеры раковины обычного церитиума: длина — до 4 см, высота — до 60 мм, ширина — до 19 мм.  Ареал обитания Обычный церитиум распространён на Атлантическом побережье Европы, в Средиземном, Эгейском, Мраморном и Чёрном морях. Встречается вдоль всех берегов на глубине до 25 м.  Красноморский церитиум достигает размеров 6–7 см, тогда как моллюски, живущие севернее, например на мелководье Эгейского моря, редко вырастают более 3 см.  Образ жизни Церитиумы обитают на мелководьях — мягких песчаных или песчано-илистых грунтах. Могут селиться крупными колониями.  Питаются диатомовыми водорослями и растительным детритом.  </vt:lpstr>
      <vt:lpstr>Стромбусы — род морских брюхоногих моллюсков семейства Strombidae. Описание: Раковина веретеновидная, с отчётливым швом, из 8–12 витков, более или менее вытянутая. Устье щелевидное, прикрыто четырёхугольной губой. Внутренняя губа изогнутая. Стромбоидная вырезка расположена в передней части губы. Скульптура представлена многочисленными линиями нарастания, иногда — продольными рёбрами, на ранних оборотах — многочисленными высокими шипами. Крышечка твёрдая, шипастая, узкая. Особенности: Из-под раковины выставляются два крупных глаза на рожках. Нога моллюска состоит из двух частей: передней — толстой и длинной, и задней, оснащённой крышечкой. Крышечки у стромбусов роговые, удлинённой формы, заострены на конце и зазубрены с одного края. Стромбусы распространены в тёплых водах Карибского бассейна, тихоокеанского побережья Латинской Америки, а также атлантического побережья Южной Америки Образ жизни Стромбусы — донные моллюски, большую часть времени проводят в песке. </vt:lpstr>
      <vt:lpstr>Тектус пурамис— вид морского брюхоногого моллюска семейства Turbinidae.  Описание Раковина неперфорированная, твёрдая, толстая, строго конической формы. Обороты нарастают равномерно, швы между ними узкие, плечо оборотов не выражено.  Основание раковины плоское.  Устье овальное, вытянутое перпендикулярно оси раковины, белого цвета. В нижней части устья — ряд небольших, заострённых зубцов.  Спиральная структура представлена чередующимися по величине рядами округлых бугорков. В каждом ряду все бугорки приблизительно одной величины.  Осевая скульптура в виде косых складок, хорошо выраженных только на последних оборотах.  Окраска поверхности раковины в виде косых полос зелёного и коричневого цвета, основание раковины зелёное, устье белое.  Размер раковины варьируется от 45 мм до 105 мм.  Ареал обитания Индо-Пацифика. Вид встречается в Индийском океане у острова Чагос, в бассейне Маскаренских островов и в Западной части Тихого океана, а также от Индонезии до Японии, Фиджи и Австралии (Квинсленд, Западная Австралия, Северные территории, Тасмания).  Глубины — от 4 до 10 метров на твёрдых грунтах. </vt:lpstr>
      <vt:lpstr>Туррителлы  — семейство морских брюхоногих моллюсков. Описание: Небольшие или средних размеров моллюски. Характерна удлинённая вытянутая форма раковины с большим количеством оборотов. По форме раковина у большинства видов семейства напоминает буравчик. Яркая окраска встречается редко. Сифональный канал не развит. Ареал Моллюски туррителлы распространены повсеместно, преимущественно в тропических и субтропических морях, хотя встречаются и в морях умеренной зоны.  Обитают на песчаных или илистых грунтах на глубинах от 5 до 50 м, реже — до 200 м Образ жизни Неглубоко зарываются в грунт под острым углом. Наружу выступает только край устья раковины, при этом сама раковина практически полностью скрыта в субстрате.  Лежа на дне, фильтруют мелкие органические частички.  Всасывают воду через край устья и пропускают её через жабры, на которых оседает детрит. </vt:lpstr>
      <vt:lpstr>Ангария дельфин  — морской брюхоногий моллюск из семейства Angariidae. Описание: Раковина среднего размера, около 40–80 мм, высоко-дисководная, толстостенная. Завиток плоский, его последний оборот крупный, с угловатым плечом. Наружная поверхность не ровная, покрыта многочисленными спиральными рёбрами и бугорками. Вдоль плечевого выступа идёт ряд крупных бугорков либо рожковидных выростов. Один ряд более мелких бугорков треугольной формы проходит несколько ниже середины последнего оборота раковины. Основание раковины округлой формы, с крупным пупком. Устье раковины округло-квадратное, с ярким перламутром. Внутренняя губа обрамлена лилового цвета складкой. Окраска раковины варьируется от розоватой и зеленоватой до вишнёво-коричневой, с чёрными пятнами. Ареал Вид встречается от Восточной Африки до Австралии, включая Индокитай и Филиппины.  Обитает на мелководных участках, обычно среди коралловых рифов либо на каменистом дне.  Образ жизни Моллюски питаются водорослями. </vt:lpstr>
      <vt:lpstr>Буфонария — род средне-крупных морских брюхоногих моллюсков из семейства Bursidae, «лягушачьих улиток».  Описание :  Раковина крепкая, овальной формы. Выделяются осевые гребни с зубовидными выростами-шипами, проходящие от вершины завитка до сифонального канала. Спиральные линии нарастания с мелкими бугорками чередуются с более крупными шипами на вздутых оборотах. Устье вытянуто-овальное с коротким задним каналом и более длинным сифональным. Общая окраска — от светло-коричнево-золотистой до буро-рыжеватой с вариантами, в зависимости от региона обитания. Вдоль осевых гребней — белые пятна, устье — белое. Размер раковины — 3,5–5 см.  Моллюски рода Буфонария обитают в тёплых тропических и субтропических водах. Например, вид Bufonaria rana встречается в Индо-Тихоокеанском регионе — от Индонезии до Полинезии, Японии, Австралии.  Образ жизни Представители рода Буфонария — хищники, охотящиеся на мелких моллюсков, иглокожих и червей-полихет. У них есть большие слюнные железы, вырабатывающие вещества, способные вызвать анестезию жертвы. </vt:lpstr>
      <vt:lpstr>Телескопиум — вид морских брюхоногих моллюсков из семейства Potamididae Описание: Тело длиной 8–15 см. Раковина конической формы с многочисленными уплощёнными оборотами, на которых находятся спиральные желобки. Имеет почти квадратное короткое отверстие с тонкой изогнутой наружной губой и складчатым столбиком.  Цвет шоколадно-бурый различных оттенков, иногда с неясными полосами. Снаружи раковины — чёрная внешность с длинным хоботком. У моллюска есть три глаза: один на границе раковины и два возле выступа хоботка.  Ареал Вид распространён на побережье Индо-Тихоокеанской области, в Азии и Австралии. В основном моллюсков можно найти под мутной поверхностью берегов мангровых лесов и на грязевых равнинах, которые только покрываются при высоком приливе. Иногда они даже выходят за линию прилива.  Образ жизни Обитает в солоноватых водах и способен в течение длительного периода времени оставаться вне воды.  В сухое время висит на мангровых корнях, прикреплённый нитями слизи.  Питается детритом и водорослями.  Передвигается с помощью единственной лапки, выступающей из отверстия панциря.  </vt:lpstr>
      <vt:lpstr>Гиббула— вид брюхоногих моллюсков рода Gibbula, семейство Trochidae. Описание: Раковина кубаревидная, толстостенная, с семью-восьмью оборотами, образующими под швом широкий уступ. Скульптура состоит из резких узких спиральных рёбер, разделённых широкими промежутками. Окраска варьирует от светло-жёлтой или зеленоватой до тёмно-серой или светло-бурой с зеленоватыми пятнышками, образующими на спиральных рёбрах подобие косого пунктира. Высота раковины — до 21 мм, ширина — до 23 мм. Устье почти четырёхугольное. Важно: раковины этого вида сильно изменчивы в отношении завитка, не исключено, что это не один, а два разных вида.  Ареал Вид распространён в Средиземном, Эгейском, Мраморном и Чёрном морях. В Чёрном море обычен вдоль всех берегов на глубине до 40 м на устричниках, камнях и водорослях.   Однако: по некоторым данным, вид практически исчез, живых моллюсков в последние годы не находили.  Образ жизни Населяет поверхность подводных скал.  Питается молодой порослью водорослей и плёнкой микроорганизмов, которую соскребает с корней.  </vt:lpstr>
      <vt:lpstr>Конус магус— вид брюхоногих моллюсков из семейства конусов (Conidae). Описание: Размер раковины взрослой особи — от 16 до 94 мм.  Окрас раковины белый, с голубовато-пепельным оттенком, оранжево-коричневым, каштановым или шоколадным, имеет рисунок из узких прерывистых линий коричневого цвета.  Завиток длинный и довольно цилиндрический, снизу сильно полосатый.  Середина завитка обычно неравномерно окрашена в белый цвет.  Длина раковины варьируется от 2,5 до 4 см.  Ареал Красное море и Индийский океан у берегов Мадагаскара и Маскаренских островов. Тихий океан от Индонезии до Японии и Маршалловых островов, островов Уоллиса и Футуны, Фиджи, на Филиппинах и у берегов Австралии (Квинсленд) Яд моллюска содержит конотоксины, обладающие мощным нейротоксическим действием.  При введении конотоксина в организм жертвы он почти мгновенно снижает содержание глюкозы в крови, что приводит к глюкогликемической коме.  Важно: с живыми раковинами конусов следует обращаться очень осторожно, а лучше вообще не трогать. </vt:lpstr>
      <vt:lpstr>Лабиостромбус — род брюхоногих моллюсков из семейства Strombidae.  Описание: Раковина овально-конической формы, окраска варьирует от светло-бежевой до коричневой. Устье раковины белое или ярко-розовое, с широкой наружной губой, имеющей в нижней части выемку. Губа раковины с волнистым краем, особенно у молодых особей. На раковине рядом с коротким открытым сифональным каналом имеется узкая, но глубокая «стромбоидная» выемка. Глаза моллюска находятся на цилиндрических стебельках, причём при передвижении левый стебелёк выходит через устье раковины, а правый — через «стромбоидную» выемку на наружной губе. Ареал Вид Labiostrombus epidromis встречается в Тихом океане вдоль Рюкю (Япония), Новой Каледонии и Квинсленда (Австралия).  Образ жизни Моллюски рода Labiostrombus подвижны, передвигаются по дну прыжками, отталкиваясь от него мускулистой ногой. </vt:lpstr>
      <vt:lpstr>Ламбис Тигровый — вид морских брюхоногих моллюсков из семейства Strombidae Описание: Раковина удлинённой формы с отростками.  Поверхность светлого оттенка с тёмно-коричневыми пятнами.  Усть розовато-бежевое.  Размеры: 11–13 см. У молодых моллюсков раковина тонкостенная, без выростов, из-за чего они мало похожи на взрослых особей.  У некоторых видов наблюдается половой диморфизм: раковины женских особей обычно крупнее и имеют более укороченные выросты.  Особенности: Сифональный канал длинный и изогнутый. У некоторых видов наблюдается половой диморфизм: раковины женских особей обычно крупнее и имеют более укороченные выросты.  Ареал обитания Индо-Тихоокеанский регион. Мелководье, на коралловых рифах и на песчаных грунтах на глубине от 3 до 30 м. Образ жизни Питается в основном водорослями.  Обычно встречается в association с красными водорослями.  </vt:lpstr>
      <vt:lpstr>Пантеровая каури — вид крупных тропических морских брюхоногих моллюсков семейства Cypraeidae Описание: Раковины достигают в среднем 57–65 мм в длину, минимальный размер — 37 мм, максимальный — 118 мм. Форма — примерно удлинённо-грушевидная. Поверхность спины гладкая и блестящая, обычно беловатого или бледно-коричневого цвета, густо покрыта тёмно-коричневыми круглыми пятнами. Размытая продольная красноватая линия проходит вдоль средней линии, где при жизни сходятся две половины мантии. Нижние края округлые, брюшная сторона белая или беловатая, с несколькими длинными и тонкими зубцами вдоль отверстия. Ареал : Эндемик Красного моря (у берегов Египта и Судана), залива Акаба, островов Дахлак и Аденского залива. Также вид прижился в Средиземном море (остров Лампедуза и Мальта), вероятно, проникнув туда через Суэцкий канал. Образ жизни Обитает в чистой воде на глубине 3–40 метров, в основном в колониях кораллов или на песчаном морском дне.  Питается коралловыми полипами, различными беспозвоночными и водорослями, а также мёртвыми органическими веществами.  Ведёт ночной образ жизни — днём прячется в затемнённых местах.  </vt:lpstr>
      <vt:lpstr>Нассариус гаудиосус— вид морских брюхоногих моллюсков семейства Nassariidae. Описание: Длина раковины — от 15 мм до 29 мм. Раковина умеренно вытянутая, толстостенная, спиральная.  Спереди — короткий круто изогнутый сифонный канал.  Цвет — может быть белый, серый, бронзовый или коричневый с различными цветовыми оттенками.  На раковине — низкие продольные гребни, вокруг тела — спиральные насечки. Отличительная особенность — небольшая канавка вокруг передней части раковины позади носика. Ареал Индийский океан — у Мадагаскара, Альдабры, Чагоса, в бассейне Маскарен и Маврикия. Гавайи (Мауи). Западная часть Тихого океана. Среда обитания: мелководье, мягкие грунты на глубине до 12 м.  Образ жизни Моллюск — падальщик. Питается падалью, а не живым мясом. Большую часть времени проводит в грунте, не давая ему застаиваться. Обладает отличным обонянием, что позволяет ему быстро обнаружить осевшую на дне или застрявшую в камнях пищу. </vt:lpstr>
      <vt:lpstr>Морская звезда — класс беспозвоночных типа иглокожих. Название происходит от характерной формы, напоминающей звезду.  Анатомия Тело состоит из лучей (иногда называемых руками) и центрального диска. Все лучи устроены одинаково. В каждом луче находятся по глазному пятну и по два выроста желудка.  Кожа снабжена правильно расположенными скелетными пластинками, которые вооружены шипами и иглами, иногда — педицелляриями. Амбулакральные ножки — гибкие трубчатые выросты, как правило, с присосками на конце. Органы чувств: красные глазные пятна на концах лучей и осязательные окончания кожи. Способность к регенерации: морские звёзды способны восстановить своё тело из одного луча и кусочка центрального диска.  Образ жизни Морские звёзды — донные животные, ползающие при помощи амбулакральных ножек. Повсеместно обитают в океанах и морях (кроме опреснённых районов) до глубины 8,5 км.  Предпочитают каменистое и песчаное дно, где могут прятаться от хищников.  Продолжительность жизни — 20 и более лет. Питание Большинство морских звёзд — хищники, питающиеся главным образом моллюсками, морскими уточками, многощетинковыми червями и другими беспозвоночными.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КОЛЛЕКЦИЯ РАКУШЕК</dc:title>
  <dc:creator>User</dc:creator>
  <cp:lastModifiedBy>User</cp:lastModifiedBy>
  <cp:revision>25</cp:revision>
  <dcterms:created xsi:type="dcterms:W3CDTF">2026-01-10T12:57:33Z</dcterms:created>
  <dcterms:modified xsi:type="dcterms:W3CDTF">2026-02-01T12:33:24Z</dcterms:modified>
</cp:coreProperties>
</file>