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Barlow Medium"/>
      <p:regular r:id="rId29"/>
      <p:bold r:id="rId30"/>
      <p:italic r:id="rId31"/>
      <p:boldItalic r:id="rId32"/>
    </p:embeddedFont>
    <p:embeddedFont>
      <p:font typeface="Barlow"/>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Medium-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arlowMedium-italic.fntdata"/><Relationship Id="rId30" Type="http://schemas.openxmlformats.org/officeDocument/2006/relationships/font" Target="fonts/BarlowMedium-bold.fntdata"/><Relationship Id="rId11" Type="http://schemas.openxmlformats.org/officeDocument/2006/relationships/slide" Target="slides/slide6.xml"/><Relationship Id="rId33" Type="http://schemas.openxmlformats.org/officeDocument/2006/relationships/font" Target="fonts/Barlow-regular.fntdata"/><Relationship Id="rId10" Type="http://schemas.openxmlformats.org/officeDocument/2006/relationships/slide" Target="slides/slide5.xml"/><Relationship Id="rId32" Type="http://schemas.openxmlformats.org/officeDocument/2006/relationships/font" Target="fonts/BarlowMedium-boldItalic.fntdata"/><Relationship Id="rId13" Type="http://schemas.openxmlformats.org/officeDocument/2006/relationships/slide" Target="slides/slide8.xml"/><Relationship Id="rId35" Type="http://schemas.openxmlformats.org/officeDocument/2006/relationships/font" Target="fonts/Barlow-italic.fntdata"/><Relationship Id="rId12" Type="http://schemas.openxmlformats.org/officeDocument/2006/relationships/slide" Target="slides/slide7.xml"/><Relationship Id="rId34" Type="http://schemas.openxmlformats.org/officeDocument/2006/relationships/font" Target="fonts/Barlow-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Barlow-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895a40a0be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895a40a0be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895a40a0be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895a40a0be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895a40a0be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895a40a0be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895a40a0be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895a40a0be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895a40a0be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895a40a0be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895a40a0be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895a40a0be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895a40a0be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895a40a0be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895a40a0be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895a40a0be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895a40a0be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895a40a0be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895a40a0be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895a40a0be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895a40a0b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895a40a0b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082c41bb5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082c41bb5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082c41bb5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082c41bb5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082c41bb5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082c41bb5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082c41bb5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082c41bb5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895a40a0be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895a40a0be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1895a40a0be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1895a40a0b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895a40a0be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895a40a0b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895a40a0be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895a40a0be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895a40a0be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895a40a0b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895a40a0be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895a40a0be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895a40a0be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895a40a0be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785888" y="1633150"/>
            <a:ext cx="1572225" cy="1723600"/>
          </a:xfrm>
          <a:prstGeom prst="rect">
            <a:avLst/>
          </a:prstGeom>
          <a:noFill/>
          <a:ln>
            <a:noFill/>
          </a:ln>
        </p:spPr>
      </p:pic>
      <p:sp>
        <p:nvSpPr>
          <p:cNvPr id="55" name="Google Shape;55;p13"/>
          <p:cNvSpPr txBox="1"/>
          <p:nvPr/>
        </p:nvSpPr>
        <p:spPr>
          <a:xfrm>
            <a:off x="3164125" y="1184950"/>
            <a:ext cx="28182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La Pédagogie </a:t>
            </a:r>
            <a:endParaRPr b="1">
              <a:latin typeface="Barlow"/>
              <a:ea typeface="Barlow"/>
              <a:cs typeface="Barlow"/>
              <a:sym typeface="Barlow"/>
            </a:endParaRPr>
          </a:p>
          <a:p>
            <a:pPr indent="0" lvl="0" marL="0" rtl="0" algn="ctr">
              <a:spcBef>
                <a:spcPts val="0"/>
              </a:spcBef>
              <a:spcAft>
                <a:spcPts val="0"/>
              </a:spcAft>
              <a:buNone/>
            </a:pPr>
            <a:r>
              <a:rPr b="1" lang="fr">
                <a:latin typeface="Barlow"/>
                <a:ea typeface="Barlow"/>
                <a:cs typeface="Barlow"/>
                <a:sym typeface="Barlow"/>
              </a:rPr>
              <a:t> Design &amp; Métiers d’Art</a:t>
            </a:r>
            <a:endParaRPr b="1">
              <a:latin typeface="Barlow"/>
              <a:ea typeface="Barlow"/>
              <a:cs typeface="Barlow"/>
              <a:sym typeface="Barlow"/>
            </a:endParaRPr>
          </a:p>
        </p:txBody>
      </p:sp>
      <p:cxnSp>
        <p:nvCxnSpPr>
          <p:cNvPr id="56" name="Google Shape;56;p13"/>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cxnSp>
        <p:nvCxnSpPr>
          <p:cNvPr id="134" name="Google Shape;134;p22"/>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135" name="Google Shape;135;p22"/>
          <p:cNvPicPr preferRelativeResize="0"/>
          <p:nvPr/>
        </p:nvPicPr>
        <p:blipFill>
          <a:blip r:embed="rId3">
            <a:alphaModFix/>
          </a:blip>
          <a:stretch>
            <a:fillRect/>
          </a:stretch>
        </p:blipFill>
        <p:spPr>
          <a:xfrm>
            <a:off x="2443700" y="152400"/>
            <a:ext cx="6594524" cy="4649651"/>
          </a:xfrm>
          <a:prstGeom prst="rect">
            <a:avLst/>
          </a:prstGeom>
          <a:noFill/>
          <a:ln>
            <a:noFill/>
          </a:ln>
        </p:spPr>
      </p:pic>
      <p:sp>
        <p:nvSpPr>
          <p:cNvPr id="136" name="Google Shape;136;p22"/>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rgbClr val="EFEFEF"/>
                </a:solidFill>
                <a:latin typeface="Barlow"/>
                <a:ea typeface="Barlow"/>
                <a:cs typeface="Barlow"/>
                <a:sym typeface="Barlow"/>
              </a:rPr>
              <a:t>FORMADE</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rgbClr val="EFEFEF"/>
                </a:solidFill>
                <a:latin typeface="Barlow"/>
                <a:ea typeface="Barlow"/>
                <a:cs typeface="Barlow"/>
                <a:sym typeface="Barlow"/>
              </a:rPr>
              <a:t>ANIMADE</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COMITÉS DES FAIRE</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maturation</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pic>
        <p:nvPicPr>
          <p:cNvPr id="137" name="Google Shape;137;p22"/>
          <p:cNvPicPr preferRelativeResize="0"/>
          <p:nvPr/>
        </p:nvPicPr>
        <p:blipFill>
          <a:blip r:embed="rId4">
            <a:alphaModFix/>
          </a:blip>
          <a:stretch>
            <a:fillRect/>
          </a:stretch>
        </p:blipFill>
        <p:spPr>
          <a:xfrm>
            <a:off x="2443700" y="152400"/>
            <a:ext cx="6594524" cy="4627133"/>
          </a:xfrm>
          <a:prstGeom prst="rect">
            <a:avLst/>
          </a:prstGeom>
          <a:noFill/>
          <a:ln>
            <a:noFill/>
          </a:ln>
        </p:spPr>
      </p:pic>
      <p:pic>
        <p:nvPicPr>
          <p:cNvPr id="138" name="Google Shape;138;p22"/>
          <p:cNvPicPr preferRelativeResize="0"/>
          <p:nvPr/>
        </p:nvPicPr>
        <p:blipFill>
          <a:blip r:embed="rId5">
            <a:alphaModFix/>
          </a:blip>
          <a:stretch>
            <a:fillRect/>
          </a:stretch>
        </p:blipFill>
        <p:spPr>
          <a:xfrm>
            <a:off x="2443700" y="152400"/>
            <a:ext cx="6594524" cy="46657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cxnSp>
        <p:nvCxnSpPr>
          <p:cNvPr id="143" name="Google Shape;143;p23"/>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144" name="Google Shape;144;p23"/>
          <p:cNvPicPr preferRelativeResize="0"/>
          <p:nvPr/>
        </p:nvPicPr>
        <p:blipFill>
          <a:blip r:embed="rId3">
            <a:alphaModFix/>
          </a:blip>
          <a:stretch>
            <a:fillRect/>
          </a:stretch>
        </p:blipFill>
        <p:spPr>
          <a:xfrm>
            <a:off x="2443700" y="152400"/>
            <a:ext cx="6594524" cy="4649651"/>
          </a:xfrm>
          <a:prstGeom prst="rect">
            <a:avLst/>
          </a:prstGeom>
          <a:noFill/>
          <a:ln>
            <a:noFill/>
          </a:ln>
        </p:spPr>
      </p:pic>
      <p:sp>
        <p:nvSpPr>
          <p:cNvPr id="145" name="Google Shape;145;p23"/>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rgbClr val="EFEFEF"/>
                </a:solidFill>
                <a:latin typeface="Barlow"/>
                <a:ea typeface="Barlow"/>
                <a:cs typeface="Barlow"/>
                <a:sym typeface="Barlow"/>
              </a:rPr>
              <a:t>FORMADE</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rgbClr val="EFEFEF"/>
                </a:solidFill>
                <a:latin typeface="Barlow"/>
                <a:ea typeface="Barlow"/>
                <a:cs typeface="Barlow"/>
                <a:sym typeface="Barlow"/>
              </a:rPr>
              <a:t>ANIMADE</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2"/>
                </a:solidFill>
                <a:highlight>
                  <a:schemeClr val="lt1"/>
                </a:highlight>
                <a:latin typeface="Barlow"/>
                <a:ea typeface="Barlow"/>
                <a:cs typeface="Barlow"/>
                <a:sym typeface="Barlow"/>
              </a:rPr>
              <a:t>COMITÉS DES FAIRE</a:t>
            </a:r>
            <a:endParaRPr b="1">
              <a:solidFill>
                <a:schemeClr val="lt2"/>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latin typeface="Barlow"/>
                <a:ea typeface="Barlow"/>
                <a:cs typeface="Barlow"/>
                <a:sym typeface="Barlow"/>
              </a:rPr>
              <a:t>GREID</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pic>
        <p:nvPicPr>
          <p:cNvPr id="146" name="Google Shape;146;p23"/>
          <p:cNvPicPr preferRelativeResize="0"/>
          <p:nvPr/>
        </p:nvPicPr>
        <p:blipFill>
          <a:blip r:embed="rId4">
            <a:alphaModFix/>
          </a:blip>
          <a:stretch>
            <a:fillRect/>
          </a:stretch>
        </p:blipFill>
        <p:spPr>
          <a:xfrm>
            <a:off x="2443700" y="152400"/>
            <a:ext cx="6594524" cy="4627133"/>
          </a:xfrm>
          <a:prstGeom prst="rect">
            <a:avLst/>
          </a:prstGeom>
          <a:noFill/>
          <a:ln>
            <a:noFill/>
          </a:ln>
        </p:spPr>
      </p:pic>
      <p:pic>
        <p:nvPicPr>
          <p:cNvPr id="147" name="Google Shape;147;p23"/>
          <p:cNvPicPr preferRelativeResize="0"/>
          <p:nvPr/>
        </p:nvPicPr>
        <p:blipFill>
          <a:blip r:embed="rId5">
            <a:alphaModFix/>
          </a:blip>
          <a:stretch>
            <a:fillRect/>
          </a:stretch>
        </p:blipFill>
        <p:spPr>
          <a:xfrm>
            <a:off x="2443700" y="152400"/>
            <a:ext cx="6594524" cy="4665755"/>
          </a:xfrm>
          <a:prstGeom prst="rect">
            <a:avLst/>
          </a:prstGeom>
          <a:noFill/>
          <a:ln>
            <a:noFill/>
          </a:ln>
        </p:spPr>
      </p:pic>
      <p:pic>
        <p:nvPicPr>
          <p:cNvPr id="148" name="Google Shape;148;p23"/>
          <p:cNvPicPr preferRelativeResize="0"/>
          <p:nvPr/>
        </p:nvPicPr>
        <p:blipFill>
          <a:blip r:embed="rId6">
            <a:alphaModFix/>
          </a:blip>
          <a:stretch>
            <a:fillRect/>
          </a:stretch>
        </p:blipFill>
        <p:spPr>
          <a:xfrm>
            <a:off x="2443700" y="152400"/>
            <a:ext cx="6594524" cy="465932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cxnSp>
        <p:nvCxnSpPr>
          <p:cNvPr id="153" name="Google Shape;153;p24"/>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54" name="Google Shape;154;p24"/>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dk1"/>
                </a:solidFill>
                <a:latin typeface="Barlow"/>
                <a:ea typeface="Barlow"/>
                <a:cs typeface="Barlow"/>
                <a:sym typeface="Barlow"/>
              </a:rPr>
              <a:t>FORMADE</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chemeClr val="dk1"/>
                </a:solidFill>
                <a:latin typeface="Barlow"/>
                <a:ea typeface="Barlow"/>
                <a:cs typeface="Barlow"/>
                <a:sym typeface="Barlow"/>
              </a:rPr>
              <a:t>ANIMADE</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COMITÉS DES FAIRE</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latin typeface="Barlow"/>
                <a:ea typeface="Barlow"/>
                <a:cs typeface="Barlow"/>
                <a:sym typeface="Barlow"/>
              </a:rPr>
              <a:t>GREID</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pic>
        <p:nvPicPr>
          <p:cNvPr id="155" name="Google Shape;155;p24"/>
          <p:cNvPicPr preferRelativeResize="0"/>
          <p:nvPr/>
        </p:nvPicPr>
        <p:blipFill>
          <a:blip r:embed="rId3">
            <a:alphaModFix/>
          </a:blip>
          <a:stretch>
            <a:fillRect/>
          </a:stretch>
        </p:blipFill>
        <p:spPr>
          <a:xfrm>
            <a:off x="2356317" y="2345800"/>
            <a:ext cx="6714609" cy="2393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cxnSp>
        <p:nvCxnSpPr>
          <p:cNvPr id="160" name="Google Shape;160;p25"/>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61" name="Google Shape;161;p25"/>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dk1"/>
                </a:solidFill>
                <a:latin typeface="Barlow"/>
                <a:ea typeface="Barlow"/>
                <a:cs typeface="Barlow"/>
                <a:sym typeface="Barlow"/>
              </a:rPr>
              <a:t>DÉCRET</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chemeClr val="lt1"/>
                </a:solidFill>
                <a:highlight>
                  <a:schemeClr val="lt1"/>
                </a:highlight>
                <a:latin typeface="Barlow"/>
                <a:ea typeface="Barlow"/>
                <a:cs typeface="Barlow"/>
                <a:sym typeface="Barlow"/>
              </a:rPr>
              <a:t>ARRÊTÉ</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 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62" name="Google Shape;162;p25"/>
          <p:cNvSpPr txBox="1"/>
          <p:nvPr/>
        </p:nvSpPr>
        <p:spPr>
          <a:xfrm>
            <a:off x="2561700" y="391000"/>
            <a:ext cx="6262500" cy="262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dk1"/>
                </a:solidFill>
                <a:latin typeface="Barlow"/>
                <a:ea typeface="Barlow"/>
                <a:cs typeface="Barlow"/>
                <a:sym typeface="Barlow"/>
              </a:rPr>
              <a:t>Qu'est-ce qu'un décret ?</a:t>
            </a:r>
            <a:endParaRPr b="1" sz="23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rPr lang="fr" sz="1100">
                <a:solidFill>
                  <a:schemeClr val="dk1"/>
                </a:solidFill>
                <a:latin typeface="Barlow"/>
                <a:ea typeface="Barlow"/>
                <a:cs typeface="Barlow"/>
                <a:sym typeface="Barlow"/>
              </a:rPr>
              <a:t>Un décret est un acte réglementaire ou individuel pris par le président de la République ou le Premier ministre. Cet acte fait partie des pouvoirs réservés au pouvoir exécutif par la Constitution.</a:t>
            </a:r>
            <a:endParaRPr sz="11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cxnSp>
        <p:nvCxnSpPr>
          <p:cNvPr id="167" name="Google Shape;167;p26"/>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68" name="Google Shape;168;p26"/>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chemeClr val="dk1"/>
                </a:solidFill>
                <a:highlight>
                  <a:schemeClr val="lt1"/>
                </a:highlight>
                <a:latin typeface="Barlow"/>
                <a:ea typeface="Barlow"/>
                <a:cs typeface="Barlow"/>
                <a:sym typeface="Barlow"/>
              </a:rPr>
              <a:t>ARRÊTÉ</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 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69" name="Google Shape;169;p26"/>
          <p:cNvSpPr txBox="1"/>
          <p:nvPr/>
        </p:nvSpPr>
        <p:spPr>
          <a:xfrm>
            <a:off x="2561700" y="467200"/>
            <a:ext cx="6262500" cy="297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rPr b="1" lang="fr" sz="2300">
                <a:solidFill>
                  <a:schemeClr val="dk1"/>
                </a:solidFill>
                <a:latin typeface="Barlow"/>
                <a:ea typeface="Barlow"/>
                <a:cs typeface="Barlow"/>
                <a:sym typeface="Barlow"/>
              </a:rPr>
              <a:t>Qu'est-ce qu'un arrêté ?</a:t>
            </a:r>
            <a:endParaRPr b="1" sz="23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rPr lang="fr" sz="1100">
                <a:solidFill>
                  <a:schemeClr val="dk1"/>
                </a:solidFill>
                <a:latin typeface="Barlow"/>
                <a:ea typeface="Barlow"/>
                <a:cs typeface="Barlow"/>
                <a:sym typeface="Barlow"/>
              </a:rPr>
              <a:t>Un arrêté est un acte administratif provenant d’une autorité administrative autre que le président de la République ou le Premier ministre.</a:t>
            </a:r>
            <a:endParaRPr sz="11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cxnSp>
        <p:nvCxnSpPr>
          <p:cNvPr id="174" name="Google Shape;174;p27"/>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75" name="Google Shape;175;p27"/>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LES</a:t>
            </a:r>
            <a:r>
              <a:rPr b="1" lang="fr">
                <a:solidFill>
                  <a:schemeClr val="dk1"/>
                </a:solidFill>
                <a:highlight>
                  <a:schemeClr val="lt1"/>
                </a:highlight>
                <a:latin typeface="Barlow"/>
                <a:ea typeface="Barlow"/>
                <a:cs typeface="Barlow"/>
                <a:sym typeface="Barlow"/>
              </a:rPr>
              <a:t> TEXTES</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76" name="Google Shape;176;p27"/>
          <p:cNvSpPr txBox="1"/>
          <p:nvPr/>
        </p:nvSpPr>
        <p:spPr>
          <a:xfrm>
            <a:off x="2561700" y="467200"/>
            <a:ext cx="6262500" cy="3243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1600">
                <a:solidFill>
                  <a:schemeClr val="dk1"/>
                </a:solidFill>
                <a:latin typeface="Barlow"/>
                <a:ea typeface="Barlow"/>
                <a:cs typeface="Barlow"/>
                <a:sym typeface="Barlow"/>
              </a:rPr>
              <a:t>Arrêté du 17 janvier 2019 fixant le programme d'enseignement optionnel de création et culture-design de la classe de seconde générale et technologique </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cxnSp>
        <p:nvCxnSpPr>
          <p:cNvPr id="181" name="Google Shape;181;p28"/>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82" name="Google Shape;182;p28"/>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lt1"/>
                </a:solidFill>
                <a:highlight>
                  <a:schemeClr val="dk1"/>
                </a:highlight>
                <a:latin typeface="Barlow"/>
                <a:ea typeface="Barlow"/>
                <a:cs typeface="Barlow"/>
                <a:sym typeface="Barlow"/>
              </a:rPr>
              <a:t> </a:t>
            </a:r>
            <a:r>
              <a:rPr b="1" lang="fr">
                <a:solidFill>
                  <a:schemeClr val="dk1"/>
                </a:solidFill>
                <a:highlight>
                  <a:schemeClr val="lt1"/>
                </a:highlight>
                <a:latin typeface="Barlow"/>
                <a:ea typeface="Barlow"/>
                <a:cs typeface="Barlow"/>
                <a:sym typeface="Barlow"/>
              </a:rPr>
              <a:t>LES TEXTES</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83" name="Google Shape;183;p28"/>
          <p:cNvSpPr txBox="1"/>
          <p:nvPr/>
        </p:nvSpPr>
        <p:spPr>
          <a:xfrm>
            <a:off x="2561700" y="467200"/>
            <a:ext cx="6262500" cy="352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1600">
                <a:solidFill>
                  <a:schemeClr val="dk1"/>
                </a:solidFill>
                <a:latin typeface="Barlow"/>
                <a:ea typeface="Barlow"/>
                <a:cs typeface="Barlow"/>
                <a:sym typeface="Barlow"/>
              </a:rPr>
              <a:t>Arrêté du 16 juillet 2018 portant organisation et volumes horaires des enseignements des classes de première et terminale des lycées sanctionnés par le baccalauréat technologique, « sciences et technologies du design et des arts appliqués (STD2A) »</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cxnSp>
        <p:nvCxnSpPr>
          <p:cNvPr id="188" name="Google Shape;188;p29"/>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89" name="Google Shape;189;p29"/>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dk1"/>
                </a:solidFill>
                <a:highlight>
                  <a:schemeClr val="lt1"/>
                </a:highlight>
                <a:latin typeface="Barlow"/>
                <a:ea typeface="Barlow"/>
                <a:cs typeface="Barlow"/>
                <a:sym typeface="Barlow"/>
              </a:rPr>
              <a:t>LES TEXTES</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90" name="Google Shape;190;p29"/>
          <p:cNvSpPr txBox="1"/>
          <p:nvPr/>
        </p:nvSpPr>
        <p:spPr>
          <a:xfrm>
            <a:off x="2561700" y="467200"/>
            <a:ext cx="6262500" cy="296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1600">
                <a:solidFill>
                  <a:schemeClr val="dk1"/>
                </a:solidFill>
                <a:latin typeface="Barlow"/>
                <a:ea typeface="Barlow"/>
                <a:cs typeface="Barlow"/>
                <a:sym typeface="Barlow"/>
              </a:rPr>
              <a:t>Arrêté du 28 octobre 2022 modifiant l’arrêté du 18 mai 2018 relatif au diplôme national des métiers d’art et du design.</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cxnSp>
        <p:nvCxnSpPr>
          <p:cNvPr id="195" name="Google Shape;195;p30"/>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96" name="Google Shape;196;p30"/>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a:t>
            </a:r>
            <a:r>
              <a:rPr b="1" lang="fr">
                <a:solidFill>
                  <a:schemeClr val="dk1"/>
                </a:solidFill>
                <a:highlight>
                  <a:schemeClr val="lt1"/>
                </a:highlight>
                <a:latin typeface="Barlow"/>
                <a:ea typeface="Barlow"/>
                <a:cs typeface="Barlow"/>
                <a:sym typeface="Barlow"/>
              </a:rPr>
              <a:t> </a:t>
            </a:r>
            <a:r>
              <a:rPr b="1" lang="fr">
                <a:solidFill>
                  <a:schemeClr val="dk1"/>
                </a:solidFill>
                <a:highlight>
                  <a:schemeClr val="lt1"/>
                </a:highlight>
                <a:latin typeface="Barlow"/>
                <a:ea typeface="Barlow"/>
                <a:cs typeface="Barlow"/>
                <a:sym typeface="Barlow"/>
              </a:rPr>
              <a:t>LES TEXTES</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NOUVEAU DÉCRET</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197" name="Google Shape;197;p30"/>
          <p:cNvSpPr txBox="1"/>
          <p:nvPr/>
        </p:nvSpPr>
        <p:spPr>
          <a:xfrm>
            <a:off x="2561700" y="467200"/>
            <a:ext cx="6262500" cy="355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12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1600">
                <a:solidFill>
                  <a:schemeClr val="dk1"/>
                </a:solidFill>
                <a:latin typeface="Barlow"/>
                <a:ea typeface="Barlow"/>
                <a:cs typeface="Barlow"/>
                <a:sym typeface="Barlow"/>
              </a:rPr>
              <a:t>Arrêté du 30 juillet 2012 portant définition et fixant les conditions de délivrance du diplôme supérieur d'arts appliqués « design »</a:t>
            </a:r>
            <a:endParaRPr b="1" sz="16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cxnSp>
        <p:nvCxnSpPr>
          <p:cNvPr id="202" name="Google Shape;202;p31"/>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203" name="Google Shape;203;p31"/>
          <p:cNvSpPr txBox="1"/>
          <p:nvPr/>
        </p:nvSpPr>
        <p:spPr>
          <a:xfrm>
            <a:off x="346025" y="467200"/>
            <a:ext cx="2010300" cy="2986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lt1"/>
                </a:solidFill>
                <a:highlight>
                  <a:schemeClr val="lt1"/>
                </a:highlight>
                <a:latin typeface="Barlow"/>
                <a:ea typeface="Barlow"/>
                <a:cs typeface="Barlow"/>
                <a:sym typeface="Barlow"/>
              </a:rPr>
              <a:t>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2018</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204" name="Google Shape;204;p31"/>
          <p:cNvSpPr txBox="1"/>
          <p:nvPr/>
        </p:nvSpPr>
        <p:spPr>
          <a:xfrm>
            <a:off x="2561700" y="467200"/>
            <a:ext cx="6262500" cy="426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cxnSp>
        <p:nvCxnSpPr>
          <p:cNvPr id="205" name="Google Shape;205;p31"/>
          <p:cNvCxnSpPr>
            <a:stCxn id="204" idx="1"/>
          </p:cNvCxnSpPr>
          <p:nvPr/>
        </p:nvCxnSpPr>
        <p:spPr>
          <a:xfrm>
            <a:off x="2561700" y="2597950"/>
            <a:ext cx="5144700" cy="0"/>
          </a:xfrm>
          <a:prstGeom prst="straightConnector1">
            <a:avLst/>
          </a:prstGeom>
          <a:noFill/>
          <a:ln cap="flat" cmpd="sng" w="38100">
            <a:solidFill>
              <a:schemeClr val="dk2"/>
            </a:solidFill>
            <a:prstDash val="solid"/>
            <a:round/>
            <a:headEnd len="med" w="med" type="none"/>
            <a:tailEnd len="med" w="med" type="none"/>
          </a:ln>
        </p:spPr>
      </p:cxnSp>
      <p:sp>
        <p:nvSpPr>
          <p:cNvPr id="206" name="Google Shape;206;p31"/>
          <p:cNvSpPr txBox="1"/>
          <p:nvPr/>
        </p:nvSpPr>
        <p:spPr>
          <a:xfrm>
            <a:off x="7706400" y="2190075"/>
            <a:ext cx="442500" cy="615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fr" sz="2800">
                <a:solidFill>
                  <a:schemeClr val="dk1"/>
                </a:solidFill>
                <a:highlight>
                  <a:schemeClr val="lt1"/>
                </a:highlight>
                <a:latin typeface="Barlow"/>
                <a:ea typeface="Barlow"/>
                <a:cs typeface="Barlow"/>
                <a:sym typeface="Barlow"/>
              </a:rPr>
              <a:t>…</a:t>
            </a:r>
            <a:endParaRPr b="1" sz="2800">
              <a:solidFill>
                <a:schemeClr val="dk1"/>
              </a:solidFill>
              <a:highlight>
                <a:schemeClr val="lt1"/>
              </a:highlight>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3785888" y="1633150"/>
            <a:ext cx="1572225" cy="1723600"/>
          </a:xfrm>
          <a:prstGeom prst="rect">
            <a:avLst/>
          </a:prstGeom>
          <a:noFill/>
          <a:ln>
            <a:noFill/>
          </a:ln>
        </p:spPr>
      </p:pic>
      <p:sp>
        <p:nvSpPr>
          <p:cNvPr id="62" name="Google Shape;62;p14"/>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LET’S MADe</a:t>
            </a:r>
            <a:endParaRPr b="1">
              <a:latin typeface="Barlow"/>
              <a:ea typeface="Barlow"/>
              <a:cs typeface="Barlow"/>
              <a:sym typeface="Barlow"/>
            </a:endParaRPr>
          </a:p>
        </p:txBody>
      </p:sp>
      <p:cxnSp>
        <p:nvCxnSpPr>
          <p:cNvPr id="63" name="Google Shape;63;p14"/>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64" name="Google Shape;64;p14"/>
          <p:cNvPicPr preferRelativeResize="0"/>
          <p:nvPr/>
        </p:nvPicPr>
        <p:blipFill>
          <a:blip r:embed="rId4">
            <a:alphaModFix/>
          </a:blip>
          <a:stretch>
            <a:fillRect/>
          </a:stretch>
        </p:blipFill>
        <p:spPr>
          <a:xfrm>
            <a:off x="3793088" y="1641050"/>
            <a:ext cx="1557800" cy="1707800"/>
          </a:xfrm>
          <a:prstGeom prst="rect">
            <a:avLst/>
          </a:prstGeom>
          <a:noFill/>
          <a:ln>
            <a:noFill/>
          </a:ln>
        </p:spPr>
      </p:pic>
      <p:sp>
        <p:nvSpPr>
          <p:cNvPr id="65" name="Google Shape;65;p14"/>
          <p:cNvSpPr txBox="1"/>
          <p:nvPr/>
        </p:nvSpPr>
        <p:spPr>
          <a:xfrm>
            <a:off x="641750" y="467200"/>
            <a:ext cx="17145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t/>
            </a:r>
            <a:endParaRPr b="1">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
                                        </p:tgtEl>
                                        <p:attrNameLst>
                                          <p:attrName>style.visibility</p:attrName>
                                        </p:attrNameLst>
                                      </p:cBhvr>
                                      <p:to>
                                        <p:strVal val="visible"/>
                                      </p:to>
                                    </p:set>
                                    <p:animEffect filter="fade" transition="in">
                                      <p:cBhvr>
                                        <p:cTn dur="4200"/>
                                        <p:tgtEl>
                                          <p:spTgt spid="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cxnSp>
        <p:nvCxnSpPr>
          <p:cNvPr id="211" name="Google Shape;211;p32"/>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212" name="Google Shape;212;p32"/>
          <p:cNvSpPr txBox="1"/>
          <p:nvPr/>
        </p:nvSpPr>
        <p:spPr>
          <a:xfrm>
            <a:off x="346025" y="467200"/>
            <a:ext cx="2010300" cy="3771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lt1"/>
                </a:solidFill>
                <a:highlight>
                  <a:schemeClr val="lt1"/>
                </a:highlight>
                <a:latin typeface="Barlow"/>
                <a:ea typeface="Barlow"/>
                <a:cs typeface="Barlow"/>
                <a:sym typeface="Barlow"/>
              </a:rPr>
              <a:t>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sz="900">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COMPÉTENCE</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213" name="Google Shape;213;p32"/>
          <p:cNvSpPr txBox="1"/>
          <p:nvPr/>
        </p:nvSpPr>
        <p:spPr>
          <a:xfrm>
            <a:off x="2561700" y="467200"/>
            <a:ext cx="6262500" cy="668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a:solidFill>
                  <a:schemeClr val="dk1"/>
                </a:solidFill>
                <a:latin typeface="Barlow"/>
                <a:ea typeface="Barlow"/>
                <a:cs typeface="Barlow"/>
                <a:sym typeface="Barlow"/>
              </a:rPr>
              <a:t>Aptitude à mettre en œuvre un ensemble organisé de savoirs, de savoir-faire et d’attitudes (savoir-être), permettant d’accomplir un certain nombre de tâches.</a:t>
            </a:r>
            <a:endParaRPr b="1">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AAP</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cxnSp>
        <p:nvCxnSpPr>
          <p:cNvPr id="218" name="Google Shape;218;p33"/>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219" name="Google Shape;219;p33"/>
          <p:cNvSpPr txBox="1"/>
          <p:nvPr/>
        </p:nvSpPr>
        <p:spPr>
          <a:xfrm>
            <a:off x="346025" y="467200"/>
            <a:ext cx="2010300" cy="4910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lt1"/>
                </a:solidFill>
                <a:highlight>
                  <a:schemeClr val="lt1"/>
                </a:highlight>
                <a:latin typeface="Barlow"/>
                <a:ea typeface="Barlow"/>
                <a:cs typeface="Barlow"/>
                <a:sym typeface="Barlow"/>
              </a:rPr>
              <a:t>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sz="900">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2"/>
                </a:solidFill>
                <a:highlight>
                  <a:schemeClr val="lt1"/>
                </a:highlight>
                <a:latin typeface="Barlow"/>
                <a:ea typeface="Barlow"/>
                <a:cs typeface="Barlow"/>
                <a:sym typeface="Barlow"/>
              </a:rPr>
              <a:t>C</a:t>
            </a:r>
            <a:r>
              <a:rPr b="1" lang="fr">
                <a:solidFill>
                  <a:schemeClr val="lt2"/>
                </a:solidFill>
                <a:highlight>
                  <a:schemeClr val="lt1"/>
                </a:highlight>
                <a:latin typeface="Barlow"/>
                <a:ea typeface="Barlow"/>
                <a:cs typeface="Barlow"/>
                <a:sym typeface="Barlow"/>
              </a:rPr>
              <a:t>OMPÉTENCE</a:t>
            </a:r>
            <a:endParaRPr b="1">
              <a:solidFill>
                <a:schemeClr val="lt2"/>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sz="400">
              <a:solidFill>
                <a:schemeClr val="dk1"/>
              </a:solidFill>
              <a:highlight>
                <a:schemeClr val="lt1"/>
              </a:highlight>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rPr b="1" lang="fr">
                <a:solidFill>
                  <a:schemeClr val="dk1"/>
                </a:solidFill>
                <a:highlight>
                  <a:schemeClr val="lt1"/>
                </a:highlight>
                <a:latin typeface="Barlow"/>
                <a:ea typeface="Barlow"/>
                <a:cs typeface="Barlow"/>
                <a:sym typeface="Barlow"/>
              </a:rPr>
              <a:t>CONTEXTE</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220" name="Google Shape;220;p33"/>
          <p:cNvSpPr txBox="1"/>
          <p:nvPr/>
        </p:nvSpPr>
        <p:spPr>
          <a:xfrm>
            <a:off x="2561700" y="467200"/>
            <a:ext cx="6262500" cy="395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rPr b="1" lang="fr" sz="1800">
                <a:solidFill>
                  <a:schemeClr val="dk1"/>
                </a:solidFill>
                <a:latin typeface="Barlow"/>
                <a:ea typeface="Barlow"/>
                <a:cs typeface="Barlow"/>
                <a:sym typeface="Barlow"/>
              </a:rPr>
              <a:t>critères (qualités tangibles)</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a:solidFill>
                  <a:schemeClr val="lt1"/>
                </a:solidFill>
                <a:latin typeface="Barlow"/>
                <a:ea typeface="Barlow"/>
                <a:cs typeface="Barlow"/>
                <a:sym typeface="Barlow"/>
              </a:rPr>
              <a:t>Aptitude à mettre en œuvre un ensemble organisé de savoirs, de savoir-faire et d’attitudes (savoir-être), permettant d’accomplir un certain nombre de </a:t>
            </a:r>
            <a:r>
              <a:rPr b="1" lang="fr" sz="1700">
                <a:solidFill>
                  <a:schemeClr val="dk1"/>
                </a:solidFill>
                <a:latin typeface="Barlow"/>
                <a:ea typeface="Barlow"/>
                <a:cs typeface="Barlow"/>
                <a:sym typeface="Barlow"/>
              </a:rPr>
              <a:t>tâches </a:t>
            </a:r>
            <a:endParaRPr b="1" sz="1700">
              <a:solidFill>
                <a:schemeClr val="dk1"/>
              </a:solidFill>
              <a:latin typeface="Barlow"/>
              <a:ea typeface="Barlow"/>
              <a:cs typeface="Barlow"/>
              <a:sym typeface="Barlow"/>
            </a:endParaRPr>
          </a:p>
          <a:p>
            <a:pPr indent="0" lvl="0" marL="0" rtl="0" algn="r">
              <a:spcBef>
                <a:spcPts val="600"/>
              </a:spcBef>
              <a:spcAft>
                <a:spcPts val="0"/>
              </a:spcAft>
              <a:buNone/>
            </a:pPr>
            <a:r>
              <a:t/>
            </a:r>
            <a:endParaRPr b="1">
              <a:solidFill>
                <a:schemeClr val="lt1"/>
              </a:solidFill>
              <a:latin typeface="Barlow"/>
              <a:ea typeface="Barlow"/>
              <a:cs typeface="Barlow"/>
              <a:sym typeface="Barlow"/>
            </a:endParaRPr>
          </a:p>
        </p:txBody>
      </p:sp>
      <p:cxnSp>
        <p:nvCxnSpPr>
          <p:cNvPr id="221" name="Google Shape;221;p33"/>
          <p:cNvCxnSpPr/>
          <p:nvPr/>
        </p:nvCxnSpPr>
        <p:spPr>
          <a:xfrm flipH="1" rot="10800000">
            <a:off x="3399500" y="3285275"/>
            <a:ext cx="499500" cy="570900"/>
          </a:xfrm>
          <a:prstGeom prst="straightConnector1">
            <a:avLst/>
          </a:prstGeom>
          <a:noFill/>
          <a:ln cap="flat" cmpd="sng" w="38100">
            <a:solidFill>
              <a:schemeClr val="dk2"/>
            </a:solidFill>
            <a:prstDash val="solid"/>
            <a:round/>
            <a:headEnd len="med" w="med" type="none"/>
            <a:tailEnd len="med" w="med" type="none"/>
          </a:ln>
        </p:spPr>
      </p:cxnSp>
      <p:cxnSp>
        <p:nvCxnSpPr>
          <p:cNvPr id="222" name="Google Shape;222;p33"/>
          <p:cNvCxnSpPr/>
          <p:nvPr/>
        </p:nvCxnSpPr>
        <p:spPr>
          <a:xfrm>
            <a:off x="3375800" y="3844275"/>
            <a:ext cx="546900" cy="0"/>
          </a:xfrm>
          <a:prstGeom prst="straightConnector1">
            <a:avLst/>
          </a:prstGeom>
          <a:noFill/>
          <a:ln cap="flat" cmpd="sng" w="38100">
            <a:solidFill>
              <a:schemeClr val="dk2"/>
            </a:solidFill>
            <a:prstDash val="solid"/>
            <a:round/>
            <a:headEnd len="med" w="med" type="none"/>
            <a:tailEnd len="med" w="med" type="none"/>
          </a:ln>
        </p:spPr>
      </p:cxnSp>
      <p:cxnSp>
        <p:nvCxnSpPr>
          <p:cNvPr id="223" name="Google Shape;223;p33"/>
          <p:cNvCxnSpPr/>
          <p:nvPr/>
        </p:nvCxnSpPr>
        <p:spPr>
          <a:xfrm>
            <a:off x="3429200" y="3856175"/>
            <a:ext cx="440100" cy="582600"/>
          </a:xfrm>
          <a:prstGeom prst="straightConnector1">
            <a:avLst/>
          </a:prstGeom>
          <a:noFill/>
          <a:ln cap="flat" cmpd="sng" w="38100">
            <a:solidFill>
              <a:schemeClr val="dk2"/>
            </a:solidFill>
            <a:prstDash val="solid"/>
            <a:round/>
            <a:headEnd len="med" w="med" type="none"/>
            <a:tailEnd len="med" w="med" type="none"/>
          </a:ln>
        </p:spPr>
      </p:cxnSp>
      <p:sp>
        <p:nvSpPr>
          <p:cNvPr id="224" name="Google Shape;224;p33"/>
          <p:cNvSpPr txBox="1"/>
          <p:nvPr/>
        </p:nvSpPr>
        <p:spPr>
          <a:xfrm>
            <a:off x="4052575" y="3037475"/>
            <a:ext cx="3000000" cy="151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a:solidFill>
                  <a:schemeClr val="dk1"/>
                </a:solidFill>
                <a:latin typeface="Barlow"/>
                <a:ea typeface="Barlow"/>
                <a:cs typeface="Barlow"/>
                <a:sym typeface="Barlow"/>
              </a:rPr>
              <a:t>savoirs</a:t>
            </a:r>
            <a:endParaRPr b="1">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a:solidFill>
                  <a:schemeClr val="dk1"/>
                </a:solidFill>
                <a:latin typeface="Barlow"/>
                <a:ea typeface="Barlow"/>
                <a:cs typeface="Barlow"/>
                <a:sym typeface="Barlow"/>
              </a:rPr>
              <a:t>savoir-faire</a:t>
            </a:r>
            <a:endParaRPr b="1">
              <a:solidFill>
                <a:schemeClr val="dk1"/>
              </a:solidFill>
              <a:latin typeface="Barlow"/>
              <a:ea typeface="Barlow"/>
              <a:cs typeface="Barlow"/>
              <a:sym typeface="Barlow"/>
            </a:endParaRPr>
          </a:p>
          <a:p>
            <a:pPr indent="0" lvl="0" marL="0" rtl="0" algn="l">
              <a:lnSpc>
                <a:spcPct val="115000"/>
              </a:lnSpc>
              <a:spcBef>
                <a:spcPts val="2400"/>
              </a:spcBef>
              <a:spcAft>
                <a:spcPts val="600"/>
              </a:spcAft>
              <a:buNone/>
            </a:pPr>
            <a:r>
              <a:rPr b="1" lang="fr">
                <a:solidFill>
                  <a:schemeClr val="dk1"/>
                </a:solidFill>
                <a:latin typeface="Barlow"/>
                <a:ea typeface="Barlow"/>
                <a:cs typeface="Barlow"/>
                <a:sym typeface="Barlow"/>
              </a:rPr>
              <a:t>savoir-être</a:t>
            </a:r>
            <a:endParaRPr b="1">
              <a:solidFill>
                <a:schemeClr val="dk1"/>
              </a:solidFill>
              <a:latin typeface="Barlow"/>
              <a:ea typeface="Barlow"/>
              <a:cs typeface="Barlow"/>
              <a:sym typeface="Barlow"/>
            </a:endParaRPr>
          </a:p>
        </p:txBody>
      </p:sp>
      <p:cxnSp>
        <p:nvCxnSpPr>
          <p:cNvPr id="225" name="Google Shape;225;p33"/>
          <p:cNvCxnSpPr/>
          <p:nvPr/>
        </p:nvCxnSpPr>
        <p:spPr>
          <a:xfrm rot="10800000">
            <a:off x="2935900" y="2429200"/>
            <a:ext cx="23700" cy="115350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cxnSp>
        <p:nvCxnSpPr>
          <p:cNvPr id="230" name="Google Shape;230;p34"/>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231" name="Google Shape;231;p34"/>
          <p:cNvSpPr txBox="1"/>
          <p:nvPr/>
        </p:nvSpPr>
        <p:spPr>
          <a:xfrm>
            <a:off x="346025" y="467200"/>
            <a:ext cx="2010300" cy="3771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lt1"/>
                </a:solidFill>
                <a:highlight>
                  <a:schemeClr val="lt1"/>
                </a:highlight>
                <a:latin typeface="Barlow"/>
                <a:ea typeface="Barlow"/>
                <a:cs typeface="Barlow"/>
                <a:sym typeface="Barlow"/>
              </a:rPr>
              <a:t>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sz="900">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ÉVALUATION</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232" name="Google Shape;232;p34"/>
          <p:cNvSpPr txBox="1"/>
          <p:nvPr/>
        </p:nvSpPr>
        <p:spPr>
          <a:xfrm>
            <a:off x="2561700" y="467200"/>
            <a:ext cx="6262500" cy="67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Qu'est-ce qu'un décret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lt1"/>
              </a:solidFill>
              <a:latin typeface="Barlow"/>
              <a:ea typeface="Barlow"/>
              <a:cs typeface="Barlow"/>
              <a:sym typeface="Barlow"/>
            </a:endParaRPr>
          </a:p>
          <a:p>
            <a:pPr indent="0" lvl="0" marL="0" rtl="0" algn="l">
              <a:lnSpc>
                <a:spcPct val="115000"/>
              </a:lnSpc>
              <a:spcBef>
                <a:spcPts val="2400"/>
              </a:spcBef>
              <a:spcAft>
                <a:spcPts val="0"/>
              </a:spcAft>
              <a:buNone/>
            </a:pPr>
            <a:r>
              <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18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a:solidFill>
                  <a:schemeClr val="dk1"/>
                </a:solidFill>
                <a:latin typeface="Barlow"/>
                <a:ea typeface="Barlow"/>
                <a:cs typeface="Barlow"/>
                <a:sym typeface="Barlow"/>
              </a:rPr>
              <a:t>Action d'évaluer, d'apprécier la valeur (d'une chose); </a:t>
            </a:r>
            <a:endParaRPr b="1">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a:solidFill>
                  <a:schemeClr val="dk1"/>
                </a:solidFill>
                <a:latin typeface="Barlow"/>
                <a:ea typeface="Barlow"/>
                <a:cs typeface="Barlow"/>
                <a:sym typeface="Barlow"/>
              </a:rPr>
              <a:t>technique, méthode d'estimation .</a:t>
            </a:r>
            <a:endParaRPr b="1">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t/>
            </a:r>
            <a:endParaRPr b="1" sz="2300">
              <a:solidFill>
                <a:schemeClr val="dk1"/>
              </a:solidFill>
              <a:latin typeface="Barlow"/>
              <a:ea typeface="Barlow"/>
              <a:cs typeface="Barlow"/>
              <a:sym typeface="Barlow"/>
            </a:endParaRPr>
          </a:p>
          <a:p>
            <a:pPr indent="0" lvl="0" marL="0" rtl="0" algn="l">
              <a:lnSpc>
                <a:spcPct val="115000"/>
              </a:lnSpc>
              <a:spcBef>
                <a:spcPts val="2400"/>
              </a:spcBef>
              <a:spcAft>
                <a:spcPts val="0"/>
              </a:spcAft>
              <a:buNone/>
            </a:pPr>
            <a:r>
              <a:rPr b="1" lang="fr" sz="2300">
                <a:solidFill>
                  <a:schemeClr val="lt1"/>
                </a:solidFill>
                <a:latin typeface="Barlow"/>
                <a:ea typeface="Barlow"/>
                <a:cs typeface="Barlow"/>
                <a:sym typeface="Barlow"/>
              </a:rPr>
              <a:t>AAP</a:t>
            </a:r>
            <a:endParaRPr b="1" sz="1600">
              <a:solidFill>
                <a:schemeClr val="dk1"/>
              </a:solidFill>
              <a:latin typeface="Barlow"/>
              <a:ea typeface="Barlow"/>
              <a:cs typeface="Barlow"/>
              <a:sym typeface="Barlow"/>
            </a:endParaRPr>
          </a:p>
          <a:p>
            <a:pPr indent="0" lvl="0" marL="0" rtl="0" algn="l">
              <a:lnSpc>
                <a:spcPct val="115000"/>
              </a:lnSpc>
              <a:spcBef>
                <a:spcPts val="1200"/>
              </a:spcBef>
              <a:spcAft>
                <a:spcPts val="0"/>
              </a:spcAft>
              <a:buNone/>
            </a:pPr>
            <a:r>
              <a:t/>
            </a:r>
            <a:endParaRPr sz="1100">
              <a:solidFill>
                <a:schemeClr val="lt1"/>
              </a:solidFill>
              <a:latin typeface="Barlow"/>
              <a:ea typeface="Barlow"/>
              <a:cs typeface="Barlow"/>
              <a:sym typeface="Barlow"/>
            </a:endParaRPr>
          </a:p>
          <a:p>
            <a:pPr indent="0" lvl="0" marL="0" rtl="0" algn="l">
              <a:spcBef>
                <a:spcPts val="120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cxnSp>
        <p:nvCxnSpPr>
          <p:cNvPr id="237" name="Google Shape;237;p35"/>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238" name="Google Shape;238;p35"/>
          <p:cNvSpPr txBox="1"/>
          <p:nvPr/>
        </p:nvSpPr>
        <p:spPr>
          <a:xfrm>
            <a:off x="346025" y="467200"/>
            <a:ext cx="2010300" cy="3771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DÉCRET</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SUIVRE</a:t>
            </a:r>
            <a:r>
              <a:rPr b="1" lang="fr">
                <a:solidFill>
                  <a:schemeClr val="dk1"/>
                </a:solidFill>
                <a:highlight>
                  <a:schemeClr val="lt1"/>
                </a:highlight>
                <a:latin typeface="Barlow"/>
                <a:ea typeface="Barlow"/>
                <a:cs typeface="Barlow"/>
                <a:sym typeface="Barlow"/>
              </a:rPr>
              <a:t> </a:t>
            </a:r>
            <a:r>
              <a:rPr b="1" lang="fr">
                <a:solidFill>
                  <a:schemeClr val="lt1"/>
                </a:solidFill>
                <a:highlight>
                  <a:schemeClr val="lt1"/>
                </a:highlight>
                <a:latin typeface="Barlow"/>
                <a:ea typeface="Barlow"/>
                <a:cs typeface="Barlow"/>
                <a:sym typeface="Barlow"/>
              </a:rPr>
              <a:t>LES TEXTES</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t/>
            </a:r>
            <a:endParaRPr b="1" sz="900">
              <a:solidFill>
                <a:schemeClr val="dk1"/>
              </a:solidFill>
              <a:highlight>
                <a:schemeClr val="lt1"/>
              </a:highlight>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dk1"/>
                </a:solidFill>
                <a:highlight>
                  <a:schemeClr val="lt1"/>
                </a:highlight>
                <a:latin typeface="Barlow"/>
                <a:ea typeface="Barlow"/>
                <a:cs typeface="Barlow"/>
                <a:sym typeface="Barlow"/>
              </a:rPr>
              <a:t>ÉVALUATION</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
        <p:nvSpPr>
          <p:cNvPr id="239" name="Google Shape;239;p35"/>
          <p:cNvSpPr txBox="1"/>
          <p:nvPr/>
        </p:nvSpPr>
        <p:spPr>
          <a:xfrm>
            <a:off x="2561700" y="467200"/>
            <a:ext cx="62625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600">
                <a:solidFill>
                  <a:schemeClr val="dk1"/>
                </a:solidFill>
                <a:latin typeface="Barlow"/>
                <a:ea typeface="Barlow"/>
                <a:cs typeface="Barlow"/>
                <a:sym typeface="Barlow"/>
              </a:rPr>
              <a:t>		UE G		UE T		UE P		UE Pro</a:t>
            </a:r>
            <a:endParaRPr b="1" sz="1600">
              <a:solidFill>
                <a:schemeClr val="dk1"/>
              </a:solidFill>
              <a:latin typeface="Barlow"/>
              <a:ea typeface="Barlow"/>
              <a:cs typeface="Barlow"/>
              <a:sym typeface="Barlow"/>
            </a:endParaRPr>
          </a:p>
          <a:p>
            <a:pPr indent="0" lvl="0" marL="914400" rtl="0" algn="l">
              <a:spcBef>
                <a:spcPts val="0"/>
              </a:spcBef>
              <a:spcAft>
                <a:spcPts val="0"/>
              </a:spcAft>
              <a:buNone/>
            </a:pPr>
            <a:r>
              <a:rPr b="1" lang="fr" sz="1600">
                <a:solidFill>
                  <a:schemeClr val="dk1"/>
                </a:solidFill>
                <a:latin typeface="Barlow"/>
                <a:ea typeface="Barlow"/>
                <a:cs typeface="Barlow"/>
                <a:sym typeface="Barlow"/>
              </a:rPr>
              <a:t>XX		XXXXX	XXXX	XX</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1         X		      X		     X                X</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2</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3</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4</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5</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6</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7</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8</a:t>
            </a:r>
            <a:endParaRPr b="1" sz="1600">
              <a:solidFill>
                <a:schemeClr val="dk1"/>
              </a:solidFill>
              <a:latin typeface="Barlow"/>
              <a:ea typeface="Barlow"/>
              <a:cs typeface="Barlow"/>
              <a:sym typeface="Barlow"/>
            </a:endParaRPr>
          </a:p>
          <a:p>
            <a:pPr indent="0" lvl="0" marL="0" rtl="0" algn="l">
              <a:spcBef>
                <a:spcPts val="0"/>
              </a:spcBef>
              <a:spcAft>
                <a:spcPts val="0"/>
              </a:spcAft>
              <a:buNone/>
            </a:pPr>
            <a:r>
              <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9</a:t>
            </a:r>
            <a:endParaRPr b="1" sz="1600">
              <a:solidFill>
                <a:schemeClr val="dk1"/>
              </a:solidFill>
              <a:latin typeface="Barlow"/>
              <a:ea typeface="Barlow"/>
              <a:cs typeface="Barlow"/>
              <a:sym typeface="Barlow"/>
            </a:endParaRPr>
          </a:p>
          <a:p>
            <a:pPr indent="0" lvl="0" marL="0" rtl="0" algn="l">
              <a:spcBef>
                <a:spcPts val="0"/>
              </a:spcBef>
              <a:spcAft>
                <a:spcPts val="0"/>
              </a:spcAft>
              <a:buNone/>
            </a:pPr>
            <a:r>
              <a:rPr b="1" lang="fr" sz="1600">
                <a:solidFill>
                  <a:schemeClr val="dk1"/>
                </a:solidFill>
                <a:latin typeface="Barlow"/>
                <a:ea typeface="Barlow"/>
                <a:cs typeface="Barlow"/>
                <a:sym typeface="Barlow"/>
              </a:rPr>
              <a:t>BLOC 10</a:t>
            </a:r>
            <a:endParaRPr b="1" sz="1600">
              <a:solidFill>
                <a:schemeClr val="dk1"/>
              </a:solidFill>
              <a:latin typeface="Barlow"/>
              <a:ea typeface="Barlow"/>
              <a:cs typeface="Barlow"/>
              <a:sym typeface="Barlow"/>
            </a:endParaRPr>
          </a:p>
          <a:p>
            <a:pPr indent="0" lvl="0" marL="0" rtl="0" algn="l">
              <a:spcBef>
                <a:spcPts val="0"/>
              </a:spcBef>
              <a:spcAft>
                <a:spcPts val="0"/>
              </a:spcAft>
              <a:buClr>
                <a:schemeClr val="dk1"/>
              </a:buClr>
              <a:buSzPts val="1100"/>
              <a:buFont typeface="Arial"/>
              <a:buNone/>
            </a:pPr>
            <a:r>
              <a:rPr b="1" lang="fr" sz="1600">
                <a:solidFill>
                  <a:schemeClr val="dk1"/>
                </a:solidFill>
                <a:latin typeface="Barlow"/>
                <a:ea typeface="Barlow"/>
                <a:cs typeface="Barlow"/>
                <a:sym typeface="Barlow"/>
              </a:rPr>
              <a:t>BLOC 11</a:t>
            </a:r>
            <a:endParaRPr b="1" sz="1600">
              <a:solidFill>
                <a:schemeClr val="dk1"/>
              </a:solidFill>
              <a:latin typeface="Barlow"/>
              <a:ea typeface="Barlow"/>
              <a:cs typeface="Barlow"/>
              <a:sym typeface="Barlow"/>
            </a:endParaRPr>
          </a:p>
          <a:p>
            <a:pPr indent="0" lvl="0" marL="0" rtl="0" algn="l">
              <a:spcBef>
                <a:spcPts val="0"/>
              </a:spcBef>
              <a:spcAft>
                <a:spcPts val="0"/>
              </a:spcAft>
              <a:buNone/>
            </a:pPr>
            <a:r>
              <a:t/>
            </a:r>
            <a:endParaRPr b="1" sz="1600">
              <a:solidFill>
                <a:schemeClr val="dk1"/>
              </a:solidFill>
              <a:latin typeface="Barlow"/>
              <a:ea typeface="Barlow"/>
              <a:cs typeface="Barlow"/>
              <a:sym typeface="Barl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5"/>
          <p:cNvPicPr preferRelativeResize="0"/>
          <p:nvPr/>
        </p:nvPicPr>
        <p:blipFill>
          <a:blip r:embed="rId3">
            <a:alphaModFix/>
          </a:blip>
          <a:stretch>
            <a:fillRect/>
          </a:stretch>
        </p:blipFill>
        <p:spPr>
          <a:xfrm>
            <a:off x="3716925" y="1585151"/>
            <a:ext cx="1678844" cy="1840500"/>
          </a:xfrm>
          <a:prstGeom prst="rect">
            <a:avLst/>
          </a:prstGeom>
          <a:noFill/>
          <a:ln>
            <a:noFill/>
          </a:ln>
        </p:spPr>
      </p:pic>
      <p:sp>
        <p:nvSpPr>
          <p:cNvPr id="71" name="Google Shape;71;p15"/>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LAISSER FAIRE !</a:t>
            </a:r>
            <a:endParaRPr b="1">
              <a:latin typeface="Barlow"/>
              <a:ea typeface="Barlow"/>
              <a:cs typeface="Barlow"/>
              <a:sym typeface="Barlow"/>
            </a:endParaRPr>
          </a:p>
        </p:txBody>
      </p:sp>
      <p:cxnSp>
        <p:nvCxnSpPr>
          <p:cNvPr id="72" name="Google Shape;72;p15"/>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73" name="Google Shape;73;p15"/>
          <p:cNvSpPr txBox="1"/>
          <p:nvPr/>
        </p:nvSpPr>
        <p:spPr>
          <a:xfrm>
            <a:off x="641750" y="467200"/>
            <a:ext cx="17145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fr">
                <a:latin typeface="Barlow"/>
                <a:ea typeface="Barlow"/>
                <a:cs typeface="Barlow"/>
                <a:sym typeface="Barlow"/>
              </a:rPr>
              <a:t>Autonomie</a:t>
            </a:r>
            <a:endParaRPr b="1">
              <a:latin typeface="Barlow"/>
              <a:ea typeface="Barlow"/>
              <a:cs typeface="Barlow"/>
              <a:sym typeface="Barlow"/>
            </a:endParaRPr>
          </a:p>
        </p:txBody>
      </p:sp>
      <p:sp>
        <p:nvSpPr>
          <p:cNvPr id="74" name="Google Shape;74;p15"/>
          <p:cNvSpPr txBox="1"/>
          <p:nvPr/>
        </p:nvSpPr>
        <p:spPr>
          <a:xfrm>
            <a:off x="446550" y="3672275"/>
            <a:ext cx="82509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500">
                <a:latin typeface="Barlow Medium"/>
                <a:ea typeface="Barlow Medium"/>
                <a:cs typeface="Barlow Medium"/>
                <a:sym typeface="Barlow Medium"/>
              </a:rPr>
              <a:t>Faculté de se déterminer par soi-même, de choisir, d'agir librement.</a:t>
            </a:r>
            <a:endParaRPr sz="1500">
              <a:latin typeface="Barlow Medium"/>
              <a:ea typeface="Barlow Medium"/>
              <a:cs typeface="Barlow Medium"/>
              <a:sym typeface="Barlow Medium"/>
            </a:endParaRPr>
          </a:p>
          <a:p>
            <a:pPr indent="0" lvl="0" marL="0" rtl="0" algn="ctr">
              <a:spcBef>
                <a:spcPts val="0"/>
              </a:spcBef>
              <a:spcAft>
                <a:spcPts val="0"/>
              </a:spcAft>
              <a:buNone/>
            </a:pPr>
            <a:r>
              <a:rPr lang="fr" sz="1100">
                <a:solidFill>
                  <a:schemeClr val="dk1"/>
                </a:solidFill>
              </a:rPr>
              <a:t>,,Organisation scolaire telle que les écoliers participent, dans une mesure plus ou moins grande, au choix des matières enseignées et à la discipline générale de l'école, de manière à apprendre à se gouverner eux-mêmes`` </a:t>
            </a:r>
            <a:endParaRPr sz="1100">
              <a:solidFill>
                <a:schemeClr val="dk1"/>
              </a:solidFill>
            </a:endParaRPr>
          </a:p>
          <a:p>
            <a:pPr indent="0" lvl="0" marL="0" rtl="0" algn="ctr">
              <a:spcBef>
                <a:spcPts val="0"/>
              </a:spcBef>
              <a:spcAft>
                <a:spcPts val="0"/>
              </a:spcAft>
              <a:buNone/>
            </a:pPr>
            <a:r>
              <a:rPr lang="fr" sz="1100">
                <a:solidFill>
                  <a:schemeClr val="dk1"/>
                </a:solidFill>
              </a:rPr>
              <a:t>(Piéron 1963). </a:t>
            </a:r>
            <a:r>
              <a:rPr i="1" lang="fr" sz="1100">
                <a:solidFill>
                  <a:schemeClr val="dk1"/>
                </a:solidFill>
              </a:rPr>
              <a:t>L'autonomie des écoliers. CNRTL</a:t>
            </a:r>
            <a:endParaRPr sz="1500">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1">
                                  <p:stCondLst>
                                    <p:cond delay="0"/>
                                  </p:stCondLst>
                                  <p:childTnLst>
                                    <p:anim calcmode="lin" valueType="num">
                                      <p:cBhvr additive="base">
                                        <p:cTn dur="5000"/>
                                        <p:tgtEl>
                                          <p:spTgt spid="70"/>
                                        </p:tgtEl>
                                        <p:attrNameLst>
                                          <p:attrName>ppt_y</p:attrName>
                                        </p:attrNameLst>
                                      </p:cBhvr>
                                      <p:tavLst>
                                        <p:tav fmla="" tm="0">
                                          <p:val>
                                            <p:strVal val="#ppt_y"/>
                                          </p:val>
                                        </p:tav>
                                        <p:tav fmla="" tm="100000">
                                          <p:val>
                                            <p:strVal val="#ppt_y-1"/>
                                          </p:val>
                                        </p:tav>
                                      </p:tavLst>
                                    </p:anim>
                                    <p:set>
                                      <p:cBhvr>
                                        <p:cTn dur="1" fill="hold">
                                          <p:stCondLst>
                                            <p:cond delay="5000"/>
                                          </p:stCondLst>
                                        </p:cTn>
                                        <p:tgtEl>
                                          <p:spTgt spid="7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pic>
        <p:nvPicPr>
          <p:cNvPr id="79" name="Google Shape;79;p16"/>
          <p:cNvPicPr preferRelativeResize="0"/>
          <p:nvPr/>
        </p:nvPicPr>
        <p:blipFill>
          <a:blip r:embed="rId3">
            <a:alphaModFix/>
          </a:blip>
          <a:stretch>
            <a:fillRect/>
          </a:stretch>
        </p:blipFill>
        <p:spPr>
          <a:xfrm>
            <a:off x="3864813" y="1907738"/>
            <a:ext cx="1414375" cy="1182425"/>
          </a:xfrm>
          <a:prstGeom prst="rect">
            <a:avLst/>
          </a:prstGeom>
          <a:noFill/>
          <a:ln>
            <a:noFill/>
          </a:ln>
        </p:spPr>
      </p:pic>
      <p:sp>
        <p:nvSpPr>
          <p:cNvPr id="80" name="Google Shape;80;p16"/>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FAIRE ENSEMBLE</a:t>
            </a:r>
            <a:endParaRPr b="1">
              <a:latin typeface="Barlow"/>
              <a:ea typeface="Barlow"/>
              <a:cs typeface="Barlow"/>
              <a:sym typeface="Barlow"/>
            </a:endParaRPr>
          </a:p>
        </p:txBody>
      </p:sp>
      <p:cxnSp>
        <p:nvCxnSpPr>
          <p:cNvPr id="81" name="Google Shape;81;p16"/>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82" name="Google Shape;82;p16"/>
          <p:cNvPicPr preferRelativeResize="0"/>
          <p:nvPr/>
        </p:nvPicPr>
        <p:blipFill>
          <a:blip r:embed="rId4">
            <a:alphaModFix/>
          </a:blip>
          <a:stretch>
            <a:fillRect/>
          </a:stretch>
        </p:blipFill>
        <p:spPr>
          <a:xfrm>
            <a:off x="3793113" y="1645050"/>
            <a:ext cx="1557800" cy="1707800"/>
          </a:xfrm>
          <a:prstGeom prst="rect">
            <a:avLst/>
          </a:prstGeom>
          <a:noFill/>
          <a:ln>
            <a:noFill/>
          </a:ln>
        </p:spPr>
      </p:pic>
      <p:sp>
        <p:nvSpPr>
          <p:cNvPr id="83" name="Google Shape;83;p16"/>
          <p:cNvSpPr txBox="1"/>
          <p:nvPr/>
        </p:nvSpPr>
        <p:spPr>
          <a:xfrm>
            <a:off x="641750" y="467200"/>
            <a:ext cx="1714500" cy="1262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fr">
                <a:solidFill>
                  <a:srgbClr val="CCCCCC"/>
                </a:solidFill>
                <a:latin typeface="Barlow"/>
                <a:ea typeface="Barlow"/>
                <a:cs typeface="Barlow"/>
                <a:sym typeface="Barlow"/>
              </a:rPr>
              <a:t>autonomie</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rPr b="1" lang="fr">
                <a:latin typeface="Barlow"/>
                <a:ea typeface="Barlow"/>
                <a:cs typeface="Barlow"/>
                <a:sym typeface="Barlow"/>
              </a:rPr>
              <a:t>collaboration</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p:txBody>
      </p:sp>
      <p:sp>
        <p:nvSpPr>
          <p:cNvPr id="84" name="Google Shape;84;p16"/>
          <p:cNvSpPr txBox="1"/>
          <p:nvPr/>
        </p:nvSpPr>
        <p:spPr>
          <a:xfrm>
            <a:off x="446550" y="4214025"/>
            <a:ext cx="8250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500">
                <a:latin typeface="Barlow Medium"/>
                <a:ea typeface="Barlow Medium"/>
                <a:cs typeface="Barlow Medium"/>
                <a:sym typeface="Barlow Medium"/>
              </a:rPr>
              <a:t>Participation à l'élaboration d'une œuvre commune.</a:t>
            </a:r>
            <a:endParaRPr sz="1500">
              <a:latin typeface="Barlow Medium"/>
              <a:ea typeface="Barlow Medium"/>
              <a:cs typeface="Barlow Medium"/>
              <a:sym typeface="Barlow Medium"/>
            </a:endParaRPr>
          </a:p>
        </p:txBody>
      </p:sp>
      <p:pic>
        <p:nvPicPr>
          <p:cNvPr id="85" name="Google Shape;85;p16"/>
          <p:cNvPicPr preferRelativeResize="0"/>
          <p:nvPr/>
        </p:nvPicPr>
        <p:blipFill>
          <a:blip r:embed="rId4">
            <a:alphaModFix/>
          </a:blip>
          <a:stretch>
            <a:fillRect/>
          </a:stretch>
        </p:blipFill>
        <p:spPr>
          <a:xfrm>
            <a:off x="5101088" y="1645050"/>
            <a:ext cx="1557800" cy="1707800"/>
          </a:xfrm>
          <a:prstGeom prst="rect">
            <a:avLst/>
          </a:prstGeom>
          <a:noFill/>
          <a:ln>
            <a:noFill/>
          </a:ln>
        </p:spPr>
      </p:pic>
      <p:pic>
        <p:nvPicPr>
          <p:cNvPr id="86" name="Google Shape;86;p16"/>
          <p:cNvPicPr preferRelativeResize="0"/>
          <p:nvPr/>
        </p:nvPicPr>
        <p:blipFill>
          <a:blip r:embed="rId4">
            <a:alphaModFix/>
          </a:blip>
          <a:stretch>
            <a:fillRect/>
          </a:stretch>
        </p:blipFill>
        <p:spPr>
          <a:xfrm>
            <a:off x="2498913" y="1645050"/>
            <a:ext cx="1557800" cy="1707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30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7"/>
          <p:cNvPicPr preferRelativeResize="0"/>
          <p:nvPr/>
        </p:nvPicPr>
        <p:blipFill>
          <a:blip r:embed="rId3">
            <a:alphaModFix/>
          </a:blip>
          <a:stretch>
            <a:fillRect/>
          </a:stretch>
        </p:blipFill>
        <p:spPr>
          <a:xfrm>
            <a:off x="2612725" y="467200"/>
            <a:ext cx="3955175" cy="4336025"/>
          </a:xfrm>
          <a:prstGeom prst="rect">
            <a:avLst/>
          </a:prstGeom>
          <a:noFill/>
          <a:ln>
            <a:noFill/>
          </a:ln>
        </p:spPr>
      </p:pic>
      <p:sp>
        <p:nvSpPr>
          <p:cNvPr id="92" name="Google Shape;92;p17"/>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FAIRE AVEC</a:t>
            </a:r>
            <a:endParaRPr b="1">
              <a:latin typeface="Barlow"/>
              <a:ea typeface="Barlow"/>
              <a:cs typeface="Barlow"/>
              <a:sym typeface="Barlow"/>
            </a:endParaRPr>
          </a:p>
        </p:txBody>
      </p:sp>
      <p:cxnSp>
        <p:nvCxnSpPr>
          <p:cNvPr id="93" name="Google Shape;93;p17"/>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94" name="Google Shape;94;p17"/>
          <p:cNvSpPr txBox="1"/>
          <p:nvPr/>
        </p:nvSpPr>
        <p:spPr>
          <a:xfrm>
            <a:off x="641750" y="467200"/>
            <a:ext cx="1714500" cy="1908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fr">
                <a:solidFill>
                  <a:srgbClr val="CCCCCC"/>
                </a:solidFill>
                <a:latin typeface="Barlow"/>
                <a:ea typeface="Barlow"/>
                <a:cs typeface="Barlow"/>
                <a:sym typeface="Barlow"/>
              </a:rPr>
              <a:t>autonomie</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marR="0" rtl="0" algn="r">
              <a:lnSpc>
                <a:spcPct val="100000"/>
              </a:lnSpc>
              <a:spcBef>
                <a:spcPts val="0"/>
              </a:spcBef>
              <a:spcAft>
                <a:spcPts val="0"/>
              </a:spcAft>
              <a:buNone/>
            </a:pPr>
            <a:r>
              <a:rPr b="1" lang="fr">
                <a:solidFill>
                  <a:srgbClr val="CCCCCC"/>
                </a:solidFill>
                <a:latin typeface="Barlow"/>
                <a:ea typeface="Barlow"/>
                <a:cs typeface="Barlow"/>
                <a:sym typeface="Barlow"/>
              </a:rPr>
              <a:t>collaboration</a:t>
            </a:r>
            <a:endParaRPr b="1">
              <a:solidFill>
                <a:srgbClr val="CCCCCC"/>
              </a:solidFill>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rPr b="1" lang="fr">
                <a:latin typeface="Barlow"/>
                <a:ea typeface="Barlow"/>
                <a:cs typeface="Barlow"/>
                <a:sym typeface="Barlow"/>
              </a:rPr>
              <a:t>considération</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p:txBody>
      </p:sp>
      <p:sp>
        <p:nvSpPr>
          <p:cNvPr id="95" name="Google Shape;95;p17"/>
          <p:cNvSpPr txBox="1"/>
          <p:nvPr/>
        </p:nvSpPr>
        <p:spPr>
          <a:xfrm>
            <a:off x="446550" y="4214025"/>
            <a:ext cx="8250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500">
                <a:latin typeface="Barlow Medium"/>
                <a:ea typeface="Barlow Medium"/>
                <a:cs typeface="Barlow Medium"/>
                <a:sym typeface="Barlow Medium"/>
              </a:rPr>
              <a:t>Estime, égards que l'on témoigne à quelqu'un après avoir pu apprécier sa valeur.</a:t>
            </a:r>
            <a:endParaRPr sz="1500">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5000"/>
                                        <p:tgtEl>
                                          <p:spTgt spid="91"/>
                                        </p:tgtEl>
                                        <p:attrNameLst>
                                          <p:attrName>ppt_w</p:attrName>
                                        </p:attrNameLst>
                                      </p:cBhvr>
                                      <p:tavLst>
                                        <p:tav fmla="" tm="0">
                                          <p:val>
                                            <p:strVal val="0"/>
                                          </p:val>
                                        </p:tav>
                                        <p:tav fmla="" tm="100000">
                                          <p:val>
                                            <p:strVal val="#ppt_w"/>
                                          </p:val>
                                        </p:tav>
                                      </p:tavLst>
                                    </p:anim>
                                    <p:anim calcmode="lin" valueType="num">
                                      <p:cBhvr additive="base">
                                        <p:cTn dur="5000"/>
                                        <p:tgtEl>
                                          <p:spTgt spid="9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8"/>
          <p:cNvPicPr preferRelativeResize="0"/>
          <p:nvPr/>
        </p:nvPicPr>
        <p:blipFill>
          <a:blip r:embed="rId3">
            <a:alphaModFix/>
          </a:blip>
          <a:stretch>
            <a:fillRect/>
          </a:stretch>
        </p:blipFill>
        <p:spPr>
          <a:xfrm>
            <a:off x="3793113" y="1645050"/>
            <a:ext cx="1557800" cy="1707800"/>
          </a:xfrm>
          <a:prstGeom prst="rect">
            <a:avLst/>
          </a:prstGeom>
          <a:noFill/>
          <a:ln>
            <a:noFill/>
          </a:ln>
        </p:spPr>
      </p:pic>
      <p:sp>
        <p:nvSpPr>
          <p:cNvPr id="101" name="Google Shape;101;p18"/>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FAIRE PASSER</a:t>
            </a:r>
            <a:endParaRPr b="1">
              <a:latin typeface="Barlow"/>
              <a:ea typeface="Barlow"/>
              <a:cs typeface="Barlow"/>
              <a:sym typeface="Barlow"/>
            </a:endParaRPr>
          </a:p>
        </p:txBody>
      </p:sp>
      <p:cxnSp>
        <p:nvCxnSpPr>
          <p:cNvPr id="102" name="Google Shape;102;p18"/>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03" name="Google Shape;103;p18"/>
          <p:cNvSpPr txBox="1"/>
          <p:nvPr/>
        </p:nvSpPr>
        <p:spPr>
          <a:xfrm>
            <a:off x="641750" y="467200"/>
            <a:ext cx="1714500" cy="3201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b="1" lang="fr">
                <a:solidFill>
                  <a:srgbClr val="CCCCCC"/>
                </a:solidFill>
                <a:latin typeface="Barlow"/>
                <a:ea typeface="Barlow"/>
                <a:cs typeface="Barlow"/>
                <a:sym typeface="Barlow"/>
              </a:rPr>
              <a:t>autonomie</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rPr b="1" lang="fr">
                <a:solidFill>
                  <a:srgbClr val="CCCCCC"/>
                </a:solidFill>
                <a:latin typeface="Barlow"/>
                <a:ea typeface="Barlow"/>
                <a:cs typeface="Barlow"/>
                <a:sym typeface="Barlow"/>
              </a:rPr>
              <a:t>collaboration</a:t>
            </a:r>
            <a:endParaRPr b="1">
              <a:solidFill>
                <a:srgbClr val="CCCCCC"/>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rgbClr val="CCCCCC"/>
                </a:solidFill>
                <a:latin typeface="Barlow"/>
                <a:ea typeface="Barlow"/>
                <a:cs typeface="Barlow"/>
                <a:sym typeface="Barlow"/>
              </a:rPr>
              <a:t>considération</a:t>
            </a:r>
            <a:endParaRPr b="1">
              <a:solidFill>
                <a:srgbClr val="CCCCCC"/>
              </a:solidFill>
              <a:latin typeface="Barlow"/>
              <a:ea typeface="Barlow"/>
              <a:cs typeface="Barlow"/>
              <a:sym typeface="Barlow"/>
            </a:endParaRPr>
          </a:p>
          <a:p>
            <a:pPr indent="0" lvl="0" marL="0" rtl="0" algn="r">
              <a:spcBef>
                <a:spcPts val="0"/>
              </a:spcBef>
              <a:spcAft>
                <a:spcPts val="0"/>
              </a:spcAft>
              <a:buNone/>
            </a:pPr>
            <a:r>
              <a:t/>
            </a:r>
            <a:endParaRPr b="1">
              <a:solidFill>
                <a:srgbClr val="CCCCCC"/>
              </a:solidFill>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rPr b="1" lang="fr">
                <a:latin typeface="Barlow"/>
                <a:ea typeface="Barlow"/>
                <a:cs typeface="Barlow"/>
                <a:sym typeface="Barlow"/>
              </a:rPr>
              <a:t>maturation</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p:txBody>
      </p:sp>
      <p:sp>
        <p:nvSpPr>
          <p:cNvPr id="104" name="Google Shape;104;p18"/>
          <p:cNvSpPr txBox="1"/>
          <p:nvPr/>
        </p:nvSpPr>
        <p:spPr>
          <a:xfrm>
            <a:off x="446550" y="4214025"/>
            <a:ext cx="8250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500">
                <a:latin typeface="Barlow Medium"/>
                <a:ea typeface="Barlow Medium"/>
                <a:cs typeface="Barlow Medium"/>
                <a:sym typeface="Barlow Medium"/>
              </a:rPr>
              <a:t>Temps et processus mental requis pour l'élaboration d'une conception intellectuelle.</a:t>
            </a:r>
            <a:endParaRPr sz="1500">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5000" fill="hold"/>
                                        <p:tgtEl>
                                          <p:spTgt spid="100"/>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9"/>
          <p:cNvPicPr preferRelativeResize="0"/>
          <p:nvPr/>
        </p:nvPicPr>
        <p:blipFill>
          <a:blip r:embed="rId3">
            <a:alphaModFix/>
          </a:blip>
          <a:stretch>
            <a:fillRect/>
          </a:stretch>
        </p:blipFill>
        <p:spPr>
          <a:xfrm>
            <a:off x="1790650" y="-476225"/>
            <a:ext cx="5561600" cy="6097150"/>
          </a:xfrm>
          <a:prstGeom prst="rect">
            <a:avLst/>
          </a:prstGeom>
          <a:noFill/>
          <a:ln>
            <a:noFill/>
          </a:ln>
        </p:spPr>
      </p:pic>
      <p:pic>
        <p:nvPicPr>
          <p:cNvPr id="110" name="Google Shape;110;p19"/>
          <p:cNvPicPr preferRelativeResize="0"/>
          <p:nvPr/>
        </p:nvPicPr>
        <p:blipFill>
          <a:blip r:embed="rId4">
            <a:alphaModFix/>
          </a:blip>
          <a:stretch>
            <a:fillRect/>
          </a:stretch>
        </p:blipFill>
        <p:spPr>
          <a:xfrm>
            <a:off x="3793113" y="1645050"/>
            <a:ext cx="1557800" cy="1707800"/>
          </a:xfrm>
          <a:prstGeom prst="rect">
            <a:avLst/>
          </a:prstGeom>
          <a:noFill/>
          <a:ln>
            <a:noFill/>
          </a:ln>
        </p:spPr>
      </p:pic>
      <p:sp>
        <p:nvSpPr>
          <p:cNvPr id="111" name="Google Shape;111;p19"/>
          <p:cNvSpPr txBox="1"/>
          <p:nvPr/>
        </p:nvSpPr>
        <p:spPr>
          <a:xfrm>
            <a:off x="3509100" y="1184950"/>
            <a:ext cx="2125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a:latin typeface="Barlow"/>
                <a:ea typeface="Barlow"/>
                <a:cs typeface="Barlow"/>
                <a:sym typeface="Barlow"/>
              </a:rPr>
              <a:t>(SANS) FAIRE EXPRÈS</a:t>
            </a:r>
            <a:endParaRPr b="1">
              <a:latin typeface="Barlow"/>
              <a:ea typeface="Barlow"/>
              <a:cs typeface="Barlow"/>
              <a:sym typeface="Barlow"/>
            </a:endParaRPr>
          </a:p>
        </p:txBody>
      </p:sp>
      <p:cxnSp>
        <p:nvCxnSpPr>
          <p:cNvPr id="112" name="Google Shape;112;p19"/>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sp>
        <p:nvSpPr>
          <p:cNvPr id="113" name="Google Shape;113;p19"/>
          <p:cNvSpPr txBox="1"/>
          <p:nvPr/>
        </p:nvSpPr>
        <p:spPr>
          <a:xfrm>
            <a:off x="641750" y="467200"/>
            <a:ext cx="1714500" cy="3201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chemeClr val="dk1"/>
              </a:buClr>
              <a:buSzPts val="1100"/>
              <a:buFont typeface="Arial"/>
              <a:buNone/>
            </a:pPr>
            <a:r>
              <a:rPr b="1" lang="fr">
                <a:solidFill>
                  <a:srgbClr val="CCCCCC"/>
                </a:solidFill>
                <a:latin typeface="Barlow"/>
                <a:ea typeface="Barlow"/>
                <a:cs typeface="Barlow"/>
                <a:sym typeface="Barlow"/>
              </a:rPr>
              <a:t>autonomie</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rPr b="1" lang="fr">
                <a:solidFill>
                  <a:srgbClr val="CCCCCC"/>
                </a:solidFill>
                <a:latin typeface="Barlow"/>
                <a:ea typeface="Barlow"/>
                <a:cs typeface="Barlow"/>
                <a:sym typeface="Barlow"/>
              </a:rPr>
              <a:t>collaboration</a:t>
            </a:r>
            <a:endParaRPr b="1">
              <a:solidFill>
                <a:srgbClr val="CCCCCC"/>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rPr b="1" lang="fr">
                <a:solidFill>
                  <a:srgbClr val="CCCCCC"/>
                </a:solidFill>
                <a:latin typeface="Barlow"/>
                <a:ea typeface="Barlow"/>
                <a:cs typeface="Barlow"/>
                <a:sym typeface="Barlow"/>
              </a:rPr>
              <a:t>considération</a:t>
            </a:r>
            <a:endParaRPr b="1">
              <a:solidFill>
                <a:srgbClr val="CCCCCC"/>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rgbClr val="CCCCCC"/>
              </a:solidFill>
              <a:latin typeface="Barlow"/>
              <a:ea typeface="Barlow"/>
              <a:cs typeface="Barlow"/>
              <a:sym typeface="Barlow"/>
            </a:endParaRPr>
          </a:p>
          <a:p>
            <a:pPr indent="0" lvl="0" marL="0" rtl="0" algn="r">
              <a:spcBef>
                <a:spcPts val="0"/>
              </a:spcBef>
              <a:spcAft>
                <a:spcPts val="0"/>
              </a:spcAft>
              <a:buClr>
                <a:schemeClr val="dk1"/>
              </a:buClr>
              <a:buSzPts val="1100"/>
              <a:buFont typeface="Arial"/>
              <a:buNone/>
            </a:pPr>
            <a:r>
              <a:t/>
            </a:r>
            <a:endParaRPr b="1">
              <a:solidFill>
                <a:schemeClr val="dk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rgbClr val="CCCCCC"/>
                </a:solidFill>
                <a:latin typeface="Barlow"/>
                <a:ea typeface="Barlow"/>
                <a:cs typeface="Barlow"/>
                <a:sym typeface="Barlow"/>
              </a:rPr>
              <a:t>maturation</a:t>
            </a:r>
            <a:endParaRPr b="1">
              <a:solidFill>
                <a:srgbClr val="CCCCCC"/>
              </a:solidFill>
              <a:latin typeface="Barlow"/>
              <a:ea typeface="Barlow"/>
              <a:cs typeface="Barlow"/>
              <a:sym typeface="Barlow"/>
            </a:endParaRPr>
          </a:p>
          <a:p>
            <a:pPr indent="0" lvl="0" marL="0" rtl="0" algn="r">
              <a:spcBef>
                <a:spcPts val="0"/>
              </a:spcBef>
              <a:spcAft>
                <a:spcPts val="0"/>
              </a:spcAft>
              <a:buNone/>
            </a:pPr>
            <a:r>
              <a:t/>
            </a:r>
            <a:endParaRPr b="1">
              <a:solidFill>
                <a:srgbClr val="CCCCCC"/>
              </a:solidFill>
              <a:latin typeface="Barlow"/>
              <a:ea typeface="Barlow"/>
              <a:cs typeface="Barlow"/>
              <a:sym typeface="Barlow"/>
            </a:endParaRPr>
          </a:p>
          <a:p>
            <a:pPr indent="0" lvl="0" marL="0" rtl="0" algn="l">
              <a:spcBef>
                <a:spcPts val="0"/>
              </a:spcBef>
              <a:spcAft>
                <a:spcPts val="0"/>
              </a:spcAft>
              <a:buNone/>
            </a:pPr>
            <a:r>
              <a:t/>
            </a:r>
            <a:endParaRPr b="1">
              <a:latin typeface="Barlow"/>
              <a:ea typeface="Barlow"/>
              <a:cs typeface="Barlow"/>
              <a:sym typeface="Barlow"/>
            </a:endParaRPr>
          </a:p>
          <a:p>
            <a:pPr indent="0" lvl="0" marL="0" rtl="0" algn="r">
              <a:spcBef>
                <a:spcPts val="0"/>
              </a:spcBef>
              <a:spcAft>
                <a:spcPts val="0"/>
              </a:spcAft>
              <a:buNone/>
            </a:pPr>
            <a:r>
              <a:rPr b="1" lang="fr">
                <a:latin typeface="Barlow"/>
                <a:ea typeface="Barlow"/>
                <a:cs typeface="Barlow"/>
                <a:sym typeface="Barlow"/>
              </a:rPr>
              <a:t>révélation</a:t>
            </a:r>
            <a:endParaRPr b="1">
              <a:latin typeface="Barlow"/>
              <a:ea typeface="Barlow"/>
              <a:cs typeface="Barlow"/>
              <a:sym typeface="Barlow"/>
            </a:endParaRPr>
          </a:p>
          <a:p>
            <a:pPr indent="0" lvl="0" marL="0" rtl="0" algn="r">
              <a:spcBef>
                <a:spcPts val="0"/>
              </a:spcBef>
              <a:spcAft>
                <a:spcPts val="0"/>
              </a:spcAft>
              <a:buNone/>
            </a:pPr>
            <a:r>
              <a:t/>
            </a:r>
            <a:endParaRPr b="1">
              <a:latin typeface="Barlow"/>
              <a:ea typeface="Barlow"/>
              <a:cs typeface="Barlow"/>
              <a:sym typeface="Barlow"/>
            </a:endParaRPr>
          </a:p>
        </p:txBody>
      </p:sp>
      <p:sp>
        <p:nvSpPr>
          <p:cNvPr id="114" name="Google Shape;114;p19"/>
          <p:cNvSpPr txBox="1"/>
          <p:nvPr/>
        </p:nvSpPr>
        <p:spPr>
          <a:xfrm>
            <a:off x="446550" y="3952425"/>
            <a:ext cx="8250900" cy="877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500">
                <a:latin typeface="Barlow Medium"/>
                <a:ea typeface="Barlow Medium"/>
                <a:cs typeface="Barlow Medium"/>
                <a:sym typeface="Barlow Medium"/>
              </a:rPr>
              <a:t>Phénomène par lequel une réalité cachée ou ignorée se manifeste, </a:t>
            </a:r>
            <a:endParaRPr sz="1500">
              <a:latin typeface="Barlow Medium"/>
              <a:ea typeface="Barlow Medium"/>
              <a:cs typeface="Barlow Medium"/>
              <a:sym typeface="Barlow Medium"/>
            </a:endParaRPr>
          </a:p>
          <a:p>
            <a:pPr indent="0" lvl="0" marL="0" rtl="0" algn="ctr">
              <a:spcBef>
                <a:spcPts val="0"/>
              </a:spcBef>
              <a:spcAft>
                <a:spcPts val="0"/>
              </a:spcAft>
              <a:buNone/>
            </a:pPr>
            <a:r>
              <a:rPr lang="fr" sz="1500">
                <a:latin typeface="Barlow Medium"/>
                <a:ea typeface="Barlow Medium"/>
                <a:cs typeface="Barlow Medium"/>
                <a:sym typeface="Barlow Medium"/>
              </a:rPr>
              <a:t>s'impose soudainement à la conscience ou à la connaissance; </a:t>
            </a:r>
            <a:endParaRPr sz="1500">
              <a:latin typeface="Barlow Medium"/>
              <a:ea typeface="Barlow Medium"/>
              <a:cs typeface="Barlow Medium"/>
              <a:sym typeface="Barlow Medium"/>
            </a:endParaRPr>
          </a:p>
          <a:p>
            <a:pPr indent="0" lvl="0" marL="0" rtl="0" algn="ctr">
              <a:spcBef>
                <a:spcPts val="0"/>
              </a:spcBef>
              <a:spcAft>
                <a:spcPts val="0"/>
              </a:spcAft>
              <a:buNone/>
            </a:pPr>
            <a:r>
              <a:rPr lang="fr" sz="1500">
                <a:latin typeface="Barlow Medium"/>
                <a:ea typeface="Barlow Medium"/>
                <a:cs typeface="Barlow Medium"/>
                <a:sym typeface="Barlow Medium"/>
              </a:rPr>
              <a:t>prise de conscience immédiate, découverte par voie d'intuition, d'inspiration, d'illumination.</a:t>
            </a:r>
            <a:endParaRPr sz="1500">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5000"/>
                                        <p:tgtEl>
                                          <p:spTgt spid="109"/>
                                        </p:tgtEl>
                                        <p:attrNameLst>
                                          <p:attrName>ppt_w</p:attrName>
                                        </p:attrNameLst>
                                      </p:cBhvr>
                                      <p:tavLst>
                                        <p:tav fmla="" tm="0">
                                          <p:val>
                                            <p:strVal val="0"/>
                                          </p:val>
                                        </p:tav>
                                        <p:tav fmla="" tm="100000">
                                          <p:val>
                                            <p:strVal val="#ppt_w"/>
                                          </p:val>
                                        </p:tav>
                                      </p:tavLst>
                                    </p:anim>
                                    <p:anim calcmode="lin" valueType="num">
                                      <p:cBhvr additive="base">
                                        <p:cTn dur="5000"/>
                                        <p:tgtEl>
                                          <p:spTgt spid="10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cxnSp>
        <p:nvCxnSpPr>
          <p:cNvPr id="119" name="Google Shape;119;p20"/>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120" name="Google Shape;120;p20"/>
          <p:cNvPicPr preferRelativeResize="0"/>
          <p:nvPr/>
        </p:nvPicPr>
        <p:blipFill>
          <a:blip r:embed="rId3">
            <a:alphaModFix/>
          </a:blip>
          <a:stretch>
            <a:fillRect/>
          </a:stretch>
        </p:blipFill>
        <p:spPr>
          <a:xfrm>
            <a:off x="2443700" y="152400"/>
            <a:ext cx="6594524" cy="4649651"/>
          </a:xfrm>
          <a:prstGeom prst="rect">
            <a:avLst/>
          </a:prstGeom>
          <a:noFill/>
          <a:ln>
            <a:noFill/>
          </a:ln>
        </p:spPr>
      </p:pic>
      <p:sp>
        <p:nvSpPr>
          <p:cNvPr id="121" name="Google Shape;121;p20"/>
          <p:cNvSpPr txBox="1"/>
          <p:nvPr/>
        </p:nvSpPr>
        <p:spPr>
          <a:xfrm>
            <a:off x="641750" y="467200"/>
            <a:ext cx="17145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latin typeface="Barlow"/>
                <a:ea typeface="Barlow"/>
                <a:cs typeface="Barlow"/>
                <a:sym typeface="Barlow"/>
              </a:rPr>
              <a:t>FORMADE</a:t>
            </a:r>
            <a:endParaRPr b="1">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chemeClr val="lt1"/>
                </a:solidFill>
                <a:latin typeface="Barlow"/>
                <a:ea typeface="Barlow"/>
                <a:cs typeface="Barlow"/>
                <a:sym typeface="Barlow"/>
              </a:rPr>
              <a:t>collaboration</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considération</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maturation</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cxnSp>
        <p:nvCxnSpPr>
          <p:cNvPr id="126" name="Google Shape;126;p21"/>
          <p:cNvCxnSpPr/>
          <p:nvPr/>
        </p:nvCxnSpPr>
        <p:spPr>
          <a:xfrm>
            <a:off x="207125" y="4887600"/>
            <a:ext cx="8831100" cy="0"/>
          </a:xfrm>
          <a:prstGeom prst="straightConnector1">
            <a:avLst/>
          </a:prstGeom>
          <a:noFill/>
          <a:ln cap="flat" cmpd="sng" w="9525">
            <a:solidFill>
              <a:srgbClr val="D9D9D9"/>
            </a:solidFill>
            <a:prstDash val="solid"/>
            <a:round/>
            <a:headEnd len="med" w="med" type="none"/>
            <a:tailEnd len="med" w="med" type="none"/>
          </a:ln>
        </p:spPr>
      </p:cxnSp>
      <p:pic>
        <p:nvPicPr>
          <p:cNvPr id="127" name="Google Shape;127;p21"/>
          <p:cNvPicPr preferRelativeResize="0"/>
          <p:nvPr/>
        </p:nvPicPr>
        <p:blipFill>
          <a:blip r:embed="rId3">
            <a:alphaModFix/>
          </a:blip>
          <a:stretch>
            <a:fillRect/>
          </a:stretch>
        </p:blipFill>
        <p:spPr>
          <a:xfrm>
            <a:off x="2443700" y="152400"/>
            <a:ext cx="6594524" cy="4649651"/>
          </a:xfrm>
          <a:prstGeom prst="rect">
            <a:avLst/>
          </a:prstGeom>
          <a:noFill/>
          <a:ln>
            <a:noFill/>
          </a:ln>
        </p:spPr>
      </p:pic>
      <p:sp>
        <p:nvSpPr>
          <p:cNvPr id="128" name="Google Shape;128;p21"/>
          <p:cNvSpPr txBox="1"/>
          <p:nvPr/>
        </p:nvSpPr>
        <p:spPr>
          <a:xfrm>
            <a:off x="346025" y="467200"/>
            <a:ext cx="2010300" cy="3201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lang="fr">
                <a:solidFill>
                  <a:srgbClr val="EFEFEF"/>
                </a:solidFill>
                <a:latin typeface="Barlow"/>
                <a:ea typeface="Barlow"/>
                <a:cs typeface="Barlow"/>
                <a:sym typeface="Barlow"/>
              </a:rPr>
              <a:t>FORMADE</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rgbClr val="EFEFEF"/>
              </a:solidFill>
              <a:latin typeface="Barlow"/>
              <a:ea typeface="Barlow"/>
              <a:cs typeface="Barlow"/>
              <a:sym typeface="Barlow"/>
            </a:endParaRPr>
          </a:p>
          <a:p>
            <a:pPr indent="0" lvl="0" marL="0" rtl="0" algn="r">
              <a:spcBef>
                <a:spcPts val="0"/>
              </a:spcBef>
              <a:spcAft>
                <a:spcPts val="0"/>
              </a:spcAft>
              <a:buNone/>
            </a:pPr>
            <a:r>
              <a:t/>
            </a:r>
            <a:endParaRPr b="1">
              <a:solidFill>
                <a:schemeClr val="dk1"/>
              </a:solidFill>
              <a:latin typeface="Barlow"/>
              <a:ea typeface="Barlow"/>
              <a:cs typeface="Barlow"/>
              <a:sym typeface="Barlow"/>
            </a:endParaRPr>
          </a:p>
          <a:p>
            <a:pPr indent="0" lvl="0" marL="0" rtl="0" algn="r">
              <a:spcBef>
                <a:spcPts val="0"/>
              </a:spcBef>
              <a:spcAft>
                <a:spcPts val="0"/>
              </a:spcAft>
              <a:buNone/>
            </a:pPr>
            <a:r>
              <a:rPr b="1" lang="fr">
                <a:solidFill>
                  <a:schemeClr val="dk1"/>
                </a:solidFill>
                <a:latin typeface="Barlow"/>
                <a:ea typeface="Barlow"/>
                <a:cs typeface="Barlow"/>
                <a:sym typeface="Barlow"/>
              </a:rPr>
              <a:t>ANIMADE</a:t>
            </a:r>
            <a:endParaRPr b="1">
              <a:solidFill>
                <a:schemeClr val="dk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highlight>
                  <a:schemeClr val="lt1"/>
                </a:highlight>
                <a:latin typeface="Barlow"/>
                <a:ea typeface="Barlow"/>
                <a:cs typeface="Barlow"/>
                <a:sym typeface="Barlow"/>
              </a:rPr>
              <a:t>COMITÉS DES </a:t>
            </a:r>
            <a:r>
              <a:rPr b="1" lang="fr">
                <a:solidFill>
                  <a:schemeClr val="lt1"/>
                </a:solidFill>
                <a:highlight>
                  <a:schemeClr val="lt1"/>
                </a:highlight>
                <a:latin typeface="Barlow"/>
                <a:ea typeface="Barlow"/>
                <a:cs typeface="Barlow"/>
                <a:sym typeface="Barlow"/>
              </a:rPr>
              <a:t>FA</a:t>
            </a:r>
            <a:r>
              <a:rPr b="1" lang="fr">
                <a:solidFill>
                  <a:schemeClr val="lt1"/>
                </a:solidFill>
                <a:highlight>
                  <a:schemeClr val="lt1"/>
                </a:highlight>
                <a:latin typeface="Barlow"/>
                <a:ea typeface="Barlow"/>
                <a:cs typeface="Barlow"/>
                <a:sym typeface="Barlow"/>
              </a:rPr>
              <a:t>IRE</a:t>
            </a:r>
            <a:endParaRPr b="1">
              <a:solidFill>
                <a:schemeClr val="lt1"/>
              </a:solidFill>
              <a:highlight>
                <a:schemeClr val="lt1"/>
              </a:highlight>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marR="0" rtl="0" algn="r">
              <a:lnSpc>
                <a:spcPct val="100000"/>
              </a:lnSpc>
              <a:spcBef>
                <a:spcPts val="0"/>
              </a:spcBef>
              <a:spcAft>
                <a:spcPts val="0"/>
              </a:spcAft>
              <a:buNone/>
            </a:pPr>
            <a:r>
              <a:rPr b="1" lang="fr">
                <a:solidFill>
                  <a:schemeClr val="lt1"/>
                </a:solidFill>
                <a:latin typeface="Barlow"/>
                <a:ea typeface="Barlow"/>
                <a:cs typeface="Barlow"/>
                <a:sym typeface="Barlow"/>
              </a:rPr>
              <a:t>maturation</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a:p>
            <a:pPr indent="0" lvl="0" marL="0" rtl="0" algn="r">
              <a:spcBef>
                <a:spcPts val="0"/>
              </a:spcBef>
              <a:spcAft>
                <a:spcPts val="0"/>
              </a:spcAft>
              <a:buNone/>
            </a:pPr>
            <a:r>
              <a:t/>
            </a:r>
            <a:endParaRPr b="1">
              <a:solidFill>
                <a:schemeClr val="lt1"/>
              </a:solidFill>
              <a:latin typeface="Barlow"/>
              <a:ea typeface="Barlow"/>
              <a:cs typeface="Barlow"/>
              <a:sym typeface="Barlow"/>
            </a:endParaRPr>
          </a:p>
        </p:txBody>
      </p:sp>
      <p:pic>
        <p:nvPicPr>
          <p:cNvPr id="129" name="Google Shape;129;p21"/>
          <p:cNvPicPr preferRelativeResize="0"/>
          <p:nvPr/>
        </p:nvPicPr>
        <p:blipFill>
          <a:blip r:embed="rId4">
            <a:alphaModFix/>
          </a:blip>
          <a:stretch>
            <a:fillRect/>
          </a:stretch>
        </p:blipFill>
        <p:spPr>
          <a:xfrm>
            <a:off x="2443700" y="152400"/>
            <a:ext cx="6594524" cy="462713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