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58" r:id="rId3"/>
    <p:sldId id="259" r:id="rId4"/>
    <p:sldId id="276" r:id="rId5"/>
    <p:sldId id="317" r:id="rId6"/>
    <p:sldId id="292" r:id="rId7"/>
    <p:sldId id="318" r:id="rId8"/>
    <p:sldId id="402" r:id="rId9"/>
    <p:sldId id="403" r:id="rId10"/>
    <p:sldId id="404" r:id="rId11"/>
    <p:sldId id="405" r:id="rId12"/>
    <p:sldId id="406" r:id="rId13"/>
    <p:sldId id="277" r:id="rId14"/>
    <p:sldId id="418" r:id="rId15"/>
    <p:sldId id="420" r:id="rId16"/>
    <p:sldId id="423" r:id="rId17"/>
    <p:sldId id="407" r:id="rId18"/>
    <p:sldId id="408" r:id="rId19"/>
    <p:sldId id="409" r:id="rId20"/>
    <p:sldId id="410" r:id="rId21"/>
    <p:sldId id="411" r:id="rId22"/>
    <p:sldId id="413" r:id="rId23"/>
    <p:sldId id="414" r:id="rId24"/>
    <p:sldId id="415" r:id="rId25"/>
    <p:sldId id="416" r:id="rId26"/>
    <p:sldId id="279" r:id="rId27"/>
    <p:sldId id="268" r:id="rId28"/>
    <p:sldId id="314" r:id="rId29"/>
    <p:sldId id="315" r:id="rId30"/>
    <p:sldId id="316" r:id="rId31"/>
    <p:sldId id="322" r:id="rId32"/>
    <p:sldId id="332" r:id="rId33"/>
    <p:sldId id="281" r:id="rId34"/>
    <p:sldId id="282" r:id="rId35"/>
    <p:sldId id="283" r:id="rId36"/>
    <p:sldId id="275" r:id="rId37"/>
    <p:sldId id="424" r:id="rId38"/>
    <p:sldId id="425" r:id="rId39"/>
    <p:sldId id="426" r:id="rId40"/>
    <p:sldId id="438" r:id="rId41"/>
    <p:sldId id="439" r:id="rId42"/>
    <p:sldId id="437" r:id="rId43"/>
    <p:sldId id="433" r:id="rId44"/>
    <p:sldId id="436" r:id="rId45"/>
    <p:sldId id="427" r:id="rId46"/>
    <p:sldId id="428" r:id="rId47"/>
    <p:sldId id="429" r:id="rId48"/>
    <p:sldId id="430" r:id="rId49"/>
    <p:sldId id="431" r:id="rId50"/>
    <p:sldId id="432" r:id="rId51"/>
    <p:sldId id="321" r:id="rId52"/>
    <p:sldId id="434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2D3B0B"/>
    <a:srgbClr val="31400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6" d="100"/>
        <a:sy n="176" d="100"/>
      </p:scale>
      <p:origin x="0" y="574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A86AD-95A1-4ABB-B2ED-F2BACB10B1F5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329D7-BEA4-4CB2-AB97-259360E86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7927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KE3E0LRVO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57158" y="1000108"/>
            <a:ext cx="8425003" cy="3933056"/>
          </a:xfrm>
          <a:prstGeom prst="horizontalScroll">
            <a:avLst>
              <a:gd name="adj" fmla="val 658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3300"/>
                </a:solidFill>
                <a:latin typeface="Georgia" pitchFamily="18" charset="0"/>
              </a:rPr>
              <a:t>Календарное планирование воспитательно-образовательной работы в ДОО в контексте новых и измененных нормативных документов</a:t>
            </a:r>
            <a:endParaRPr lang="ru-RU" sz="3200" i="1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942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43841"/>
            <a:ext cx="8424936" cy="3508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Для успешной деятельности ДОО нуждается в плане, который обладает следующими  характеристиками:</a:t>
            </a:r>
          </a:p>
          <a:p>
            <a:pPr algn="just"/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единством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(цели каждой подструктуры ДОО прочно связаны)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непосредственностью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(опора как на краткосрочное, так и на долгосрочное предвидение)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гибкостью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(возможность адаптироваться в случае изменения условий)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</a:t>
            </a:r>
            <a:r>
              <a:rPr lang="ru-RU" b="1" i="1" dirty="0" err="1">
                <a:solidFill>
                  <a:srgbClr val="003300"/>
                </a:solidFill>
                <a:latin typeface="Georgia" panose="02040502050405020303" pitchFamily="18" charset="0"/>
              </a:rPr>
              <a:t>прогностичностью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(возможность прогнозировать конечный и промежуточный результаты).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i="1" dirty="0">
              <a:solidFill>
                <a:srgbClr val="0033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2659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856984" cy="60016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Существуют разные виды планирования в ДОО, которые условно можно разделить на несколько групп:</a:t>
            </a:r>
          </a:p>
          <a:p>
            <a:pPr algn="just" fontAlgn="base"/>
            <a: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1</a:t>
            </a:r>
            <a:r>
              <a:rPr lang="ru-RU" b="1" dirty="0">
                <a:latin typeface="Georgia" panose="02040502050405020303" pitchFamily="18" charset="0"/>
              </a:rPr>
              <a:t>.  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Планирование работы всего детского сада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(годовое планирование)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– осуществляет заведующий и старший воспитатель, его обсуждают и принимают в августе на педсовете.</a:t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2. 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Тематическое планирование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(по отдельным видам деятельности) – 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составляют авторы парциальных программ или старшие воспитатели ДОУ совместно с заведующим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.</a:t>
            </a:r>
            <a:b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3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.  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Индивидуальное планирование специалистами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(старшим</a:t>
            </a:r>
          </a:p>
          <a:p>
            <a:pPr algn="just" fontAlgn="base"/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воспитателем, музыкальным руководителем, логопедом и т.д.)</a:t>
            </a:r>
            <a:b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4.</a:t>
            </a:r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Планирование работы в конкретной возрастной группе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– составляют воспитатели группы под руководством старшего воспитателя.</a:t>
            </a:r>
            <a:endParaRPr lang="ru-RU" b="1" i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algn="just" fontAlgn="base"/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         Как правило, последовательность составления планов – сверху вниз.</a:t>
            </a:r>
          </a:p>
          <a:p>
            <a:pPr indent="457200" algn="just" fontAlgn="base"/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 Сначала составляется план работы на год, затем тематическое планирование, затем на основе первых двух – планирование специалистами и воспитателями.</a:t>
            </a:r>
            <a:endParaRPr lang="ru-RU" b="1" i="1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971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712968" cy="5078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Планы могут быть как перспективными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(составляются на длительный период – год, квартал, месяц)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так и календарными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 (на короткий срок – неделю, день). 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Соответственно порядок составления в этом случае от перспективного  – к календарному.</a:t>
            </a:r>
          </a:p>
          <a:p>
            <a:pPr indent="457200" algn="just" fontAlgn="base"/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Планирование любого вида осуществляется в несколько этапов.</a:t>
            </a:r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Изучение (диагностика) и анализ предмета планирования (составления работы всего детского сада, уровня </a:t>
            </a:r>
            <a:r>
              <a:rPr lang="ru-RU" b="1" dirty="0" err="1">
                <a:solidFill>
                  <a:srgbClr val="003300"/>
                </a:solidFill>
                <a:latin typeface="Georgia" panose="02040502050405020303" pitchFamily="18" charset="0"/>
              </a:rPr>
              <a:t>сформированности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у детей </a:t>
            </a:r>
            <a:r>
              <a:rPr lang="ru-RU" b="1" dirty="0">
                <a:latin typeface="Georgia" panose="02040502050405020303" pitchFamily="18" charset="0"/>
              </a:rPr>
              <a:t>представлений, умений,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особенностей развития детей в группе и т.д.)</a:t>
            </a: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Формулирование целей и задач предполагаемой деятельности.</a:t>
            </a: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Определение путей и средств решения поставленных целей и задач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(сбор и анализ предложений к проекту плана у всех заинтересованных подструктур)</a:t>
            </a: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Составление («сборка») всех частей плана в единое целое.</a:t>
            </a: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Принятие, утверждение плана.</a:t>
            </a:r>
          </a:p>
          <a:p>
            <a:pPr marL="342900" indent="-342900" algn="just" fontAlgn="base">
              <a:buAutoNum type="arabicPeriod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Реализация, контроль его выполнения.</a:t>
            </a:r>
            <a:endParaRPr lang="ru-RU" b="1" i="0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9500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45" y="1340768"/>
            <a:ext cx="8638389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/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Годовой план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Планирование по темам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Комплексно-тематическое (или комплексное) планирование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Перспективный план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Календарно-тематический план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Недельное планирование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 на каждый день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ru-RU" b="1" dirty="0">
                <a:solidFill>
                  <a:srgbClr val="2D3B0B"/>
                </a:solidFill>
                <a:latin typeface="Georgia" pitchFamily="18" charset="0"/>
              </a:rPr>
              <a:t>Карточное планирование </a:t>
            </a:r>
          </a:p>
          <a:p>
            <a:pPr marL="285750" indent="-285750">
              <a:buFont typeface="Wingdings" pitchFamily="2" charset="2"/>
              <a:buChar char="§"/>
            </a:pPr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ru-RU" dirty="0">
              <a:solidFill>
                <a:srgbClr val="00330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93907" y="458113"/>
            <a:ext cx="363366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C00000"/>
                </a:solidFill>
                <a:latin typeface="Georgia" pitchFamily="18" charset="0"/>
              </a:rPr>
              <a:t>Виды планов</a:t>
            </a:r>
          </a:p>
        </p:txBody>
      </p:sp>
    </p:spTree>
    <p:extLst>
      <p:ext uri="{BB962C8B-B14F-4D97-AF65-F5344CB8AC3E}">
        <p14:creationId xmlns:p14="http://schemas.microsoft.com/office/powerpoint/2010/main" xmlns="" val="59637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36" y="2333732"/>
            <a:ext cx="8858648" cy="877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just"/>
            <a:r>
              <a:rPr lang="ru-RU" sz="1700" b="1" dirty="0">
                <a:solidFill>
                  <a:srgbClr val="C00000"/>
                </a:solidFill>
                <a:latin typeface="Georgia" pitchFamily="18" charset="0"/>
              </a:rPr>
              <a:t>Планирование по темам 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— перечисление тем, планируемых для изучения в период с августа/сентября по май в той или иной возрастной группе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(составляется педагогом под руководством методиста);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935" y="3224429"/>
            <a:ext cx="8865376" cy="877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just"/>
            <a:r>
              <a:rPr lang="ru-RU" sz="1700" b="1" u="sng" dirty="0">
                <a:solidFill>
                  <a:srgbClr val="C00000"/>
                </a:solidFill>
                <a:latin typeface="Georgia" pitchFamily="18" charset="0"/>
              </a:rPr>
              <a:t>Блочный план</a:t>
            </a:r>
            <a:r>
              <a:rPr lang="ru-RU" sz="1700" b="1" dirty="0">
                <a:latin typeface="Georgia" pitchFamily="18" charset="0"/>
              </a:rPr>
              <a:t> 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группирует темы разных образовательных направлений и описывает виды деятельности при их изучении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(например, в группу тем «Я человек» входят темы «Части тела», «Представление о себе» и др.);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1935" y="4101592"/>
            <a:ext cx="8858648" cy="27084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285750" algn="just"/>
            <a:r>
              <a:rPr lang="ru-RU" sz="1700" b="1" dirty="0">
                <a:solidFill>
                  <a:srgbClr val="C00000"/>
                </a:solidFill>
                <a:latin typeface="Georgia" pitchFamily="18" charset="0"/>
              </a:rPr>
              <a:t>Комплексно-тематическое (или комплексное) планирование 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— это перечень видов активности в рамках рассмотрения каждой из тем образовательной  программы, призванный помочь увидеть целостность образовательного процесса и воспитания в конкретной группе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(разрабатывается методистом ДОО)</a:t>
            </a:r>
          </a:p>
          <a:p>
            <a:pPr indent="457200" algn="just"/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Комплекс – от лат. </a:t>
            </a:r>
            <a:r>
              <a:rPr lang="ru-RU" sz="1700" i="1" dirty="0" err="1">
                <a:solidFill>
                  <a:srgbClr val="003300"/>
                </a:solidFill>
                <a:latin typeface="Georgia" pitchFamily="18" charset="0"/>
              </a:rPr>
              <a:t>complexus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 – связь, сочетание – совокупность, соединение. Тематическое – посвященное какой-нибудь одной теме. Толковый словарь С. И. Ожегова и Н. Ю Шведова).</a:t>
            </a:r>
          </a:p>
          <a:p>
            <a:pPr indent="457200" algn="just"/>
            <a:r>
              <a:rPr lang="ru-RU" sz="1700" b="1" u="sng" dirty="0">
                <a:solidFill>
                  <a:srgbClr val="003300"/>
                </a:solidFill>
                <a:latin typeface="Georgia" pitchFamily="18" charset="0"/>
              </a:rPr>
              <a:t>Комплексно-тематический план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 пишется для обозначения сути каждого вида активности при изучении той или иной темы.</a:t>
            </a:r>
            <a:endParaRPr lang="ru-RU" sz="1700" i="1" dirty="0">
              <a:solidFill>
                <a:srgbClr val="00330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289" y="0"/>
            <a:ext cx="885864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Разнообразие видов  планирования зависят от степени  детальности его воплощения. В ДОО практикуется несколько видов планов, систематизирующих работу в том или ином аспекте реализации миссии процесса образования.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60A0A92-DF09-4A44-9730-6AC05DB0C40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859" y="1124744"/>
            <a:ext cx="8925452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71630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134" y="332656"/>
            <a:ext cx="877071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Календарно-тематическое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— план последовательной разработки тем </a:t>
            </a:r>
            <a:r>
              <a:rPr lang="ru-RU" b="1" dirty="0" smtClean="0">
                <a:solidFill>
                  <a:srgbClr val="003300"/>
                </a:solidFill>
                <a:latin typeface="Georgia" pitchFamily="18" charset="0"/>
              </a:rPr>
              <a:t>на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год с указанием </a:t>
            </a:r>
            <a:r>
              <a:rPr lang="ru-RU" b="1" dirty="0">
                <a:latin typeface="Georgia" pitchFamily="18" charset="0"/>
              </a:rPr>
              <a:t>содержания образовательной программы дошкольного образования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, предназначенным для усвоения воспитанниками детского сада в процессе выполнения разных заданий по каждой из тем, а также с перечнем дидактических материалов, используемых на занятиях 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(разрабатывается педагогом с опорой на годовой и перспективный планы);</a:t>
            </a:r>
          </a:p>
          <a:p>
            <a:pPr indent="457200" algn="just"/>
            <a:r>
              <a:rPr lang="ru-RU" b="1" u="sng" dirty="0">
                <a:solidFill>
                  <a:srgbClr val="C00000"/>
                </a:solidFill>
                <a:latin typeface="Georgia" pitchFamily="18" charset="0"/>
              </a:rPr>
              <a:t>Календарно-тематический план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в сравнении с предыдущим более детальный, так как в нём типы взаимодействия в рамках тем прописываются по всем видам занятий (по ознакомлению с окружающим миром, по физкультуре и др.);</a:t>
            </a:r>
            <a:endParaRPr lang="ru-RU" i="1" dirty="0">
              <a:solidFill>
                <a:srgbClr val="00330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867" y="3789040"/>
            <a:ext cx="8784976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285750" indent="457200"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Перспективный план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— схема последовательности реализации процесса обучения, развития и воспитания на текущий учебный год с помесячным перечнем целей и задач 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(разрабатывается педагогом группы)</a:t>
            </a:r>
          </a:p>
          <a:p>
            <a:pPr marL="285750" indent="457200" algn="just"/>
            <a:r>
              <a:rPr lang="ru-RU" b="1" u="sng" dirty="0">
                <a:solidFill>
                  <a:srgbClr val="C00000"/>
                </a:solidFill>
                <a:latin typeface="Georgia" pitchFamily="18" charset="0"/>
              </a:rPr>
              <a:t>Перспективный план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составляется для того, чтобы получить общее представление о количестве часов, выделенных на знакомство с темами и их отработку в рамках разных областей образования </a:t>
            </a:r>
            <a:r>
              <a:rPr lang="ru-RU" dirty="0">
                <a:solidFill>
                  <a:srgbClr val="003300"/>
                </a:solidFill>
                <a:latin typeface="Georgia" pitchFamily="18" charset="0"/>
              </a:rPr>
              <a:t>(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познавательной, игровой и пр.)</a:t>
            </a:r>
          </a:p>
          <a:p>
            <a:pPr marL="285750" indent="457200"/>
            <a:endParaRPr lang="ru-RU" i="1" dirty="0">
              <a:solidFill>
                <a:srgbClr val="0033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1378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Недельное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— перечень видов активности (например, игры, выполнение распорядка дня и пр.) по всем образовательным направлениям («Познавательное развитие», «Социально-коммуникативное развитие», «Физическое развитие», «Речевое развитие», «Художественно-эстетическое развитие») в рамках изучения темы в определённую неделю с перечислением приёмов работы (разрабатывается педагогом).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4657" y="2245996"/>
            <a:ext cx="8712968" cy="427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sz="1700" b="1" dirty="0">
                <a:solidFill>
                  <a:srgbClr val="C00000"/>
                </a:solidFill>
                <a:latin typeface="Georgia" pitchFamily="18" charset="0"/>
              </a:rPr>
              <a:t>План на каждый день</a:t>
            </a:r>
            <a:r>
              <a:rPr lang="ru-RU" sz="1700" b="1" dirty="0">
                <a:latin typeface="Georgia" pitchFamily="18" charset="0"/>
              </a:rPr>
              <a:t>, 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основывающийся на недельном, но конкретизирующий виды работы и приёмы, используемые ежедневно.</a:t>
            </a:r>
          </a:p>
          <a:p>
            <a:pPr indent="457200" algn="just"/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Ежедневный план необходим для детального описания видов деятельности, их целей с ходом выполнения в контексте конкретной темы на всех уровнях освоения материала — знакомства с новой информацией, её практического осмысления.</a:t>
            </a:r>
          </a:p>
          <a:p>
            <a:pPr indent="457200" algn="just"/>
            <a:r>
              <a:rPr lang="ru-RU" sz="1700" b="1" dirty="0">
                <a:solidFill>
                  <a:srgbClr val="C00000"/>
                </a:solidFill>
                <a:latin typeface="Georgia" pitchFamily="18" charset="0"/>
              </a:rPr>
              <a:t>Ежедневное календарно-тематическое планирование </a:t>
            </a:r>
            <a:r>
              <a:rPr lang="ru-RU" sz="1700" b="1" dirty="0">
                <a:latin typeface="Georgia" pitchFamily="18" charset="0"/>
              </a:rPr>
              <a:t>(ежедневный план). Предполагает перечень видов деятельности на каждый день по разным образовательным областям на этапах ознакомления, отработки представлений, умений, навыков, полученных по определённой теме. </a:t>
            </a:r>
          </a:p>
          <a:p>
            <a:pPr indent="457200" algn="just"/>
            <a:r>
              <a:rPr lang="ru-RU" sz="1700" b="1" dirty="0">
                <a:latin typeface="Georgia" pitchFamily="18" charset="0"/>
              </a:rPr>
              <a:t>То есть объектом плана выступает отрывок образовательного процесса в конкретный день. </a:t>
            </a:r>
          </a:p>
          <a:p>
            <a:pPr indent="457200" algn="just"/>
            <a:r>
              <a:rPr lang="ru-RU" sz="1700" b="1" dirty="0">
                <a:latin typeface="Georgia" pitchFamily="18" charset="0"/>
              </a:rPr>
              <a:t>Если сравнивать ежедневный и комплексный планы, то первый более детальный. Между тем при составлении ежедневного плана педагог всё равно руководствуется индивидуальными потребностями каждого ребёнка.</a:t>
            </a:r>
          </a:p>
        </p:txBody>
      </p:sp>
    </p:spTree>
    <p:extLst>
      <p:ext uri="{BB962C8B-B14F-4D97-AF65-F5344CB8AC3E}">
        <p14:creationId xmlns:p14="http://schemas.microsoft.com/office/powerpoint/2010/main" xmlns="" val="2647379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846749" cy="59093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План работы воспитателя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может быть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перспективным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(на месяц, квартал)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,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календарным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(на неделю, каждый день),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перспективно-календарным.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/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i="1" u="sng" dirty="0">
                <a:solidFill>
                  <a:srgbClr val="003300"/>
                </a:solidFill>
                <a:latin typeface="Georgia" panose="02040502050405020303" pitchFamily="18" charset="0"/>
              </a:rPr>
              <a:t>Используются различные формы написания планов: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текстовая,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планшет (</a:t>
            </a:r>
            <a:r>
              <a:rPr lang="ru-RU" i="1" dirty="0" err="1">
                <a:solidFill>
                  <a:srgbClr val="003300"/>
                </a:solidFill>
                <a:latin typeface="Georgia" panose="02040502050405020303" pitchFamily="18" charset="0"/>
              </a:rPr>
              <a:t>карманчиковая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),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текстовая с использованием картотеки,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схематично-блочная,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в виде циклограммы, </a:t>
            </a:r>
          </a:p>
          <a:p>
            <a:pPr marL="285750" indent="457200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план-схема и т.д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.</a:t>
            </a:r>
            <a:b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    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Педагоги могут самостоятельно выбрать форму плана.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Возможно, что она будет различной, например, для малышей или старшей группы, молодых специалистов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(подробный текстовый план)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и для опытных педагогов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(графическая форма)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и т.д. </a:t>
            </a:r>
          </a:p>
          <a:p>
            <a:pPr indent="457200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Тем не менее целесообразно, чтобы в ДОО была принята единая форма написания плана.</a:t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       По желанию педагога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перспективный план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 составляется на месяц либо на квартал.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Как правило, на месяц планируется работа с родителями, комплексы утренней гимнастики, развлечения, занятия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696102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9" y="0"/>
            <a:ext cx="9144000" cy="6869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fontAlgn="base"/>
            <a:r>
              <a:rPr lang="ru-RU" sz="1700" b="1" dirty="0">
                <a:solidFill>
                  <a:srgbClr val="C00000"/>
                </a:solidFill>
                <a:latin typeface="Georgia" panose="02040502050405020303" pitchFamily="18" charset="0"/>
              </a:rPr>
              <a:t>В перспективном плане могут быть отражены:</a:t>
            </a:r>
          </a:p>
          <a:p>
            <a:pPr marL="342900" indent="342900" fontAlgn="base">
              <a:buAutoNum type="arabicPeriod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Цели и задачи.</a:t>
            </a:r>
          </a:p>
          <a:p>
            <a:pPr marL="342900" indent="342900" fontAlgn="base">
              <a:buAutoNum type="arabicPeriod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Список детей по подгруппам.</a:t>
            </a:r>
          </a:p>
          <a:p>
            <a:pPr marL="342900" indent="342900" fontAlgn="base">
              <a:buAutoNum type="arabicPeriod" startAt="3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Циклограмма (структура режимных моментов)</a:t>
            </a:r>
            <a:b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4.   Виды детской деятельности:</a:t>
            </a:r>
          </a:p>
          <a:p>
            <a:pPr marL="285750" indent="-285750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   коммуникативная 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(коммуникативные ситуации, рассказы, объяснения, пояснения, беседы, ситуации невербального общения и т.д.);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физкультурно-оздоровительная работа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(закаливание, спортивные упражнения, подвижные игры);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игровая деятельность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(пальчиковые, сюжетно-ролевые, дидактические, настольные, развивающие, на развитие памяти, внимания, воображения, мышления), строительные, народные, музыкально-дидактические, словесные, компьютерные, подвижные игры и т.д.);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организованные занятия;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познавательная практическая деятельность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(ознакомление с явлениями окружающей жизни, наблюдения за живой и неживой природой, элементарная опытническая и экспериментальная деятельность и т.д.;)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художественная деятельность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(речевая и театрально-игровая, музыкальная, изобразительная);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элементарная трудовая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(поручения, самообслуживание, хозяйтвенно-бытовой и ручной труд, дежурство);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индивидуальная работа с детьми;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работа с семьёй;</a:t>
            </a:r>
          </a:p>
          <a:p>
            <a:pPr indent="457200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перспективы.</a:t>
            </a:r>
          </a:p>
          <a:p>
            <a:pPr indent="457200" fontAlgn="base"/>
            <a:r>
              <a:rPr lang="ru-RU" sz="1700" b="1" i="1" dirty="0">
                <a:solidFill>
                  <a:srgbClr val="C00000"/>
                </a:solidFill>
                <a:latin typeface="Georgia" panose="02040502050405020303" pitchFamily="18" charset="0"/>
              </a:rPr>
              <a:t>Календарный план</a:t>
            </a: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 предусматривает планирование всех видов деятельности детей и соответствующих им форм работы на каждый день.</a:t>
            </a:r>
            <a:endParaRPr lang="ru-RU" sz="1700" b="1" i="0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882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3723267"/>
              </p:ext>
            </p:extLst>
          </p:nvPr>
        </p:nvGraphicFramePr>
        <p:xfrm>
          <a:off x="107504" y="950568"/>
          <a:ext cx="8856987" cy="54360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83671">
                  <a:extLst>
                    <a:ext uri="{9D8B030D-6E8A-4147-A177-3AD203B41FA5}">
                      <a16:colId xmlns:a16="http://schemas.microsoft.com/office/drawing/2014/main" xmlns="" val="1383214189"/>
                    </a:ext>
                  </a:extLst>
                </a:gridCol>
                <a:gridCol w="1283671">
                  <a:extLst>
                    <a:ext uri="{9D8B030D-6E8A-4147-A177-3AD203B41FA5}">
                      <a16:colId xmlns:a16="http://schemas.microsoft.com/office/drawing/2014/main" xmlns="" val="3188697107"/>
                    </a:ext>
                  </a:extLst>
                </a:gridCol>
                <a:gridCol w="1283671">
                  <a:extLst>
                    <a:ext uri="{9D8B030D-6E8A-4147-A177-3AD203B41FA5}">
                      <a16:colId xmlns:a16="http://schemas.microsoft.com/office/drawing/2014/main" xmlns="" val="167003807"/>
                    </a:ext>
                  </a:extLst>
                </a:gridCol>
                <a:gridCol w="1283671">
                  <a:extLst>
                    <a:ext uri="{9D8B030D-6E8A-4147-A177-3AD203B41FA5}">
                      <a16:colId xmlns:a16="http://schemas.microsoft.com/office/drawing/2014/main" xmlns="" val="190670920"/>
                    </a:ext>
                  </a:extLst>
                </a:gridCol>
                <a:gridCol w="1274030">
                  <a:extLst>
                    <a:ext uri="{9D8B030D-6E8A-4147-A177-3AD203B41FA5}">
                      <a16:colId xmlns:a16="http://schemas.microsoft.com/office/drawing/2014/main" xmlns="" val="1097502332"/>
                    </a:ext>
                  </a:extLst>
                </a:gridCol>
                <a:gridCol w="1293312">
                  <a:extLst>
                    <a:ext uri="{9D8B030D-6E8A-4147-A177-3AD203B41FA5}">
                      <a16:colId xmlns:a16="http://schemas.microsoft.com/office/drawing/2014/main" xmlns="" val="2208646865"/>
                    </a:ext>
                  </a:extLst>
                </a:gridCol>
                <a:gridCol w="1154961">
                  <a:extLst>
                    <a:ext uri="{9D8B030D-6E8A-4147-A177-3AD203B41FA5}">
                      <a16:colId xmlns:a16="http://schemas.microsoft.com/office/drawing/2014/main" xmlns="" val="2967717797"/>
                    </a:ext>
                  </a:extLst>
                </a:gridCol>
              </a:tblGrid>
              <a:tr h="1562789"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>
                          <a:effectLst/>
                          <a:latin typeface="Georgia" panose="02040502050405020303" pitchFamily="18" charset="0"/>
                        </a:rPr>
                        <a:t>Дата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1-е занятие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2-е занятие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3-е занятие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Первая половина дня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Прогулка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Вторая половина дня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7703815"/>
                  </a:ext>
                </a:extLst>
              </a:tr>
              <a:tr h="1095899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Понедельник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9941417"/>
                  </a:ext>
                </a:extLst>
              </a:tr>
              <a:tr h="62900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Вторник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9384777"/>
                  </a:ext>
                </a:extLst>
              </a:tr>
              <a:tr h="62900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Среда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5016489"/>
                  </a:ext>
                </a:extLst>
              </a:tr>
              <a:tr h="62900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Четверг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7301547"/>
                  </a:ext>
                </a:extLst>
              </a:tr>
              <a:tr h="89034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Пятница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2259530"/>
                  </a:ext>
                </a:extLst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 flipV="1">
            <a:off x="1057275" y="442963"/>
            <a:ext cx="71871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35636" y="433916"/>
            <a:ext cx="5344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Варианты календарного плана</a:t>
            </a:r>
            <a:endParaRPr lang="ru-RU" sz="2400" b="0" i="0" dirty="0">
              <a:solidFill>
                <a:srgbClr val="C000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992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24744"/>
            <a:ext cx="8280920" cy="49859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3300"/>
                </a:solidFill>
                <a:latin typeface="Georgia" pitchFamily="18" charset="0"/>
              </a:rPr>
              <a:t>Содержательные вопросы:</a:t>
            </a:r>
          </a:p>
          <a:p>
            <a:endParaRPr lang="ru-RU" sz="2400" u="sng" dirty="0">
              <a:solidFill>
                <a:srgbClr val="003300"/>
              </a:solidFill>
              <a:latin typeface="Georgia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Содержание понятия «планирование в ДОО».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Условия эффективного планирования образовательного процесса в ДОО.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Принципы планирования образовательной работы с детьми.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Основные виды планирования в ДОО.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Приемы составления основных видов планирования.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Требования к оформлению.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Формы составления планов.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Алгоритм составления.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Наиболее встречаемые недостатки и ошибки в планах ДОО.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Изменения в законодательстве  по вопросам воспитания обучающихся.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Календарный план воспитательной работы. </a:t>
            </a:r>
            <a:endParaRPr lang="ru-RU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endParaRPr lang="ru-RU" b="1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3645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4951388"/>
              </p:ext>
            </p:extLst>
          </p:nvPr>
        </p:nvGraphicFramePr>
        <p:xfrm>
          <a:off x="107504" y="613872"/>
          <a:ext cx="8928990" cy="50473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85798">
                  <a:extLst>
                    <a:ext uri="{9D8B030D-6E8A-4147-A177-3AD203B41FA5}">
                      <a16:colId xmlns:a16="http://schemas.microsoft.com/office/drawing/2014/main" xmlns="" val="3399567325"/>
                    </a:ext>
                  </a:extLst>
                </a:gridCol>
                <a:gridCol w="1785798">
                  <a:extLst>
                    <a:ext uri="{9D8B030D-6E8A-4147-A177-3AD203B41FA5}">
                      <a16:colId xmlns:a16="http://schemas.microsoft.com/office/drawing/2014/main" xmlns="" val="885311639"/>
                    </a:ext>
                  </a:extLst>
                </a:gridCol>
                <a:gridCol w="1829004">
                  <a:extLst>
                    <a:ext uri="{9D8B030D-6E8A-4147-A177-3AD203B41FA5}">
                      <a16:colId xmlns:a16="http://schemas.microsoft.com/office/drawing/2014/main" xmlns="" val="134511104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844001329"/>
                    </a:ext>
                  </a:extLst>
                </a:gridCol>
                <a:gridCol w="1728190">
                  <a:extLst>
                    <a:ext uri="{9D8B030D-6E8A-4147-A177-3AD203B41FA5}">
                      <a16:colId xmlns:a16="http://schemas.microsoft.com/office/drawing/2014/main" xmlns="" val="3834346817"/>
                    </a:ext>
                  </a:extLst>
                </a:gridCol>
              </a:tblGrid>
              <a:tr h="905500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Дата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effectLst/>
                          <a:latin typeface="Georgia" panose="02040502050405020303" pitchFamily="18" charset="0"/>
                        </a:rPr>
                        <a:t>Вид деятельности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effectLst/>
                          <a:latin typeface="Georgia" panose="02040502050405020303" pitchFamily="18" charset="0"/>
                        </a:rPr>
                        <a:t>Формы, методы, приемы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effectLst/>
                          <a:latin typeface="Georgia" panose="02040502050405020303" pitchFamily="18" charset="0"/>
                        </a:rPr>
                        <a:t>Место в режиме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effectLst/>
                          <a:latin typeface="Georgia" panose="02040502050405020303" pitchFamily="18" charset="0"/>
                        </a:rPr>
                        <a:t>Анализ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0351558"/>
                  </a:ext>
                </a:extLst>
              </a:tr>
              <a:tr h="517608">
                <a:tc>
                  <a:txBody>
                    <a:bodyPr/>
                    <a:lstStyle/>
                    <a:p>
                      <a:pPr algn="l" fontAlgn="base"/>
                      <a:endParaRPr lang="ru-RU" sz="14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Занятие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4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4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8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2228862"/>
                  </a:ext>
                </a:extLst>
              </a:tr>
              <a:tr h="1681281">
                <a:tc>
                  <a:txBody>
                    <a:bodyPr/>
                    <a:lstStyle/>
                    <a:p>
                      <a:pPr algn="l" fontAlgn="base"/>
                      <a:endParaRPr lang="ru-RU" sz="14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Игра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Виды игры, цель, приемы, организация и руководство, создание условий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4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8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0308896"/>
                  </a:ext>
                </a:extLst>
              </a:tr>
              <a:tr h="1293391">
                <a:tc>
                  <a:txBody>
                    <a:bodyPr/>
                    <a:lstStyle/>
                    <a:p>
                      <a:pPr algn="l" fontAlgn="base"/>
                      <a:endParaRPr lang="ru-RU" sz="14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Труд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effectLst/>
                          <a:latin typeface="Georgia" panose="02040502050405020303" pitchFamily="18" charset="0"/>
                        </a:rPr>
                        <a:t>Разные виды и формы, цель, оборудование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4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8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6759294"/>
                  </a:ext>
                </a:extLst>
              </a:tr>
              <a:tr h="649595">
                <a:tc>
                  <a:txBody>
                    <a:bodyPr/>
                    <a:lstStyle/>
                    <a:p>
                      <a:pPr algn="l" fontAlgn="base"/>
                      <a:endParaRPr lang="ru-RU" sz="14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effectLst/>
                          <a:latin typeface="Georgia" panose="02040502050405020303" pitchFamily="18" charset="0"/>
                        </a:rPr>
                        <a:t>Работа с ро­дителями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effectLst/>
                          <a:latin typeface="Georgia" panose="02040502050405020303" pitchFamily="18" charset="0"/>
                        </a:rPr>
                        <a:t>Консультации, беседы, собрания</a:t>
                      </a:r>
                    </a:p>
                  </a:txBody>
                  <a:tcPr marL="28031" marR="28031" marT="28031" marB="280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latin typeface="Georgia" panose="02040502050405020303" pitchFamily="18" charset="0"/>
                      </a:endParaRPr>
                    </a:p>
                  </a:txBody>
                  <a:tcPr marL="53819" marR="53819" marT="26910" marB="2691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Georgia" panose="02040502050405020303" pitchFamily="18" charset="0"/>
                      </a:endParaRPr>
                    </a:p>
                  </a:txBody>
                  <a:tcPr marL="53819" marR="53819" marT="26910" marB="2691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3429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1887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4678261"/>
              </p:ext>
            </p:extLst>
          </p:nvPr>
        </p:nvGraphicFramePr>
        <p:xfrm>
          <a:off x="180017" y="1340768"/>
          <a:ext cx="8928923" cy="36004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92892">
                  <a:extLst>
                    <a:ext uri="{9D8B030D-6E8A-4147-A177-3AD203B41FA5}">
                      <a16:colId xmlns:a16="http://schemas.microsoft.com/office/drawing/2014/main" xmlns="" val="3589167831"/>
                    </a:ext>
                  </a:extLst>
                </a:gridCol>
                <a:gridCol w="892892">
                  <a:extLst>
                    <a:ext uri="{9D8B030D-6E8A-4147-A177-3AD203B41FA5}">
                      <a16:colId xmlns:a16="http://schemas.microsoft.com/office/drawing/2014/main" xmlns="" val="3142837882"/>
                    </a:ext>
                  </a:extLst>
                </a:gridCol>
                <a:gridCol w="892892">
                  <a:extLst>
                    <a:ext uri="{9D8B030D-6E8A-4147-A177-3AD203B41FA5}">
                      <a16:colId xmlns:a16="http://schemas.microsoft.com/office/drawing/2014/main" xmlns="" val="2792487110"/>
                    </a:ext>
                  </a:extLst>
                </a:gridCol>
                <a:gridCol w="892892">
                  <a:extLst>
                    <a:ext uri="{9D8B030D-6E8A-4147-A177-3AD203B41FA5}">
                      <a16:colId xmlns:a16="http://schemas.microsoft.com/office/drawing/2014/main" xmlns="" val="3142230323"/>
                    </a:ext>
                  </a:extLst>
                </a:gridCol>
                <a:gridCol w="892892">
                  <a:extLst>
                    <a:ext uri="{9D8B030D-6E8A-4147-A177-3AD203B41FA5}">
                      <a16:colId xmlns:a16="http://schemas.microsoft.com/office/drawing/2014/main" xmlns="" val="1661076057"/>
                    </a:ext>
                  </a:extLst>
                </a:gridCol>
                <a:gridCol w="967031">
                  <a:extLst>
                    <a:ext uri="{9D8B030D-6E8A-4147-A177-3AD203B41FA5}">
                      <a16:colId xmlns:a16="http://schemas.microsoft.com/office/drawing/2014/main" xmlns="" val="645635760"/>
                    </a:ext>
                  </a:extLst>
                </a:gridCol>
                <a:gridCol w="818753">
                  <a:extLst>
                    <a:ext uri="{9D8B030D-6E8A-4147-A177-3AD203B41FA5}">
                      <a16:colId xmlns:a16="http://schemas.microsoft.com/office/drawing/2014/main" xmlns="" val="3628265845"/>
                    </a:ext>
                  </a:extLst>
                </a:gridCol>
                <a:gridCol w="892892">
                  <a:extLst>
                    <a:ext uri="{9D8B030D-6E8A-4147-A177-3AD203B41FA5}">
                      <a16:colId xmlns:a16="http://schemas.microsoft.com/office/drawing/2014/main" xmlns="" val="3964345025"/>
                    </a:ext>
                  </a:extLst>
                </a:gridCol>
                <a:gridCol w="775597">
                  <a:extLst>
                    <a:ext uri="{9D8B030D-6E8A-4147-A177-3AD203B41FA5}">
                      <a16:colId xmlns:a16="http://schemas.microsoft.com/office/drawing/2014/main" xmlns="" val="366194571"/>
                    </a:ext>
                  </a:extLst>
                </a:gridCol>
                <a:gridCol w="1010190">
                  <a:extLst>
                    <a:ext uri="{9D8B030D-6E8A-4147-A177-3AD203B41FA5}">
                      <a16:colId xmlns:a16="http://schemas.microsoft.com/office/drawing/2014/main" xmlns="" val="2879036521"/>
                    </a:ext>
                  </a:extLst>
                </a:gridCol>
              </a:tblGrid>
              <a:tr h="182991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effectLst/>
                          <a:latin typeface="Georgia" panose="02040502050405020303" pitchFamily="18" charset="0"/>
                        </a:rPr>
                        <a:t>Режимные моменты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1-я половина дня (виды деятельности)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Занятия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Дневная прогулка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2-я половина дня (виды деятельности)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Вечерняя прогулка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2705871"/>
                  </a:ext>
                </a:extLst>
              </a:tr>
              <a:tr h="177048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Дата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игровая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познавательная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трудовая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игровая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познавательная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трудовая</a:t>
                      </a:r>
                    </a:p>
                  </a:txBody>
                  <a:tcPr marL="45064" marR="45064" marT="45064" marB="4506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b="1" dirty="0">
                        <a:latin typeface="Georgia" panose="02040502050405020303" pitchFamily="18" charset="0"/>
                      </a:endParaRPr>
                    </a:p>
                  </a:txBody>
                  <a:tcPr marL="86524" marR="86524" marT="43262" marB="4326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0161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6756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5222136"/>
              </p:ext>
            </p:extLst>
          </p:nvPr>
        </p:nvGraphicFramePr>
        <p:xfrm>
          <a:off x="179512" y="764704"/>
          <a:ext cx="8820473" cy="554461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11338">
                  <a:extLst>
                    <a:ext uri="{9D8B030D-6E8A-4147-A177-3AD203B41FA5}">
                      <a16:colId xmlns:a16="http://schemas.microsoft.com/office/drawing/2014/main" xmlns="" val="1665224381"/>
                    </a:ext>
                  </a:extLst>
                </a:gridCol>
                <a:gridCol w="1311338">
                  <a:extLst>
                    <a:ext uri="{9D8B030D-6E8A-4147-A177-3AD203B41FA5}">
                      <a16:colId xmlns:a16="http://schemas.microsoft.com/office/drawing/2014/main" xmlns="" val="1565449574"/>
                    </a:ext>
                  </a:extLst>
                </a:gridCol>
                <a:gridCol w="1311338">
                  <a:extLst>
                    <a:ext uri="{9D8B030D-6E8A-4147-A177-3AD203B41FA5}">
                      <a16:colId xmlns:a16="http://schemas.microsoft.com/office/drawing/2014/main" xmlns="" val="2338531070"/>
                    </a:ext>
                  </a:extLst>
                </a:gridCol>
                <a:gridCol w="1311338">
                  <a:extLst>
                    <a:ext uri="{9D8B030D-6E8A-4147-A177-3AD203B41FA5}">
                      <a16:colId xmlns:a16="http://schemas.microsoft.com/office/drawing/2014/main" xmlns="" val="1520568213"/>
                    </a:ext>
                  </a:extLst>
                </a:gridCol>
                <a:gridCol w="1311338">
                  <a:extLst>
                    <a:ext uri="{9D8B030D-6E8A-4147-A177-3AD203B41FA5}">
                      <a16:colId xmlns:a16="http://schemas.microsoft.com/office/drawing/2014/main" xmlns="" val="1111274144"/>
                    </a:ext>
                  </a:extLst>
                </a:gridCol>
                <a:gridCol w="2263783">
                  <a:extLst>
                    <a:ext uri="{9D8B030D-6E8A-4147-A177-3AD203B41FA5}">
                      <a16:colId xmlns:a16="http://schemas.microsoft.com/office/drawing/2014/main" xmlns="" val="1981313615"/>
                    </a:ext>
                  </a:extLst>
                </a:gridCol>
              </a:tblGrid>
              <a:tr h="104697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Дата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Занятия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Вне занятий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Прогулка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Индивидуальная работа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1520353"/>
                  </a:ext>
                </a:extLst>
              </a:tr>
              <a:tr h="1046972"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1-я  пол. дня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2-я  пол. дня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6900197"/>
                  </a:ext>
                </a:extLst>
              </a:tr>
              <a:tr h="1046972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Понедельник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029612"/>
                  </a:ext>
                </a:extLst>
              </a:tr>
              <a:tr h="60092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 dirty="0">
                          <a:effectLst/>
                          <a:latin typeface="Georgia" panose="02040502050405020303" pitchFamily="18" charset="0"/>
                        </a:rPr>
                        <a:t>Вторник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1761277"/>
                  </a:ext>
                </a:extLst>
              </a:tr>
              <a:tr h="60092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Среда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6039263"/>
                  </a:ext>
                </a:extLst>
              </a:tr>
              <a:tr h="60092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Четверг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4451208"/>
                  </a:ext>
                </a:extLst>
              </a:tr>
              <a:tr h="60092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Georgia" panose="02040502050405020303" pitchFamily="18" charset="0"/>
                        </a:rPr>
                        <a:t>Пятница</a:t>
                      </a:r>
                      <a:endParaRPr lang="ru-RU" sz="1200" b="1" i="0">
                        <a:solidFill>
                          <a:srgbClr val="999999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i="0" dirty="0">
                        <a:solidFill>
                          <a:srgbClr val="999999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i="0" dirty="0">
                        <a:solidFill>
                          <a:srgbClr val="999999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i="0" dirty="0">
                        <a:solidFill>
                          <a:srgbClr val="999999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ru-RU" sz="1200" b="1" i="0" dirty="0">
                        <a:solidFill>
                          <a:srgbClr val="999999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b="1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3791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8898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05001"/>
            <a:ext cx="8676456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Составление воспитателем и перспективного, и календарного планов позволяет избежать многих недостатков планирования, но перегружает воспитателей, так как в этом случае воспитателю приходится вести два плана.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/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Более современным является </a:t>
            </a:r>
            <a:r>
              <a:rPr lang="ru-RU" b="1" i="1" dirty="0">
                <a:solidFill>
                  <a:srgbClr val="C00000"/>
                </a:solidFill>
                <a:latin typeface="Georgia" panose="02040502050405020303" pitchFamily="18" charset="0"/>
              </a:rPr>
              <a:t>перспективно-календарное </a:t>
            </a:r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планирование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: часть работы планируется на месяц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(режимные моменты, развлечения, занятия, игры, трудовая деятельность  и др.),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а конкретное содержание  – на каждый день 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(индивидуальная работа, описание некоторых фрагментов работы: утро – вечер)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/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Перспективно-календарное планирование предусматривает:</a:t>
            </a:r>
          </a:p>
          <a:p>
            <a:pPr indent="457200" algn="just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Взаимосвязь основных видов деятельности детей.</a:t>
            </a:r>
          </a:p>
          <a:p>
            <a:pPr indent="457200" algn="just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Реализацию принципов последовательности и систематичности в решении образовательных задач на месяц.</a:t>
            </a:r>
          </a:p>
          <a:p>
            <a:pPr indent="457200" algn="just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Преемственность задач по всем разделам программы определенной возрастной группы.</a:t>
            </a:r>
          </a:p>
          <a:p>
            <a:pPr indent="457200" algn="just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Систему индивидуальной работы с конкретными детьми – непосредственно после проведенного занятия, игры, труда.</a:t>
            </a:r>
          </a:p>
          <a:p>
            <a:pPr indent="457200" algn="just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Запись наблюдений в план накануне или в тот же день утром.</a:t>
            </a:r>
            <a:endParaRPr lang="ru-RU" b="1" i="0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3634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05162"/>
            <a:ext cx="8352928" cy="5078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b="1" i="1" u="sng" dirty="0">
                <a:solidFill>
                  <a:srgbClr val="C00000"/>
                </a:solidFill>
                <a:latin typeface="Georgia" panose="02040502050405020303" pitchFamily="18" charset="0"/>
              </a:rPr>
              <a:t>Такое планирование рационально осуществлять в несколько этапов.</a:t>
            </a:r>
          </a:p>
          <a:p>
            <a:pPr algn="ctr" fontAlgn="base"/>
            <a:endParaRPr lang="ru-RU" b="1" i="1" u="sng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indent="457200" algn="just" fontAlgn="base"/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1. 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Вписать все мероприятия (на месяц, квартал) согласно плану работы детского сада.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2. Определить дни проведения итоговых занятий, бесед, экскурсий, комплексных занятий.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3. Непосредственное планирование:</a:t>
            </a:r>
          </a:p>
          <a:p>
            <a:pPr marL="285750" indent="457200" algn="just" fontAlgn="base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занятия  по развитию речи и ознакомлению с окружающим миром, по изобразительной деятельности и конструированию, физкультурных, музыкальных, по развитию элементарных математических представлений и др.;</a:t>
            </a:r>
          </a:p>
          <a:p>
            <a:pPr marL="285750" indent="457200" algn="just" fontAlgn="base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предварительной работы перед лепкой, рисованием, аппликацией и т.д.;</a:t>
            </a:r>
          </a:p>
          <a:p>
            <a:pPr marL="285750" indent="457200" algn="just" fontAlgn="base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индивидуальной работы;</a:t>
            </a:r>
          </a:p>
          <a:p>
            <a:pPr marL="285750" indent="457200" algn="just" fontAlgn="base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прогулок с указанием основных моментов наблюдений, труда, видов игр, индивидуальных поручений с учетом планируемых игр и занятий.</a:t>
            </a:r>
            <a:endParaRPr lang="ru-RU" i="1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484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552" y="116632"/>
            <a:ext cx="8877944" cy="3770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4</a:t>
            </a: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. В соответствии с задачам указать виды и частоту повторений дидактических, сюжетно-ролевых, творческих, подвижных и других игр, а также цель и виды труда.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5. Проанализировать план, проследив взаимосвязь всех его разделов.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6. Спланировать работу с родителями.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7.Предусмотреть, какое оборудование потребуется для педагогической работы в группе.</a:t>
            </a:r>
          </a:p>
          <a:p>
            <a:pPr algn="just" fontAlgn="base"/>
            <a:r>
              <a:rPr lang="ru-RU" sz="1700" b="1" dirty="0">
                <a:solidFill>
                  <a:srgbClr val="C00000"/>
                </a:solidFill>
                <a:latin typeface="Georgia" panose="02040502050405020303" pitchFamily="18" charset="0"/>
              </a:rPr>
              <a:t>При любом виде планирования целесообразно использование картотеки: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занятий </a:t>
            </a:r>
            <a:r>
              <a:rPr lang="ru-RU" sz="1700" i="1" dirty="0">
                <a:solidFill>
                  <a:srgbClr val="003300"/>
                </a:solidFill>
                <a:latin typeface="Georgia" panose="02040502050405020303" pitchFamily="18" charset="0"/>
              </a:rPr>
              <a:t>(описание которых нет в литературе, но они предусмотрены программой);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прогулок или наблюдений;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игр;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утренней гимнастики;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некоторых видов труда и т.д.</a:t>
            </a:r>
            <a:endParaRPr lang="ru-RU" sz="1700" b="1" i="0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875" y="3924884"/>
            <a:ext cx="8878621" cy="2723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Суть календарно-тематического плана</a:t>
            </a:r>
          </a:p>
          <a:p>
            <a:pPr indent="457200" algn="just"/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Наиболее подробной инструкцией к проведению занятий является план, составляемый на каждый день, но для его создания педагогу нужно внимательно ознакомиться с видами работы, их целями при изучении одной темы, то есть проанализировать календарно-тематический план.</a:t>
            </a:r>
          </a:p>
          <a:p>
            <a:pPr indent="457200" algn="just"/>
            <a:endParaRPr lang="ru-RU" sz="1700" b="1" dirty="0">
              <a:solidFill>
                <a:srgbClr val="003300"/>
              </a:solidFill>
              <a:latin typeface="Georgia" pitchFamily="18" charset="0"/>
            </a:endParaRPr>
          </a:p>
          <a:p>
            <a:pPr indent="457200" algn="just"/>
            <a:r>
              <a:rPr lang="ru-RU" sz="1700" b="1" i="1" dirty="0">
                <a:solidFill>
                  <a:srgbClr val="003300"/>
                </a:solidFill>
                <a:latin typeface="Georgia" pitchFamily="18" charset="0"/>
              </a:rPr>
              <a:t>Это интересно. Составление плана и следование ему в работе — это обязанность педагога. А контроль практической реализации прописанной схемы остаётся за старшим воспитателем, методистом и руководителем ДОО.</a:t>
            </a:r>
          </a:p>
        </p:txBody>
      </p:sp>
    </p:spTree>
    <p:extLst>
      <p:ext uri="{BB962C8B-B14F-4D97-AF65-F5344CB8AC3E}">
        <p14:creationId xmlns:p14="http://schemas.microsoft.com/office/powerpoint/2010/main" xmlns="" val="1762423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290" y="1124744"/>
            <a:ext cx="8772198" cy="49552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C00000"/>
              </a:solidFill>
              <a:latin typeface="Georgia" pitchFamily="18" charset="0"/>
            </a:endParaRPr>
          </a:p>
          <a:p>
            <a:pPr indent="457200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Существуют  следующие  виды  записи планирования: </a:t>
            </a:r>
          </a:p>
          <a:p>
            <a:pPr indent="457200"/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Календарный</a:t>
            </a:r>
            <a:r>
              <a:rPr lang="ru-RU" dirty="0">
                <a:latin typeface="Georgia" pitchFamily="18" charset="0"/>
              </a:rPr>
              <a:t> (разбитой  по месяцам),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Цикличный</a:t>
            </a:r>
            <a:r>
              <a:rPr lang="ru-RU" dirty="0">
                <a:solidFill>
                  <a:srgbClr val="C00000"/>
                </a:solidFill>
                <a:latin typeface="Georgia" pitchFamily="18" charset="0"/>
              </a:rPr>
              <a:t> </a:t>
            </a:r>
            <a:r>
              <a:rPr lang="ru-RU" dirty="0">
                <a:latin typeface="Georgia" pitchFamily="18" charset="0"/>
              </a:rPr>
              <a:t>(содержать определенную  цикличность форм работы),</a:t>
            </a:r>
          </a:p>
          <a:p>
            <a:pPr marL="571500" indent="-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Текстовый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(подразумевает описание плана текстом, обычно применяется для временного, перспективного плана);</a:t>
            </a:r>
          </a:p>
          <a:p>
            <a:pPr marL="571500" indent="-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Блочно-схематичный,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то есть распределяющий этапы изучения темы по блокам;</a:t>
            </a:r>
          </a:p>
          <a:p>
            <a:pPr marL="571500" indent="-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Табличный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, имеющий табличную форму написания;</a:t>
            </a:r>
          </a:p>
          <a:p>
            <a:pPr marL="571500" indent="-285750" algn="just">
              <a:buFont typeface="Wingdings" pitchFamily="2" charset="2"/>
              <a:buChar char="§"/>
            </a:pP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Модульный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— вид формы записи плана, создающий общий алгоритм распределения способов работы с воспитанниками на указанный временной  отрезок при котором педагог лишь конкретизирует приёмы работы с детьми 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(обычно на неделю), (например, определяет темы бесед, виды и краткое описание игр, объекты экспериментирования).</a:t>
            </a:r>
          </a:p>
          <a:p>
            <a:pPr marL="285750" indent="457200">
              <a:buFont typeface="Wingdings" pitchFamily="2" charset="2"/>
              <a:buChar char="§"/>
            </a:pPr>
            <a:endParaRPr lang="ru-RU" b="1" dirty="0"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42085" y="404664"/>
            <a:ext cx="54726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Georgia" pitchFamily="18" charset="0"/>
              </a:rPr>
              <a:t>Формы составления планов</a:t>
            </a:r>
            <a:endParaRPr lang="ru-RU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4669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864" y="692696"/>
            <a:ext cx="8955632" cy="5616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При составлении планирования в детском саду педагоги руководствуются требованиями, определёнными ФГОС ДО.</a:t>
            </a:r>
          </a:p>
          <a:p>
            <a:pPr marL="28575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Принцип комплексно-тематического построения образовательного </a:t>
            </a:r>
            <a:r>
              <a:rPr lang="ru-RU" sz="1700" b="1" dirty="0" smtClean="0">
                <a:solidFill>
                  <a:srgbClr val="003300"/>
                </a:solidFill>
                <a:latin typeface="Georgia" pitchFamily="18" charset="0"/>
              </a:rPr>
              <a:t>процесса.</a:t>
            </a:r>
            <a:endParaRPr lang="ru-RU" sz="1700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Планирование должно составляться с учётом принципа развивающего образования, подразумевающего выбор образовательного  материала, который бы соответствовал возрасту, уровню познавательного, физического  развития, а так же  эмоционально-волевому развитию детей.</a:t>
            </a:r>
          </a:p>
          <a:p>
            <a:pPr marL="28575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Принцип интеграции образовательных областей в соответствии с возрастными возможностями и особенностями воспитанников группы;</a:t>
            </a:r>
          </a:p>
          <a:p>
            <a:pPr marL="28575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Принцип единства воспитательных, развивающих и образовательных целей и задач, в процессе реализации которых формируются представления, умения и навыки, имеющие непосредственное отношение к развитию детей дошкольного возраста.</a:t>
            </a:r>
          </a:p>
          <a:p>
            <a:pPr marL="34290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В планирование организованной образовательной деятельности и режимных моментов необходимо включать различные формы взаимодействия взрослых и детей, воспитанников  между собой, а также взаимодействие  педагогов и родителей.</a:t>
            </a:r>
          </a:p>
          <a:p>
            <a:pPr marL="342900" indent="45720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Игровая форма взаимодействия  всех субъектов образовательного процесса в планировании определяется как приоритетная.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8896" y="260648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Georgia" pitchFamily="18" charset="0"/>
              </a:rPr>
              <a:t>Принципы составления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2578649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624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При планировании образовательного  процесса  В ДОО необходимо акцентировать внимание на следующем:</a:t>
            </a:r>
          </a:p>
          <a:p>
            <a:pPr indent="457200" algn="ctr"/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Педагогам необходимо  уходить от учебной модели занятия, а занятия строить именно как совместную деятельность взрослого и ребенка и идти именно от детей, позволять им солировать на занятиях, взять на себя только обобщающую функцию в большинстве случаев, но не забывать также о том, что элементы обучения могут также присутствовать. </a:t>
            </a:r>
          </a:p>
          <a:p>
            <a:pPr indent="457200" algn="just"/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В таблице педагог указывает какие проводятся занятия: по познавательному развитию, речевому, художественно-эстетическому, физическому развитию, и каким образом воспитатели могут реализовать пятую область образования - социально-коммуникативное развитие в интеграции с другими областями, в других формах организации образовательного процесса в детском саду: беседах, работе мастерской, чтении художественной и познавательной литературы, экспериментировании, наблюдении, игре и так далее.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Такая табличка действительно может помочь воспитателю в формировании модели образовательного процесса в ДОО на неделю. </a:t>
            </a:r>
          </a:p>
        </p:txBody>
      </p:sp>
    </p:spTree>
    <p:extLst>
      <p:ext uri="{BB962C8B-B14F-4D97-AF65-F5344CB8AC3E}">
        <p14:creationId xmlns:p14="http://schemas.microsoft.com/office/powerpoint/2010/main" xmlns="" val="895717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382" y="116632"/>
            <a:ext cx="8904113" cy="62632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Наиболее встречаемые недостатки и ошибки в  планах:</a:t>
            </a:r>
          </a:p>
          <a:p>
            <a:pPr marL="285750" lvl="0" indent="-285750" fontAlgn="base">
              <a:buFont typeface="Wingdings" pitchFamily="2" charset="2"/>
              <a:buChar char="§"/>
            </a:pPr>
            <a:endParaRPr lang="ru-RU" sz="1600" b="1" dirty="0">
              <a:latin typeface="Georgia" pitchFamily="18" charset="0"/>
            </a:endParaRP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случаи отсутствия у воспитателей планов работы, а ведь это основной документ воспитателя;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вместо планов предоставлена циклограмма работы на месяц или на неделю;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перегруженность (</a:t>
            </a:r>
            <a:r>
              <a:rPr lang="ru-RU" sz="1700" b="1" dirty="0" err="1">
                <a:solidFill>
                  <a:srgbClr val="003300"/>
                </a:solidFill>
                <a:latin typeface="Georgia" pitchFamily="18" charset="0"/>
              </a:rPr>
              <a:t>недогруженность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) планов;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отсутствие дат;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расписана организованная деятельность (занятия), а про совместную и самостоятельную деятельность нет даже упоминания;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отсутствие взаимосвязи разных видов деятельности (игра—труд—обучение);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пропуск или нерегулярность какого-либо раздела программы;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календарные планы представлены в виде перспективных;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нет указаний, в какие режимные моменты что и кем проводится;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нет сноски на литературу, страницу;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не прописывается индивидуальная работа с детьми.</a:t>
            </a:r>
          </a:p>
          <a:p>
            <a:pPr marL="285750" lvl="0" indent="-285750" fontAlgn="base">
              <a:buFont typeface="Wingdings" pitchFamily="2" charset="2"/>
              <a:buChar char="§"/>
            </a:pPr>
            <a:endParaRPr lang="ru-RU" sz="1600" b="1" dirty="0">
              <a:solidFill>
                <a:srgbClr val="003300"/>
              </a:solidFill>
              <a:latin typeface="Georgia" pitchFamily="18" charset="0"/>
            </a:endParaRPr>
          </a:p>
          <a:p>
            <a:pPr algn="ctr" fontAlgn="base"/>
            <a:r>
              <a:rPr lang="ru-RU" sz="1600" b="1" i="1" dirty="0">
                <a:solidFill>
                  <a:srgbClr val="003300"/>
                </a:solidFill>
                <a:latin typeface="Georgia" pitchFamily="18" charset="0"/>
              </a:rPr>
              <a:t>По таким планам непонятно, кто, что и в какой день проводит, осуществлять контроль невозможно, системы планирования тоже нет. </a:t>
            </a:r>
          </a:p>
          <a:p>
            <a:pPr algn="ctr" fontAlgn="base"/>
            <a:r>
              <a:rPr lang="ru-RU" sz="1600" b="1" i="1" dirty="0">
                <a:solidFill>
                  <a:srgbClr val="003300"/>
                </a:solidFill>
                <a:latin typeface="Georgia" pitchFamily="18" charset="0"/>
              </a:rPr>
              <a:t>В общем, как ни крути, а планирование должно быть конкретным, чтобы было ясно, какой воспитатель в какую смену, что проводит. Чтобы воспитатели чувствовали ответственность за каждое мероприятие, которое они запланировали.</a:t>
            </a:r>
          </a:p>
        </p:txBody>
      </p:sp>
    </p:spTree>
    <p:extLst>
      <p:ext uri="{BB962C8B-B14F-4D97-AF65-F5344CB8AC3E}">
        <p14:creationId xmlns:p14="http://schemas.microsoft.com/office/powerpoint/2010/main" xmlns="" val="2842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924" y="332656"/>
            <a:ext cx="8712968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Эффективность взаимодействия с детьми в рамках образовательного  процесса зависит не только от содержания, но и от уровня организации.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Последний определён рамками планирования.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Поэтому педагогу нужно чётко ориентироваться в разновидностях планов, особенностях составления, чтобы гармонично наполнять каждый этап их освоения полезными и важными материалами, а также уметь выстраивать свою работу по определенной  схеме.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9924" y="3140968"/>
            <a:ext cx="8737106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Любой вид деятельности в дошкольной образовательной организации требует тщательного распределения содержания по временным отрезкам.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Этот принцип организации образовательного  процесса реализуется с помощью разных видов планирования.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3007" y="4869160"/>
            <a:ext cx="8737106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Планирование</a:t>
            </a:r>
            <a:r>
              <a:rPr lang="ru-RU" b="1" dirty="0">
                <a:latin typeface="Georgia" pitchFamily="18" charset="0"/>
              </a:rPr>
              <a:t> —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это </a:t>
            </a:r>
            <a:r>
              <a:rPr lang="ru-RU" i="1" dirty="0">
                <a:solidFill>
                  <a:srgbClr val="003300"/>
                </a:solidFill>
                <a:latin typeface="Georgia" pitchFamily="18" charset="0"/>
              </a:rPr>
              <a:t>«изучение будущего и набросок плана действия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», центральное звено любой деятельности, оно включает постановку целей, разработку правил и последовательности действий, предвидение и прогнозирование результатов.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Планирование — основа содержания образовательного процесса работы в ДОО.</a:t>
            </a:r>
          </a:p>
        </p:txBody>
      </p:sp>
    </p:spTree>
    <p:extLst>
      <p:ext uri="{BB962C8B-B14F-4D97-AF65-F5344CB8AC3E}">
        <p14:creationId xmlns:p14="http://schemas.microsoft.com/office/powerpoint/2010/main" xmlns="" val="5686840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8136904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   Технология разработки календарных планов</a:t>
            </a:r>
          </a:p>
          <a:p>
            <a:pPr fontAlgn="base"/>
            <a:endParaRPr lang="ru-RU" sz="2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Общий алгоритм — канва.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Начинать написание плана с режимных моментов: утро; день; вечер; минимум на две недели.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Оформление плана должно соответствовать эстетическим требованиям, так как это визитная карточка ДОО.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Учитывать соотношение нагрузки детей: эмоциональной, интеллектуальной, физической.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Учитывать степень усложнения материала </a:t>
            </a:r>
            <a:r>
              <a:rPr lang="ru-RU" i="1" dirty="0">
                <a:solidFill>
                  <a:srgbClr val="003300"/>
                </a:solidFill>
                <a:latin typeface="Georgia" panose="02040502050405020303" pitchFamily="18" charset="0"/>
              </a:rPr>
              <a:t>(не рекомендуется математику сочетать с занятиями физической культуры — очень высокий расход белка в организме при высокой интеллектуальной и физической деятельности).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Соответствие программно-методическому обеспечению.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Включать все виды деятельности.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Прослеживать усложнение приемов, не только наглядных и словесных, но и таких, как коллективный поиск, беседа, развивающие игры.</a:t>
            </a:r>
          </a:p>
        </p:txBody>
      </p:sp>
    </p:spTree>
    <p:extLst>
      <p:ext uri="{BB962C8B-B14F-4D97-AF65-F5344CB8AC3E}">
        <p14:creationId xmlns:p14="http://schemas.microsoft.com/office/powerpoint/2010/main" xmlns="" val="498648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647" y="116632"/>
            <a:ext cx="8964488" cy="64633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Принципы планирования образовательной  работы с детьми.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Должен быть определен оптимальный вариант образовательной  нагрузки детей. Недопустима информационная перегрузка. Существуют четкие рамки содержания (стандарт).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Должны быть учтены медико-гигиенические требования к последовательности, длительности, особенностям проведения различных режимных процессов.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Учтены местные региональные особенности (климат, природные условия).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Учтены время года и погодные условия.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Предусматривайте в плане чередования организованной и самостоятельной деятельности детей. Свободная деятельность должна составлять не менее 40% от объема регламентированной деятельности, в том числе на воздухе 3—4 часа в течение дня в зависимости от времени года. Обязательное выделение времени для свободной игры в детском саду.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Учет изменения работоспособности детей в течение недели при планировании занятий и требований к их сочетаемости.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Учет уровня развития детей. Использование результатов диагностики для оптимизации образовательного процесса, планирования индивидуальной работы с каждым ребенком.</a:t>
            </a:r>
          </a:p>
          <a:p>
            <a:pPr marL="285750" lvl="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Непременная взаимосвязь процесса воспитания, обучения и развития.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214509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16" y="692696"/>
            <a:ext cx="8677472" cy="5355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Регулярность, последовательность, повторность воспитательных воздействий.</a:t>
            </a: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Включение элементов деятельности, способствующих эмоциональной разрядке, создающих у ребят радостное настроение, доставляющих им удовольствие. Учет эффектов «начала и конца» при распределении их в течение недели.</a:t>
            </a: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Планирование строится на основе интеграции усилий всех специалистов, работающих в группе с детьми. </a:t>
            </a:r>
          </a:p>
          <a:p>
            <a:pPr marL="285750" lvl="0" algn="just" fontAlgn="base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Необходимо учитывать рекомендации </a:t>
            </a:r>
            <a:r>
              <a:rPr lang="ru-RU" b="1" dirty="0" smtClean="0">
                <a:solidFill>
                  <a:srgbClr val="003300"/>
                </a:solidFill>
                <a:latin typeface="Georgia" pitchFamily="18" charset="0"/>
              </a:rPr>
              <a:t>специалистов.</a:t>
            </a:r>
            <a:endParaRPr lang="ru-RU" b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Планируемая деятельность не навязывается детям искусственно, а обязательно соответствующим образом мотивируется. Дети должны испытывать потребность заняться чем-либо, захотеть понять, для чего им это надо.</a:t>
            </a: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Следует предусмотреть разнообразие предлагаемой деятельности, чтобы способствовать максимально возможному раскрытию потенциала каждого малыша.</a:t>
            </a: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В планируемой педагогом деятельности с детьми должны просматриваться решаемые ДОУ годовые задачи.</a:t>
            </a:r>
          </a:p>
          <a:p>
            <a:pPr marL="285750" lvl="0" indent="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Должна быть прослежена работа с родителями.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312598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856984" cy="58015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Georgia" pitchFamily="18" charset="0"/>
              </a:rPr>
              <a:t>Задачи написания календарно-тематического планирования заключаются в: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обеспечении связи теории и практики сотрудничества с детьми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(к примеру, применение инновационных технологий в работе — ИКТ, или внедрение технологии проектов в освоение той или иной темы);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решении задач, поставленных программой, через комбинацию видов сотрудничества с ребятами, самостоятельную деятельность малышей, а также через выстраивание стратегии работы с семьями детей;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выстраивании порядка реализации задач образовательно-воспитательного процесса и в рамках занятия и при выполнении режимных моментов, подготовки и проведения развлечений и пр.;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выборе оптимальных приёмов сочетания видов образовательной деятельности для малышей того или иного возраста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(например, в младших и средней группах это игровая активность, в старших — акцент на познание, но обязательно в игровой форме)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;</a:t>
            </a:r>
          </a:p>
          <a:p>
            <a:pPr marL="285750" indent="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интеграции векторов процесса образования в соответствии с возрастной категорией и особенностями личностного развития малышей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(к примеру, акцент на работу в мини-группах для старших дошкольников, у которых есть сложности с социализацией, в частности в выстраивании взаимоотношений с одногодками).</a:t>
            </a:r>
          </a:p>
        </p:txBody>
      </p:sp>
    </p:spTree>
    <p:extLst>
      <p:ext uri="{BB962C8B-B14F-4D97-AF65-F5344CB8AC3E}">
        <p14:creationId xmlns:p14="http://schemas.microsoft.com/office/powerpoint/2010/main" xmlns="" val="17851713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17" y="188640"/>
            <a:ext cx="8632441" cy="57554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Объекты составления плана</a:t>
            </a:r>
          </a:p>
          <a:p>
            <a:pPr algn="just"/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Планы прописываются для всех  направлений деятельности в детском саду: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занятий (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например, ознакомление с окружающим миром, куда включаются и элементы изучения естествознания, и направления образовательно-воспитательной деятельности в целом, к примеру, правовое воспитание)</a:t>
            </a: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, а также вариативной части, то есть части программы, реализуемой на усмотрение конкретного ДОО;</a:t>
            </a:r>
            <a:endParaRPr lang="ru-RU" sz="1700" i="1" dirty="0">
              <a:solidFill>
                <a:srgbClr val="003300"/>
              </a:solidFill>
              <a:latin typeface="Georgia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режимных моментов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(прогулки, работы перед сном и пр.);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кружковой работы (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например, деятельность кружка по краеведению, где описываются все виды организации взаимодействия с ребятами, в том числе и работа мини-музея);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нерегламентированной деятельности, то есть совместной с дошкольниками и их семьями активности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(так, в аспекте воспитания навыков личной гигиены это может быть санитарно-просветительская работа, в контексте трудового воспитания — домоводство, в вопросах организации образовательно-воспитательной работы — взаимодействие с одарёнными малышами, а при организации сотрудничества с семьями воспитанников — консультационный пункт, например, по адаптации детей в садике или материнская школа);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700" b="1" dirty="0">
                <a:solidFill>
                  <a:srgbClr val="003300"/>
                </a:solidFill>
                <a:latin typeface="Georgia" pitchFamily="18" charset="0"/>
              </a:rPr>
              <a:t>работы узких специалистов </a:t>
            </a:r>
            <a:r>
              <a:rPr lang="ru-RU" sz="1700" i="1" dirty="0">
                <a:solidFill>
                  <a:srgbClr val="003300"/>
                </a:solidFill>
                <a:latin typeface="Georgia" pitchFamily="18" charset="0"/>
              </a:rPr>
              <a:t>(к примеру, деятельности дефектолога).</a:t>
            </a:r>
          </a:p>
        </p:txBody>
      </p:sp>
    </p:spTree>
    <p:extLst>
      <p:ext uri="{BB962C8B-B14F-4D97-AF65-F5344CB8AC3E}">
        <p14:creationId xmlns:p14="http://schemas.microsoft.com/office/powerpoint/2010/main" xmlns="" val="7442553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6918"/>
            <a:ext cx="8928992" cy="6500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Georgia" pitchFamily="18" charset="0"/>
              </a:rPr>
              <a:t>Алгоритм составления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планирования</a:t>
            </a:r>
          </a:p>
          <a:p>
            <a:pPr indent="457200"/>
            <a:r>
              <a:rPr lang="ru-RU" sz="1600" b="1" i="1" dirty="0">
                <a:solidFill>
                  <a:srgbClr val="003300"/>
                </a:solidFill>
                <a:latin typeface="Georgia" pitchFamily="18" charset="0"/>
              </a:rPr>
              <a:t>План работы группы согласно требованиям документов нормативно-правового характера, регулирующих деятельность ДОО, оформляется по следующей схеме: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solidFill>
                  <a:srgbClr val="003300"/>
                </a:solidFill>
                <a:latin typeface="Georgia" pitchFamily="18" charset="0"/>
              </a:rPr>
              <a:t>Первый лист с указанием вида планирования, возраста детей группы, названием ДОО, а также ФИО воспитателя и его регалий. Формат записи на титульном листе определяется детским садом и является единым для всех педагогов.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solidFill>
                  <a:srgbClr val="003300"/>
                </a:solidFill>
                <a:latin typeface="Georgia" pitchFamily="18" charset="0"/>
              </a:rPr>
              <a:t>Общие задачи образования в ДОО на учебный год.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solidFill>
                  <a:srgbClr val="003300"/>
                </a:solidFill>
                <a:latin typeface="Georgia" pitchFamily="18" charset="0"/>
              </a:rPr>
              <a:t>Задачи комплексного плана для конкретной группы.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Список нормативно-правовой документации.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Список используемых педагогом программ, методов и технологий в работе с детьми.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Поимённый перечень малышей.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Схема размещения ребята за столами.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Распорядок дня.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Расписание занятий.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Перечень видов образовательной деятельности в процессе выполнения режима.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Содержание самостоятельной деятельности малышей.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Список упражнений для утренней гимнастики.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Перечень упражнений, которые выполняются после сна.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Суть взаимодействия с семьями воспитанников.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Направления оформления предметно-развивающей среды группы исходя из возраста ребят.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i="1" dirty="0">
                <a:latin typeface="Georgia" pitchFamily="18" charset="0"/>
              </a:rPr>
              <a:t>Рекомендации узких специалистов по выстраиванию стратегии взаимодействия с детьми.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Georgia" pitchFamily="18" charset="0"/>
              </a:rPr>
              <a:t>Таблицы с планом по темам и всеми видами образовательной активности на все дни недели.</a:t>
            </a:r>
          </a:p>
        </p:txBody>
      </p:sp>
    </p:spTree>
    <p:extLst>
      <p:ext uri="{BB962C8B-B14F-4D97-AF65-F5344CB8AC3E}">
        <p14:creationId xmlns:p14="http://schemas.microsoft.com/office/powerpoint/2010/main" xmlns="" val="39044202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1900" y="908720"/>
            <a:ext cx="8320265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Карточное планирование имеет свои плюсы: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Помогает сократить  время по написанию ежедневного плана работы с детьми.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Позволяет многократно использовать  накопленный материал, по необходимости корректируя его  из интересов группы.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Помогает  целостно увидеть весь педагогический процесс на день, неделю, месяц, год.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Учитывает  преемственность и единство подходов двух воспитателей, работающих  с детьми одной возрастной группы.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Создает возможность  интеграции  содержания  образовательных областей и видов детской деятельности.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332656"/>
            <a:ext cx="45560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Карточное планирование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6192" y="4707128"/>
            <a:ext cx="8235141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Преимущества карточного планирования: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Сочетание перспективного и календарного планирование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Четкое чередование  всех  видов детской деятельности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Учет содержания пяти  образовательных  областей, обозначенных во ФГОС ДО.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Включение родителей  в образовательный процесс ДОО.</a:t>
            </a: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1659863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42" y="1357298"/>
            <a:ext cx="8784976" cy="36497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«ЗАКОН О ВОСПИТАНИИ»</a:t>
            </a:r>
          </a:p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12700" algn="ctr">
              <a:lnSpc>
                <a:spcPts val="3025"/>
              </a:lnSpc>
              <a:spcBef>
                <a:spcPts val="95"/>
              </a:spcBef>
            </a:pPr>
            <a:r>
              <a:rPr lang="ru-RU" sz="2400" b="1" spc="-10" dirty="0">
                <a:latin typeface="Georgia" pitchFamily="18" charset="0"/>
                <a:cs typeface="Calibri"/>
              </a:rPr>
              <a:t>Федеральный</a:t>
            </a:r>
            <a:r>
              <a:rPr lang="ru-RU" sz="2400" b="1" spc="-5" dirty="0">
                <a:latin typeface="Georgia" pitchFamily="18" charset="0"/>
                <a:cs typeface="Calibri"/>
              </a:rPr>
              <a:t> </a:t>
            </a:r>
            <a:r>
              <a:rPr lang="ru-RU" sz="2400" b="1" spc="-10" dirty="0">
                <a:latin typeface="Georgia" pitchFamily="18" charset="0"/>
                <a:cs typeface="Calibri"/>
              </a:rPr>
              <a:t>закон</a:t>
            </a:r>
            <a:r>
              <a:rPr lang="ru-RU" sz="2400" b="1" spc="-5" dirty="0">
                <a:latin typeface="Georgia" pitchFamily="18" charset="0"/>
                <a:cs typeface="Calibri"/>
              </a:rPr>
              <a:t> </a:t>
            </a:r>
            <a:r>
              <a:rPr lang="ru-RU" sz="2400" b="1" spc="-10" dirty="0">
                <a:latin typeface="Georgia" pitchFamily="18" charset="0"/>
                <a:cs typeface="Calibri"/>
              </a:rPr>
              <a:t>от</a:t>
            </a:r>
            <a:r>
              <a:rPr lang="ru-RU" sz="2400" b="1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31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20" dirty="0">
                <a:latin typeface="Georgia" pitchFamily="18" charset="0"/>
                <a:cs typeface="Calibri"/>
              </a:rPr>
              <a:t>июля</a:t>
            </a:r>
            <a:r>
              <a:rPr lang="ru-RU" sz="2400" b="1" spc="-5" dirty="0">
                <a:latin typeface="Georgia" pitchFamily="18" charset="0"/>
                <a:cs typeface="Calibri"/>
              </a:rPr>
              <a:t> 2020</a:t>
            </a:r>
            <a:r>
              <a:rPr lang="ru-RU" sz="2400" b="1" spc="25" dirty="0">
                <a:latin typeface="Georgia" pitchFamily="18" charset="0"/>
                <a:cs typeface="Calibri"/>
              </a:rPr>
              <a:t> </a:t>
            </a:r>
            <a:r>
              <a:rPr lang="ru-RU" sz="2400" b="1" spc="-70" dirty="0">
                <a:latin typeface="Georgia" pitchFamily="18" charset="0"/>
                <a:cs typeface="Calibri"/>
              </a:rPr>
              <a:t>г.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№ </a:t>
            </a:r>
            <a:r>
              <a:rPr lang="ru-RU" sz="2400" b="1" spc="-10" dirty="0">
                <a:latin typeface="Georgia" pitchFamily="18" charset="0"/>
                <a:cs typeface="Calibri"/>
              </a:rPr>
              <a:t>304–ФЗ</a:t>
            </a:r>
            <a:endParaRPr lang="ru-RU" sz="2400" b="1" dirty="0">
              <a:latin typeface="Georgia" pitchFamily="18" charset="0"/>
              <a:cs typeface="Calibri"/>
            </a:endParaRPr>
          </a:p>
          <a:p>
            <a:pPr marL="12700" algn="ctr">
              <a:lnSpc>
                <a:spcPts val="2690"/>
              </a:lnSpc>
            </a:pPr>
            <a:r>
              <a:rPr lang="ru-RU" sz="2400" b="1" spc="-5" dirty="0">
                <a:latin typeface="Georgia" pitchFamily="18" charset="0"/>
                <a:cs typeface="Calibri"/>
              </a:rPr>
              <a:t>«О внесении</a:t>
            </a:r>
            <a:r>
              <a:rPr lang="ru-RU" sz="2400" b="1" spc="-1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изменений</a:t>
            </a:r>
            <a:r>
              <a:rPr lang="ru-RU" sz="2400" b="1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в </a:t>
            </a:r>
            <a:r>
              <a:rPr lang="ru-RU" sz="2400" b="1" spc="-10" dirty="0">
                <a:latin typeface="Georgia" pitchFamily="18" charset="0"/>
                <a:cs typeface="Calibri"/>
              </a:rPr>
              <a:t>Федеральный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15" dirty="0">
                <a:latin typeface="Georgia" pitchFamily="18" charset="0"/>
                <a:cs typeface="Calibri"/>
              </a:rPr>
              <a:t>закон</a:t>
            </a:r>
            <a:endParaRPr lang="ru-RU" sz="2400" b="1" dirty="0">
              <a:latin typeface="Georgia" pitchFamily="18" charset="0"/>
              <a:cs typeface="Calibri"/>
            </a:endParaRPr>
          </a:p>
          <a:p>
            <a:pPr marL="12700" marR="786130" algn="ctr">
              <a:lnSpc>
                <a:spcPts val="2690"/>
              </a:lnSpc>
              <a:spcBef>
                <a:spcPts val="315"/>
              </a:spcBef>
            </a:pPr>
            <a:r>
              <a:rPr lang="ru-RU" sz="2400" b="1" spc="-10" dirty="0">
                <a:latin typeface="Georgia" pitchFamily="18" charset="0"/>
                <a:cs typeface="Calibri"/>
              </a:rPr>
              <a:t>«Об </a:t>
            </a:r>
            <a:r>
              <a:rPr lang="ru-RU" sz="2400" b="1" spc="-5" dirty="0">
                <a:latin typeface="Georgia" pitchFamily="18" charset="0"/>
                <a:cs typeface="Calibri"/>
              </a:rPr>
              <a:t>образовании в </a:t>
            </a:r>
            <a:r>
              <a:rPr lang="ru-RU" sz="2400" b="1" spc="-15" dirty="0">
                <a:latin typeface="Georgia" pitchFamily="18" charset="0"/>
                <a:cs typeface="Calibri"/>
              </a:rPr>
              <a:t>Российской </a:t>
            </a:r>
            <a:r>
              <a:rPr lang="ru-RU" sz="2400" b="1" spc="-10" dirty="0">
                <a:latin typeface="Georgia" pitchFamily="18" charset="0"/>
                <a:cs typeface="Calibri"/>
              </a:rPr>
              <a:t>Федерации» </a:t>
            </a:r>
            <a:r>
              <a:rPr lang="ru-RU" sz="2400" b="1" spc="-62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по</a:t>
            </a:r>
            <a:r>
              <a:rPr lang="ru-RU" sz="2400" b="1" spc="5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вопросам</a:t>
            </a:r>
            <a:r>
              <a:rPr lang="ru-RU" sz="2400" b="1" spc="5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воспитания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10" dirty="0">
                <a:latin typeface="Georgia" pitchFamily="18" charset="0"/>
                <a:cs typeface="Calibri"/>
              </a:rPr>
              <a:t>обучающихся»</a:t>
            </a:r>
            <a:endParaRPr lang="ru-RU" sz="2400" b="1" dirty="0">
              <a:latin typeface="Georgia" pitchFamily="18" charset="0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2035"/>
              </a:spcBef>
            </a:pPr>
            <a:r>
              <a:rPr lang="ru-RU" sz="2400" b="1" spc="-5" dirty="0">
                <a:latin typeface="Georgia" pitchFamily="18" charset="0"/>
                <a:cs typeface="Calibri"/>
              </a:rPr>
              <a:t>(вступил</a:t>
            </a:r>
            <a:r>
              <a:rPr lang="ru-RU" sz="2400" b="1" spc="5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в</a:t>
            </a:r>
            <a:r>
              <a:rPr lang="ru-RU" sz="2400" b="1" spc="-1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силу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с</a:t>
            </a:r>
            <a:r>
              <a:rPr lang="ru-RU" sz="2400" b="1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1</a:t>
            </a:r>
            <a:r>
              <a:rPr lang="ru-RU" sz="2400" b="1" spc="10" dirty="0">
                <a:latin typeface="Georgia" pitchFamily="18" charset="0"/>
                <a:cs typeface="Calibri"/>
              </a:rPr>
              <a:t> </a:t>
            </a:r>
            <a:r>
              <a:rPr lang="ru-RU" sz="2400" b="1" spc="-5" dirty="0">
                <a:latin typeface="Georgia" pitchFamily="18" charset="0"/>
                <a:cs typeface="Calibri"/>
              </a:rPr>
              <a:t>сентября 2020</a:t>
            </a:r>
            <a:r>
              <a:rPr lang="ru-RU" sz="2400" b="1" spc="25" dirty="0">
                <a:latin typeface="Georgia" pitchFamily="18" charset="0"/>
                <a:cs typeface="Calibri"/>
              </a:rPr>
              <a:t> </a:t>
            </a:r>
            <a:r>
              <a:rPr lang="ru-RU" sz="2400" b="1" spc="-30" dirty="0">
                <a:latin typeface="Georgia" pitchFamily="18" charset="0"/>
                <a:cs typeface="Calibri"/>
              </a:rPr>
              <a:t>года)</a:t>
            </a:r>
          </a:p>
          <a:p>
            <a:pPr marL="12700" algn="ctr">
              <a:lnSpc>
                <a:spcPct val="100000"/>
              </a:lnSpc>
              <a:spcBef>
                <a:spcPts val="2035"/>
              </a:spcBef>
            </a:pPr>
            <a:endParaRPr lang="ru-RU" sz="2400" b="1" dirty="0">
              <a:latin typeface="Georgia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84976" cy="45858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«ЗАКОН О ВОСПИТАНИИ»</a:t>
            </a:r>
          </a:p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12700" marR="6229350" algn="just">
              <a:lnSpc>
                <a:spcPts val="2160"/>
              </a:lnSpc>
              <a:spcBef>
                <a:spcPts val="375"/>
              </a:spcBef>
            </a:pPr>
            <a:r>
              <a:rPr lang="ru-RU" sz="2000" b="1" dirty="0">
                <a:latin typeface="Georgia" pitchFamily="18" charset="0"/>
                <a:cs typeface="Calibri"/>
              </a:rPr>
              <a:t>Новая </a:t>
            </a:r>
            <a:r>
              <a:rPr lang="ru-RU" sz="2000" b="1" spc="-5" dirty="0">
                <a:latin typeface="Georgia" pitchFamily="18" charset="0"/>
                <a:cs typeface="Calibri"/>
              </a:rPr>
              <a:t>редакция </a:t>
            </a:r>
            <a:r>
              <a:rPr lang="ru-RU" sz="2000" b="1" dirty="0">
                <a:latin typeface="Georgia" pitchFamily="18" charset="0"/>
                <a:cs typeface="Calibri"/>
              </a:rPr>
              <a:t> Новая</a:t>
            </a:r>
            <a:r>
              <a:rPr lang="ru-RU" sz="2000" b="1" spc="-55" dirty="0"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latin typeface="Georgia" pitchFamily="18" charset="0"/>
                <a:cs typeface="Calibri"/>
              </a:rPr>
              <a:t>статья</a:t>
            </a:r>
            <a:r>
              <a:rPr lang="ru-RU" sz="2000" b="1" spc="-45" dirty="0">
                <a:latin typeface="Georgia" pitchFamily="18" charset="0"/>
                <a:cs typeface="Calibri"/>
              </a:rPr>
              <a:t> </a:t>
            </a:r>
            <a:r>
              <a:rPr lang="ru-RU" sz="2000" b="1" dirty="0">
                <a:latin typeface="Georgia" pitchFamily="18" charset="0"/>
                <a:cs typeface="Calibri"/>
              </a:rPr>
              <a:t>12.1</a:t>
            </a:r>
            <a:endParaRPr lang="ru-RU" sz="2000" dirty="0">
              <a:latin typeface="Georgia" pitchFamily="18" charset="0"/>
              <a:cs typeface="Calibri"/>
            </a:endParaRPr>
          </a:p>
          <a:p>
            <a:pPr marL="469900" indent="-457200" algn="just">
              <a:lnSpc>
                <a:spcPts val="2370"/>
              </a:lnSpc>
            </a:pPr>
            <a:r>
              <a:rPr lang="ru-RU" sz="2000" dirty="0">
                <a:latin typeface="Georgia" pitchFamily="18" charset="0"/>
                <a:cs typeface="Calibri"/>
              </a:rPr>
              <a:t>       Воспитание</a:t>
            </a:r>
            <a:r>
              <a:rPr lang="ru-RU" sz="2000" spc="-3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обучающихся</a:t>
            </a:r>
            <a:r>
              <a:rPr lang="ru-RU" sz="2000" spc="-35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при</a:t>
            </a:r>
            <a:r>
              <a:rPr lang="ru-RU" sz="2000" spc="-2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освоении</a:t>
            </a:r>
            <a:r>
              <a:rPr lang="ru-RU" sz="2000" spc="-30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ими</a:t>
            </a:r>
            <a:r>
              <a:rPr lang="ru-RU" sz="2000" spc="-1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основных</a:t>
            </a:r>
            <a:r>
              <a:rPr lang="ru-RU" sz="2000" spc="-1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образовательных </a:t>
            </a:r>
            <a:r>
              <a:rPr lang="ru-RU" sz="2000" dirty="0">
                <a:latin typeface="Georgia" pitchFamily="18" charset="0"/>
                <a:cs typeface="Calibri"/>
              </a:rPr>
              <a:t>программ</a:t>
            </a:r>
            <a:r>
              <a:rPr lang="ru-RU" sz="2000" spc="-45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в </a:t>
            </a:r>
            <a:r>
              <a:rPr lang="ru-RU" sz="2000" spc="-5" dirty="0">
                <a:latin typeface="Georgia" pitchFamily="18" charset="0"/>
                <a:cs typeface="Calibri"/>
              </a:rPr>
              <a:t>организациях,</a:t>
            </a:r>
            <a:r>
              <a:rPr lang="ru-RU" sz="2000" spc="-2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осуществляющих</a:t>
            </a:r>
            <a:r>
              <a:rPr lang="ru-RU" sz="2000" spc="-4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образовательную </a:t>
            </a:r>
            <a:r>
              <a:rPr lang="ru-RU" sz="2000" spc="-10" dirty="0">
                <a:latin typeface="Georgia" pitchFamily="18" charset="0"/>
                <a:cs typeface="Calibri"/>
              </a:rPr>
              <a:t>деятельность,</a:t>
            </a:r>
            <a:r>
              <a:rPr lang="ru-RU" sz="2000" spc="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осуществляется</a:t>
            </a:r>
            <a:r>
              <a:rPr lang="ru-RU" sz="2000" spc="5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на</a:t>
            </a:r>
            <a:r>
              <a:rPr lang="ru-RU" sz="2000" spc="1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основе</a:t>
            </a:r>
            <a:r>
              <a:rPr lang="ru-RU" sz="2000" spc="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включаемых</a:t>
            </a:r>
            <a:r>
              <a:rPr lang="ru-RU" sz="2000" spc="-10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в</a:t>
            </a:r>
            <a:r>
              <a:rPr lang="ru-RU" sz="2000" spc="1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образовательную </a:t>
            </a:r>
            <a:r>
              <a:rPr lang="ru-RU" sz="2000" spc="-434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программу</a:t>
            </a:r>
            <a:r>
              <a:rPr lang="ru-RU" sz="2000" spc="-40" dirty="0">
                <a:latin typeface="Georgia" pitchFamily="18" charset="0"/>
                <a:cs typeface="Calibri"/>
              </a:rPr>
              <a:t> </a:t>
            </a:r>
            <a:r>
              <a:rPr lang="ru-RU" sz="2000" b="1" dirty="0">
                <a:solidFill>
                  <a:srgbClr val="A30000"/>
                </a:solidFill>
                <a:latin typeface="Georgia" pitchFamily="18" charset="0"/>
                <a:cs typeface="Calibri"/>
              </a:rPr>
              <a:t>рабочей</a:t>
            </a:r>
            <a:r>
              <a:rPr lang="ru-RU" sz="2000" b="1" spc="-20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программы</a:t>
            </a:r>
            <a:r>
              <a:rPr lang="ru-RU" sz="2000" b="1" spc="-25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воспитания</a:t>
            </a:r>
            <a:r>
              <a:rPr lang="ru-RU" sz="2000" b="1" spc="-35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dirty="0">
                <a:solidFill>
                  <a:srgbClr val="A30000"/>
                </a:solidFill>
                <a:latin typeface="Georgia" pitchFamily="18" charset="0"/>
                <a:cs typeface="Calibri"/>
              </a:rPr>
              <a:t>и</a:t>
            </a:r>
            <a:r>
              <a:rPr lang="ru-RU" sz="2000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 календарного</a:t>
            </a:r>
            <a:r>
              <a:rPr lang="ru-RU" sz="2000" b="1" spc="-30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плана воспитательной</a:t>
            </a:r>
            <a:r>
              <a:rPr lang="ru-RU" sz="2000" b="1" spc="-30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работы</a:t>
            </a:r>
            <a:r>
              <a:rPr lang="ru-RU" sz="2000" spc="-5" dirty="0">
                <a:latin typeface="Georgia" pitchFamily="18" charset="0"/>
                <a:cs typeface="Calibri"/>
              </a:rPr>
              <a:t>,</a:t>
            </a:r>
            <a:r>
              <a:rPr lang="ru-RU" sz="2000" spc="-20" dirty="0"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003399"/>
                </a:solidFill>
                <a:latin typeface="Georgia" pitchFamily="18" charset="0"/>
                <a:cs typeface="Calibri"/>
              </a:rPr>
              <a:t>разрабатываемых</a:t>
            </a:r>
            <a:r>
              <a:rPr lang="ru-RU" sz="2000" b="1" spc="-15" dirty="0">
                <a:solidFill>
                  <a:srgbClr val="003399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dirty="0">
                <a:solidFill>
                  <a:srgbClr val="003399"/>
                </a:solidFill>
                <a:latin typeface="Georgia" pitchFamily="18" charset="0"/>
                <a:cs typeface="Calibri"/>
              </a:rPr>
              <a:t>и</a:t>
            </a:r>
            <a:r>
              <a:rPr lang="ru-RU" sz="2000" b="1" spc="10" dirty="0">
                <a:solidFill>
                  <a:srgbClr val="003399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spc="-5" dirty="0">
                <a:solidFill>
                  <a:srgbClr val="003399"/>
                </a:solidFill>
                <a:latin typeface="Georgia" pitchFamily="18" charset="0"/>
                <a:cs typeface="Calibri"/>
              </a:rPr>
              <a:t>утверждаемых</a:t>
            </a:r>
            <a:r>
              <a:rPr lang="ru-RU" sz="2000" b="1" spc="-15" dirty="0">
                <a:solidFill>
                  <a:srgbClr val="003399"/>
                </a:solidFill>
                <a:latin typeface="Georgia" pitchFamily="18" charset="0"/>
                <a:cs typeface="Calibri"/>
              </a:rPr>
              <a:t> </a:t>
            </a:r>
            <a:r>
              <a:rPr lang="ru-RU" sz="2000" b="1" dirty="0">
                <a:solidFill>
                  <a:srgbClr val="003399"/>
                </a:solidFill>
                <a:latin typeface="Georgia" pitchFamily="18" charset="0"/>
                <a:cs typeface="Calibri"/>
              </a:rPr>
              <a:t>такими </a:t>
            </a:r>
            <a:r>
              <a:rPr lang="ru-RU" sz="2000" b="1" spc="-5" dirty="0">
                <a:solidFill>
                  <a:srgbClr val="003399"/>
                </a:solidFill>
                <a:latin typeface="Georgia" pitchFamily="18" charset="0"/>
                <a:cs typeface="Calibri"/>
              </a:rPr>
              <a:t>организациями</a:t>
            </a:r>
            <a:r>
              <a:rPr lang="ru-RU" sz="2000" b="1" spc="-10" dirty="0">
                <a:solidFill>
                  <a:srgbClr val="003399"/>
                </a:solidFill>
                <a:latin typeface="Georgia" pitchFamily="18" charset="0"/>
                <a:cs typeface="Calibri"/>
              </a:rPr>
              <a:t> САМОСТОЯТЕЛЬНО</a:t>
            </a:r>
            <a:r>
              <a:rPr lang="ru-RU" sz="2000" spc="-10" dirty="0">
                <a:latin typeface="Georgia" pitchFamily="18" charset="0"/>
                <a:cs typeface="Calibri"/>
              </a:rPr>
              <a:t>,</a:t>
            </a:r>
            <a:r>
              <a:rPr lang="ru-RU" sz="2000" spc="1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если</a:t>
            </a:r>
            <a:r>
              <a:rPr lang="ru-RU" sz="2000" spc="1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иное</a:t>
            </a:r>
            <a:r>
              <a:rPr lang="ru-RU" sz="2000" spc="5" dirty="0">
                <a:latin typeface="Georgia" pitchFamily="18" charset="0"/>
                <a:cs typeface="Calibri"/>
              </a:rPr>
              <a:t> </a:t>
            </a:r>
            <a:r>
              <a:rPr lang="ru-RU" sz="2000" dirty="0">
                <a:latin typeface="Georgia" pitchFamily="18" charset="0"/>
                <a:cs typeface="Calibri"/>
              </a:rPr>
              <a:t>не</a:t>
            </a:r>
            <a:r>
              <a:rPr lang="ru-RU" sz="2000" spc="20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установлено</a:t>
            </a:r>
            <a:r>
              <a:rPr lang="ru-RU" sz="2000" spc="5" dirty="0">
                <a:latin typeface="Georgia" pitchFamily="18" charset="0"/>
                <a:cs typeface="Calibri"/>
              </a:rPr>
              <a:t> </a:t>
            </a:r>
            <a:r>
              <a:rPr lang="ru-RU" sz="2000" spc="-5" dirty="0">
                <a:latin typeface="Georgia" pitchFamily="18" charset="0"/>
                <a:cs typeface="Calibri"/>
              </a:rPr>
              <a:t>настоящим </a:t>
            </a:r>
            <a:r>
              <a:rPr lang="ru-RU" sz="2000" spc="-434" dirty="0">
                <a:latin typeface="Georgia" pitchFamily="18" charset="0"/>
                <a:cs typeface="Calibri"/>
              </a:rPr>
              <a:t> </a:t>
            </a:r>
            <a:r>
              <a:rPr lang="ru-RU" sz="2000" spc="-10" dirty="0">
                <a:latin typeface="Georgia" pitchFamily="18" charset="0"/>
                <a:cs typeface="Calibri"/>
              </a:rPr>
              <a:t>Федеральным</a:t>
            </a:r>
            <a:r>
              <a:rPr lang="ru-RU" sz="2000" spc="15" dirty="0">
                <a:latin typeface="Georgia" pitchFamily="18" charset="0"/>
                <a:cs typeface="Calibri"/>
              </a:rPr>
              <a:t> </a:t>
            </a:r>
            <a:r>
              <a:rPr lang="ru-RU" sz="2000" spc="-10" dirty="0">
                <a:latin typeface="Georgia" pitchFamily="18" charset="0"/>
                <a:cs typeface="Calibri"/>
              </a:rPr>
              <a:t>законом.</a:t>
            </a:r>
          </a:p>
          <a:p>
            <a:pPr marL="469900" indent="-457200" algn="just">
              <a:lnSpc>
                <a:spcPts val="2370"/>
              </a:lnSpc>
            </a:pPr>
            <a:endParaRPr lang="ru-RU" sz="2000" dirty="0">
              <a:latin typeface="Georgia" pitchFamily="18" charset="0"/>
              <a:cs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6180" y="5000636"/>
            <a:ext cx="8784976" cy="1259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12700" algn="just">
              <a:lnSpc>
                <a:spcPts val="2280"/>
              </a:lnSpc>
              <a:spcBef>
                <a:spcPts val="105"/>
              </a:spcBef>
            </a:pPr>
            <a:r>
              <a:rPr lang="ru-RU" spc="-5" dirty="0">
                <a:latin typeface="Georgia" pitchFamily="18" charset="0"/>
                <a:cs typeface="Calibri"/>
              </a:rPr>
              <a:t>Образовательные</a:t>
            </a:r>
            <a:r>
              <a:rPr lang="ru-RU" spc="-15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программы</a:t>
            </a:r>
            <a:r>
              <a:rPr lang="ru-RU" spc="-45" dirty="0">
                <a:latin typeface="Georgia" pitchFamily="18" charset="0"/>
                <a:cs typeface="Calibri"/>
              </a:rPr>
              <a:t> </a:t>
            </a:r>
            <a:r>
              <a:rPr lang="ru-RU" b="1" spc="-15" dirty="0">
                <a:solidFill>
                  <a:srgbClr val="A30000"/>
                </a:solidFill>
                <a:latin typeface="Georgia" pitchFamily="18" charset="0"/>
                <a:cs typeface="Calibri"/>
              </a:rPr>
              <a:t>подлежат</a:t>
            </a:r>
            <a:r>
              <a:rPr lang="ru-RU" b="1" spc="-25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приведению</a:t>
            </a:r>
            <a:r>
              <a:rPr lang="ru-RU" b="1" spc="-50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b="1" dirty="0">
                <a:solidFill>
                  <a:srgbClr val="A30000"/>
                </a:solidFill>
                <a:latin typeface="Georgia" pitchFamily="18" charset="0"/>
                <a:cs typeface="Calibri"/>
              </a:rPr>
              <a:t>в </a:t>
            </a:r>
            <a:r>
              <a:rPr lang="ru-RU" b="1" spc="-5" dirty="0">
                <a:solidFill>
                  <a:srgbClr val="A30000"/>
                </a:solidFill>
                <a:latin typeface="Georgia" pitchFamily="18" charset="0"/>
                <a:cs typeface="Calibri"/>
              </a:rPr>
              <a:t>соответствие</a:t>
            </a:r>
            <a:r>
              <a:rPr lang="ru-RU" b="1" spc="-25" dirty="0">
                <a:solidFill>
                  <a:srgbClr val="A30000"/>
                </a:solidFill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с</a:t>
            </a:r>
          </a:p>
          <a:p>
            <a:pPr marL="12700" algn="just">
              <a:lnSpc>
                <a:spcPts val="2160"/>
              </a:lnSpc>
            </a:pPr>
            <a:r>
              <a:rPr lang="ru-RU" spc="-10" dirty="0">
                <a:latin typeface="Georgia" pitchFamily="18" charset="0"/>
                <a:cs typeface="Calibri"/>
              </a:rPr>
              <a:t>положениями</a:t>
            </a:r>
            <a:r>
              <a:rPr lang="ru-RU" spc="-30" dirty="0">
                <a:latin typeface="Georgia" pitchFamily="18" charset="0"/>
                <a:cs typeface="Calibri"/>
              </a:rPr>
              <a:t> </a:t>
            </a:r>
            <a:r>
              <a:rPr lang="ru-RU" spc="-10" dirty="0">
                <a:latin typeface="Georgia" pitchFamily="18" charset="0"/>
                <a:cs typeface="Calibri"/>
              </a:rPr>
              <a:t>Федерального</a:t>
            </a:r>
            <a:r>
              <a:rPr lang="ru-RU" dirty="0">
                <a:latin typeface="Georgia" pitchFamily="18" charset="0"/>
                <a:cs typeface="Calibri"/>
              </a:rPr>
              <a:t> </a:t>
            </a:r>
            <a:r>
              <a:rPr lang="ru-RU" spc="-5" dirty="0">
                <a:latin typeface="Georgia" pitchFamily="18" charset="0"/>
                <a:cs typeface="Calibri"/>
              </a:rPr>
              <a:t>закона</a:t>
            </a:r>
            <a:r>
              <a:rPr lang="ru-RU" spc="5" dirty="0">
                <a:latin typeface="Georgia" pitchFamily="18" charset="0"/>
                <a:cs typeface="Calibri"/>
              </a:rPr>
              <a:t> </a:t>
            </a:r>
            <a:r>
              <a:rPr lang="ru-RU" spc="-5" dirty="0">
                <a:latin typeface="Georgia" pitchFamily="18" charset="0"/>
                <a:cs typeface="Calibri"/>
              </a:rPr>
              <a:t>от</a:t>
            </a:r>
            <a:r>
              <a:rPr lang="ru-RU" spc="-15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29</a:t>
            </a:r>
            <a:r>
              <a:rPr lang="ru-RU" spc="-10" dirty="0">
                <a:latin typeface="Georgia" pitchFamily="18" charset="0"/>
                <a:cs typeface="Calibri"/>
              </a:rPr>
              <a:t> декабря </a:t>
            </a:r>
            <a:r>
              <a:rPr lang="ru-RU" dirty="0">
                <a:latin typeface="Georgia" pitchFamily="18" charset="0"/>
                <a:cs typeface="Calibri"/>
              </a:rPr>
              <a:t>2012</a:t>
            </a:r>
            <a:r>
              <a:rPr lang="ru-RU" spc="-25" dirty="0">
                <a:latin typeface="Georgia" pitchFamily="18" charset="0"/>
                <a:cs typeface="Calibri"/>
              </a:rPr>
              <a:t> года</a:t>
            </a:r>
            <a:r>
              <a:rPr lang="ru-RU" spc="-10" dirty="0">
                <a:latin typeface="Georgia" pitchFamily="18" charset="0"/>
                <a:cs typeface="Calibri"/>
              </a:rPr>
              <a:t> </a:t>
            </a:r>
            <a:r>
              <a:rPr lang="ru-RU" spc="5" dirty="0">
                <a:latin typeface="Georgia" pitchFamily="18" charset="0"/>
                <a:cs typeface="Calibri"/>
              </a:rPr>
              <a:t>№</a:t>
            </a:r>
            <a:r>
              <a:rPr lang="ru-RU" spc="-10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273-ФЗ</a:t>
            </a:r>
            <a:r>
              <a:rPr lang="ru-RU" spc="-5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"Об</a:t>
            </a:r>
          </a:p>
          <a:p>
            <a:pPr marL="12700" marR="1231265" algn="just">
              <a:lnSpc>
                <a:spcPts val="2160"/>
              </a:lnSpc>
              <a:spcBef>
                <a:spcPts val="150"/>
              </a:spcBef>
            </a:pPr>
            <a:r>
              <a:rPr lang="ru-RU" spc="-5" dirty="0">
                <a:latin typeface="Georgia" pitchFamily="18" charset="0"/>
                <a:cs typeface="Calibri"/>
              </a:rPr>
              <a:t>образовании</a:t>
            </a:r>
            <a:r>
              <a:rPr lang="ru-RU" spc="-20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в </a:t>
            </a:r>
            <a:r>
              <a:rPr lang="ru-RU" spc="-10" dirty="0">
                <a:latin typeface="Georgia" pitchFamily="18" charset="0"/>
                <a:cs typeface="Calibri"/>
              </a:rPr>
              <a:t>Российской</a:t>
            </a:r>
            <a:r>
              <a:rPr lang="ru-RU" spc="-30" dirty="0">
                <a:latin typeface="Georgia" pitchFamily="18" charset="0"/>
                <a:cs typeface="Calibri"/>
              </a:rPr>
              <a:t> </a:t>
            </a:r>
            <a:r>
              <a:rPr lang="ru-RU" spc="-10" dirty="0">
                <a:latin typeface="Georgia" pitchFamily="18" charset="0"/>
                <a:cs typeface="Calibri"/>
              </a:rPr>
              <a:t>Федерации"</a:t>
            </a:r>
            <a:r>
              <a:rPr lang="ru-RU" spc="10" dirty="0">
                <a:latin typeface="Georgia" pitchFamily="18" charset="0"/>
                <a:cs typeface="Calibri"/>
              </a:rPr>
              <a:t> </a:t>
            </a:r>
            <a:r>
              <a:rPr lang="ru-RU" spc="-5" dirty="0">
                <a:latin typeface="Georgia" pitchFamily="18" charset="0"/>
                <a:cs typeface="Calibri"/>
              </a:rPr>
              <a:t>(в</a:t>
            </a:r>
            <a:r>
              <a:rPr lang="ru-RU" spc="15" dirty="0">
                <a:latin typeface="Georgia" pitchFamily="18" charset="0"/>
                <a:cs typeface="Calibri"/>
              </a:rPr>
              <a:t> </a:t>
            </a:r>
            <a:r>
              <a:rPr lang="ru-RU" spc="-5" dirty="0">
                <a:latin typeface="Georgia" pitchFamily="18" charset="0"/>
                <a:cs typeface="Calibri"/>
              </a:rPr>
              <a:t>редакции </a:t>
            </a:r>
            <a:r>
              <a:rPr lang="ru-RU" spc="-10" dirty="0">
                <a:latin typeface="Georgia" pitchFamily="18" charset="0"/>
                <a:cs typeface="Calibri"/>
              </a:rPr>
              <a:t>настоящего </a:t>
            </a:r>
            <a:r>
              <a:rPr lang="ru-RU" spc="-440" dirty="0">
                <a:latin typeface="Georgia" pitchFamily="18" charset="0"/>
                <a:cs typeface="Calibri"/>
              </a:rPr>
              <a:t> </a:t>
            </a:r>
            <a:r>
              <a:rPr lang="ru-RU" spc="-10" dirty="0">
                <a:latin typeface="Georgia" pitchFamily="18" charset="0"/>
                <a:cs typeface="Calibri"/>
              </a:rPr>
              <a:t>Федерального</a:t>
            </a:r>
            <a:r>
              <a:rPr lang="ru-RU" spc="-5" dirty="0">
                <a:latin typeface="Georgia" pitchFamily="18" charset="0"/>
                <a:cs typeface="Calibri"/>
              </a:rPr>
              <a:t> закона) </a:t>
            </a:r>
            <a:r>
              <a:rPr lang="ru-RU" dirty="0">
                <a:latin typeface="Georgia" pitchFamily="18" charset="0"/>
                <a:cs typeface="Calibri"/>
              </a:rPr>
              <a:t>не </a:t>
            </a:r>
            <a:r>
              <a:rPr lang="ru-RU" spc="-5" dirty="0">
                <a:latin typeface="Georgia" pitchFamily="18" charset="0"/>
                <a:cs typeface="Calibri"/>
              </a:rPr>
              <a:t>позднее</a:t>
            </a:r>
            <a:r>
              <a:rPr lang="ru-RU" spc="-10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1 </a:t>
            </a:r>
            <a:r>
              <a:rPr lang="ru-RU" spc="-5" dirty="0">
                <a:latin typeface="Georgia" pitchFamily="18" charset="0"/>
                <a:cs typeface="Calibri"/>
              </a:rPr>
              <a:t>сентября</a:t>
            </a:r>
            <a:r>
              <a:rPr lang="ru-RU" spc="-10" dirty="0">
                <a:latin typeface="Georgia" pitchFamily="18" charset="0"/>
                <a:cs typeface="Calibri"/>
              </a:rPr>
              <a:t> </a:t>
            </a:r>
            <a:r>
              <a:rPr lang="ru-RU" dirty="0">
                <a:latin typeface="Georgia" pitchFamily="18" charset="0"/>
                <a:cs typeface="Calibri"/>
              </a:rPr>
              <a:t>2021</a:t>
            </a:r>
            <a:r>
              <a:rPr lang="ru-RU" spc="-20" dirty="0">
                <a:latin typeface="Georgia" pitchFamily="18" charset="0"/>
                <a:cs typeface="Calibri"/>
              </a:rPr>
              <a:t> </a:t>
            </a:r>
            <a:r>
              <a:rPr lang="ru-RU" spc="-25" dirty="0">
                <a:latin typeface="Georgia" pitchFamily="18" charset="0"/>
                <a:cs typeface="Calibri"/>
              </a:rPr>
              <a:t>года</a:t>
            </a:r>
            <a:endParaRPr lang="ru-RU" dirty="0">
              <a:latin typeface="Georgia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784976" cy="62401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12700" marR="5080" indent="405765" algn="just">
              <a:spcBef>
                <a:spcPts val="285"/>
              </a:spcBef>
            </a:pP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В плане Программы воспитания  ДОО должны быть отражены разнообразные события: знаковые</a:t>
            </a:r>
            <a:r>
              <a:rPr lang="ru-RU" sz="2400" b="1" spc="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даты,</a:t>
            </a:r>
            <a:r>
              <a:rPr lang="ru-RU" sz="2400" b="1" spc="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национальные</a:t>
            </a:r>
            <a:r>
              <a:rPr lang="ru-RU" sz="2400" b="1" spc="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праздники, </a:t>
            </a:r>
            <a:r>
              <a:rPr lang="ru-RU" sz="2400" b="1" spc="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международные</a:t>
            </a:r>
            <a:r>
              <a:rPr lang="ru-RU" sz="2400" b="1" spc="-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события.</a:t>
            </a:r>
            <a:endParaRPr lang="ru-RU" sz="2400" dirty="0">
              <a:solidFill>
                <a:srgbClr val="FF0000"/>
              </a:solidFill>
              <a:latin typeface="Georgia" pitchFamily="18" charset="0"/>
              <a:cs typeface="Courier New"/>
            </a:endParaRPr>
          </a:p>
          <a:p>
            <a:pPr marL="475615" algn="just"/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К</a:t>
            </a:r>
            <a:r>
              <a:rPr lang="ru-RU" sz="2400" b="1" spc="960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реализации</a:t>
            </a:r>
            <a:r>
              <a:rPr lang="ru-RU" sz="2400" b="1" spc="96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мероприятий</a:t>
            </a:r>
            <a:r>
              <a:rPr lang="ru-RU" sz="2400" b="1" spc="96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привлекаются</a:t>
            </a:r>
            <a:endParaRPr lang="ru-RU" sz="2400" b="1" spc="4675" dirty="0">
              <a:solidFill>
                <a:srgbClr val="FF0000"/>
              </a:solidFill>
              <a:latin typeface="Georgia" pitchFamily="18" charset="0"/>
              <a:cs typeface="Courier New"/>
            </a:endParaRPr>
          </a:p>
          <a:p>
            <a:pPr marL="475615" algn="just"/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все участники</a:t>
            </a:r>
            <a:r>
              <a:rPr lang="ru-RU" sz="2400" b="1" spc="-2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образовательных</a:t>
            </a:r>
            <a:r>
              <a:rPr lang="ru-RU" sz="2400" b="1" spc="-25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itchFamily="18" charset="0"/>
                <a:cs typeface="Courier New"/>
              </a:rPr>
              <a:t>отношений.</a:t>
            </a:r>
            <a:endParaRPr lang="ru-RU" sz="2400" dirty="0">
              <a:solidFill>
                <a:srgbClr val="FF0000"/>
              </a:solidFill>
              <a:latin typeface="Georgia" pitchFamily="18" charset="0"/>
              <a:cs typeface="Courier New"/>
            </a:endParaRPr>
          </a:p>
          <a:p>
            <a:pPr algn="ctr" fontAlgn="base"/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lang="ru-RU" sz="2400" spc="-5" dirty="0">
                <a:latin typeface="Georgia" pitchFamily="18" charset="0"/>
                <a:cs typeface="Calibri"/>
              </a:rPr>
              <a:t>Матрица</a:t>
            </a:r>
            <a:r>
              <a:rPr lang="ru-RU" sz="2400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воспитательных</a:t>
            </a:r>
            <a:r>
              <a:rPr lang="ru-RU" sz="2400" dirty="0">
                <a:latin typeface="Georgia" pitchFamily="18" charset="0"/>
                <a:cs typeface="Calibri"/>
              </a:rPr>
              <a:t> задач</a:t>
            </a:r>
            <a:r>
              <a:rPr lang="ru-RU" sz="2400" spc="-20" dirty="0">
                <a:latin typeface="Georgia" pitchFamily="18" charset="0"/>
                <a:cs typeface="Calibri"/>
              </a:rPr>
              <a:t> </a:t>
            </a:r>
            <a:r>
              <a:rPr lang="ru-RU" sz="2400" spc="-25" dirty="0">
                <a:latin typeface="Georgia" pitchFamily="18" charset="0"/>
                <a:cs typeface="Calibri"/>
              </a:rPr>
              <a:t>(модель</a:t>
            </a:r>
            <a:r>
              <a:rPr lang="ru-RU" sz="2400" spc="-20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воспитательной</a:t>
            </a:r>
            <a:endParaRPr lang="ru-RU" sz="2400" dirty="0">
              <a:latin typeface="Georgia" pitchFamily="18" charset="0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lang="ru-RU" sz="2400" spc="-10" dirty="0">
                <a:latin typeface="Georgia" pitchFamily="18" charset="0"/>
                <a:cs typeface="Calibri"/>
              </a:rPr>
              <a:t>работы)</a:t>
            </a:r>
            <a:r>
              <a:rPr lang="ru-RU" sz="2400" spc="-2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на</a:t>
            </a:r>
            <a:r>
              <a:rPr lang="ru-RU" sz="2400" spc="-5" dirty="0">
                <a:latin typeface="Georgia" pitchFamily="18" charset="0"/>
                <a:cs typeface="Calibri"/>
              </a:rPr>
              <a:t> день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5" dirty="0">
                <a:latin typeface="Georgia" pitchFamily="18" charset="0"/>
                <a:cs typeface="Calibri"/>
              </a:rPr>
              <a:t>(с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привязкой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к</a:t>
            </a:r>
            <a:r>
              <a:rPr lang="ru-RU" sz="2400" spc="-2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режиму</a:t>
            </a:r>
            <a:r>
              <a:rPr lang="ru-RU" sz="2400" spc="-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дня)</a:t>
            </a:r>
          </a:p>
          <a:p>
            <a:pPr marL="355600" marR="6985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lang="ru-RU" sz="2400" spc="-10" dirty="0">
                <a:latin typeface="Georgia" pitchFamily="18" charset="0"/>
                <a:cs typeface="Calibri"/>
              </a:rPr>
              <a:t>Матрица</a:t>
            </a:r>
            <a:r>
              <a:rPr lang="ru-RU" sz="2400" spc="10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воспитательных</a:t>
            </a:r>
            <a:r>
              <a:rPr lang="ru-RU" sz="2400" spc="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задач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25" dirty="0">
                <a:latin typeface="Georgia" pitchFamily="18" charset="0"/>
                <a:cs typeface="Calibri"/>
              </a:rPr>
              <a:t>(модель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воспитательной </a:t>
            </a:r>
            <a:r>
              <a:rPr lang="ru-RU" sz="2400" spc="-52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работы)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на</a:t>
            </a:r>
            <a:r>
              <a:rPr lang="ru-RU" sz="2400" spc="5" dirty="0">
                <a:latin typeface="Georgia" pitchFamily="18" charset="0"/>
                <a:cs typeface="Calibri"/>
              </a:rPr>
              <a:t> </a:t>
            </a:r>
            <a:r>
              <a:rPr lang="ru-RU" sz="2400" spc="-20" dirty="0">
                <a:latin typeface="Georgia" pitchFamily="18" charset="0"/>
                <a:cs typeface="Calibri"/>
              </a:rPr>
              <a:t>неделю</a:t>
            </a:r>
            <a:r>
              <a:rPr lang="ru-RU" sz="2400" spc="-5" dirty="0">
                <a:latin typeface="Georgia" pitchFamily="18" charset="0"/>
                <a:cs typeface="Calibri"/>
              </a:rPr>
              <a:t> (с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привязкой </a:t>
            </a:r>
            <a:r>
              <a:rPr lang="ru-RU" sz="2400" dirty="0">
                <a:latin typeface="Georgia" pitchFamily="18" charset="0"/>
                <a:cs typeface="Calibri"/>
              </a:rPr>
              <a:t>к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5" dirty="0">
                <a:latin typeface="Georgia" pitchFamily="18" charset="0"/>
                <a:cs typeface="Calibri"/>
              </a:rPr>
              <a:t>расписанию</a:t>
            </a:r>
            <a:r>
              <a:rPr lang="ru-RU" sz="2400" dirty="0">
                <a:latin typeface="Georgia" pitchFamily="18" charset="0"/>
                <a:cs typeface="Calibri"/>
              </a:rPr>
              <a:t> </a:t>
            </a:r>
            <a:r>
              <a:rPr lang="ru-RU" sz="2400" spc="-5" dirty="0">
                <a:latin typeface="Georgia" pitchFamily="18" charset="0"/>
                <a:cs typeface="Calibri"/>
              </a:rPr>
              <a:t>занятий)</a:t>
            </a:r>
            <a:endParaRPr lang="ru-RU" sz="2400" dirty="0">
              <a:latin typeface="Georgia" pitchFamily="18" charset="0"/>
              <a:cs typeface="Calibri"/>
            </a:endParaRPr>
          </a:p>
          <a:p>
            <a:pPr marL="355600" marR="6985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lang="ru-RU" sz="2400" spc="-10" dirty="0">
                <a:latin typeface="Georgia" pitchFamily="18" charset="0"/>
                <a:cs typeface="Calibri"/>
              </a:rPr>
              <a:t>Матрица</a:t>
            </a:r>
            <a:r>
              <a:rPr lang="ru-RU" sz="2400" spc="10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воспитательных</a:t>
            </a:r>
            <a:r>
              <a:rPr lang="ru-RU" sz="2400" spc="5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задач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25" dirty="0">
                <a:latin typeface="Georgia" pitchFamily="18" charset="0"/>
                <a:cs typeface="Calibri"/>
              </a:rPr>
              <a:t>(модель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воспитательной </a:t>
            </a:r>
            <a:r>
              <a:rPr lang="ru-RU" sz="2400" spc="-52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работы)</a:t>
            </a:r>
            <a:r>
              <a:rPr lang="ru-RU" sz="2400" spc="-20" dirty="0">
                <a:latin typeface="Georgia" pitchFamily="18" charset="0"/>
                <a:cs typeface="Calibri"/>
              </a:rPr>
              <a:t> </a:t>
            </a:r>
            <a:r>
              <a:rPr lang="ru-RU" sz="2400" dirty="0">
                <a:latin typeface="Georgia" pitchFamily="18" charset="0"/>
                <a:cs typeface="Calibri"/>
              </a:rPr>
              <a:t>на </a:t>
            </a:r>
            <a:r>
              <a:rPr lang="ru-RU" sz="2400" spc="-40" dirty="0">
                <a:latin typeface="Georgia" pitchFamily="18" charset="0"/>
                <a:cs typeface="Calibri"/>
              </a:rPr>
              <a:t>год</a:t>
            </a:r>
            <a:r>
              <a:rPr lang="ru-RU" sz="2400" spc="-15" dirty="0">
                <a:latin typeface="Georgia" pitchFamily="18" charset="0"/>
                <a:cs typeface="Calibri"/>
              </a:rPr>
              <a:t> </a:t>
            </a:r>
            <a:r>
              <a:rPr lang="ru-RU" sz="2400" spc="-5" dirty="0">
                <a:latin typeface="Georgia" pitchFamily="18" charset="0"/>
                <a:cs typeface="Calibri"/>
              </a:rPr>
              <a:t>(с</a:t>
            </a:r>
            <a:r>
              <a:rPr lang="ru-RU" sz="2400" spc="-10" dirty="0">
                <a:latin typeface="Georgia" pitchFamily="18" charset="0"/>
                <a:cs typeface="Calibri"/>
              </a:rPr>
              <a:t> учетом</a:t>
            </a:r>
            <a:r>
              <a:rPr lang="ru-RU" sz="2400" spc="-25" dirty="0">
                <a:latin typeface="Georgia" pitchFamily="18" charset="0"/>
                <a:cs typeface="Calibri"/>
              </a:rPr>
              <a:t> </a:t>
            </a:r>
            <a:r>
              <a:rPr lang="ru-RU" sz="2400" spc="-10" dirty="0">
                <a:latin typeface="Georgia" pitchFamily="18" charset="0"/>
                <a:cs typeface="Calibri"/>
              </a:rPr>
              <a:t>комплексно-тематического</a:t>
            </a:r>
            <a:endParaRPr lang="ru-RU" sz="2400" dirty="0">
              <a:latin typeface="Georgia" pitchFamily="18" charset="0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lang="ru-RU" sz="2400" spc="-5" dirty="0">
                <a:latin typeface="Georgia" pitchFamily="18" charset="0"/>
                <a:cs typeface="Calibri"/>
              </a:rPr>
              <a:t>планирования)</a:t>
            </a:r>
            <a:endParaRPr lang="ru-RU" sz="2400" dirty="0">
              <a:latin typeface="Georgia" pitchFamily="18" charset="0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2035"/>
              </a:spcBef>
            </a:pPr>
            <a:endParaRPr lang="ru-RU" sz="2400" b="1" dirty="0">
              <a:latin typeface="Georgia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7908" y="239732"/>
            <a:ext cx="8052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Georgia" pitchFamily="18" charset="0"/>
              </a:rPr>
              <a:t>Содержание понятия </a:t>
            </a:r>
          </a:p>
          <a:p>
            <a:pPr algn="ctr"/>
            <a:r>
              <a:rPr lang="ru-RU" sz="2800" b="1" i="1" dirty="0">
                <a:solidFill>
                  <a:srgbClr val="C00000"/>
                </a:solidFill>
                <a:latin typeface="Georgia" pitchFamily="18" charset="0"/>
              </a:rPr>
              <a:t>«планирование в детском саду»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5615" y="1209526"/>
            <a:ext cx="883887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i="1" dirty="0">
                <a:solidFill>
                  <a:srgbClr val="003300"/>
                </a:solidFill>
                <a:latin typeface="Georgia" pitchFamily="18" charset="0"/>
              </a:rPr>
              <a:t>Планирование в ДОО — это алгоритм выстраивания последовательности психолого-педагогического сотрудничества с воспитанниками детского сада.</a:t>
            </a:r>
            <a:endParaRPr lang="ru-RU" i="1" dirty="0">
              <a:solidFill>
                <a:srgbClr val="00330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564" y="2320862"/>
            <a:ext cx="8838871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План 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– это рабочий документ, назначение которого – помочь в достижении намеченных задач.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Без этого документа воспитатель не имеет права приступать к работе.</a:t>
            </a:r>
          </a:p>
          <a:p>
            <a:pPr indent="457200" algn="just"/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Планирование 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– это заблаговременное определение порядка, последовательности осуществления образовательной работы с указанием необходимых условий, используемых средств, форм и методов. 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От того, насколько продумано, грамотно осуществлено планирование, зависит эффективность образовательной работы в целом.</a:t>
            </a: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Планирование воспитательно-образовательной работы основывается на сотрудничестве педагога, детского коллектива и родителей, на осмыслении ими целей и задач в совместной деятельности, на желании сделать жизнь в дошкольной организации  интересной, полезной, творческой.</a:t>
            </a:r>
          </a:p>
        </p:txBody>
      </p:sp>
    </p:spTree>
    <p:extLst>
      <p:ext uri="{BB962C8B-B14F-4D97-AF65-F5344CB8AC3E}">
        <p14:creationId xmlns:p14="http://schemas.microsoft.com/office/powerpoint/2010/main" xmlns="" val="36502800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0797" y="2132856"/>
            <a:ext cx="7962108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endParaRPr lang="ru-RU" sz="2000" dirty="0"/>
          </a:p>
          <a:p>
            <a:pPr algn="just"/>
            <a:r>
              <a:rPr lang="ru-RU" sz="2000" b="1" dirty="0"/>
              <a:t>      Модель воспитательной работы на год привязана к комплексно-тематическому плану. </a:t>
            </a:r>
          </a:p>
          <a:p>
            <a:pPr algn="just"/>
            <a:r>
              <a:rPr lang="ru-RU" sz="2000" b="1" dirty="0"/>
              <a:t>      Воспитательные задачи реализуются в соответствии с темой недели.</a:t>
            </a:r>
          </a:p>
          <a:p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052736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МОДЕЛЬ ВОСПИТАТЕЛЬНОЙ РАБОТЫ НА 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8771985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071678"/>
            <a:ext cx="8784976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endParaRPr lang="ru-RU" sz="2000" dirty="0"/>
          </a:p>
          <a:p>
            <a:pPr algn="just"/>
            <a:r>
              <a:rPr lang="ru-RU" sz="2000" b="1" dirty="0"/>
              <a:t>      Модель воспитательной работы на неделю привязана к организованной образовательной деятельности. Включает все занятия и те формы образовательного процесса, которые задействованы в реализации образовательной программы ДО в течение дня. </a:t>
            </a:r>
          </a:p>
          <a:p>
            <a:pPr algn="just"/>
            <a:r>
              <a:rPr lang="ru-RU" sz="2000" b="1" dirty="0"/>
              <a:t>     Организуется разнообразная детская деятельность через такие формы, как коллекционирование, дидактические, подвижные, сюжетно-ролевые игры, чтение художественной и познавательной литературы, экспериментирование, др.</a:t>
            </a:r>
          </a:p>
          <a:p>
            <a:pPr algn="just"/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9118" y="1124744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МОДЕЛЬ ВОСПИТАТЕЛЬНОЙ РАБОТЫ НА НЕДЕЛЮ</a:t>
            </a: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Grp="1"/>
          </p:cNvGraphicFramePr>
          <p:nvPr/>
        </p:nvGraphicFramePr>
        <p:xfrm>
          <a:off x="107171" y="795996"/>
          <a:ext cx="8975086" cy="4970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8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641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49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9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261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7182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943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175006">
                <a:tc rowSpan="2"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аци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905" algn="ctr">
                        <a:lnSpc>
                          <a:spcPts val="137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процесса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разова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ть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равл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54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ts val="1140"/>
                        </a:lnSpc>
                        <a:spcBef>
                          <a:spcPts val="115"/>
                        </a:spcBef>
                      </a:pPr>
                      <a:r>
                        <a:rPr sz="10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Количе-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  <a:p>
                      <a:pPr marL="635" algn="ctr">
                        <a:lnSpc>
                          <a:spcPts val="1140"/>
                        </a:lnSpc>
                      </a:pPr>
                      <a:r>
                        <a:rPr sz="10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ство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3810" algn="ctr">
                        <a:lnSpc>
                          <a:spcPts val="126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5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54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Calibri Light"/>
                          <a:cs typeface="Calibri Light"/>
                        </a:rPr>
                        <a:t>Пон-к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Calibri Light"/>
                          <a:cs typeface="Calibri Light"/>
                        </a:rPr>
                        <a:t>Вторник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Calibri Light"/>
                          <a:cs typeface="Calibri Light"/>
                        </a:rPr>
                        <a:t>Среда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39370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Calibri Light"/>
                          <a:cs typeface="Calibri Light"/>
                        </a:rPr>
                        <a:t>Четверг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70"/>
                        </a:lnSpc>
                      </a:pPr>
                      <a:r>
                        <a:rPr sz="1000" spc="-10" dirty="0">
                          <a:latin typeface="Calibri Light"/>
                          <a:cs typeface="Calibri Light"/>
                        </a:rPr>
                        <a:t>Пятница</a:t>
                      </a:r>
                      <a:endParaRPr sz="10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571">
                <a:tc rowSpan="4">
                  <a:txBody>
                    <a:bodyPr/>
                    <a:lstStyle/>
                    <a:p>
                      <a:pPr marL="109855" marR="102235" indent="-635" algn="ctr">
                        <a:lnSpc>
                          <a:spcPts val="1300"/>
                        </a:lnSpc>
                        <a:spcBef>
                          <a:spcPts val="82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ня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ю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ня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  р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ша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ю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оц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иал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-  к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мм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ни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ивног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  д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й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270" algn="ctr">
                        <a:lnSpc>
                          <a:spcPts val="1195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задачи)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7790" marR="90805" indent="3810" algn="ctr">
                        <a:lnSpc>
                          <a:spcPts val="1300"/>
                        </a:lnSpc>
                        <a:spcBef>
                          <a:spcPts val="8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Для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жд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ня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 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воспитательные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задачи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ир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ют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тд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  с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ог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овани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 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образования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1155"/>
                        </a:lnSpc>
                      </a:pPr>
                      <a:r>
                        <a:rPr sz="1200" spc="-15" dirty="0">
                          <a:latin typeface="Calibri Light"/>
                          <a:cs typeface="Calibri Light"/>
                        </a:rPr>
                        <a:t>Познавательное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развитие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(РЭМП,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0" marR="348615">
                        <a:lnSpc>
                          <a:spcPts val="1300"/>
                        </a:lnSpc>
                        <a:spcBef>
                          <a:spcPts val="85"/>
                        </a:spcBef>
                      </a:pPr>
                      <a:r>
                        <a:rPr sz="1200" spc="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на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ни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ющ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ро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ОМ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)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 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конструирование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(К))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5" dirty="0">
                          <a:latin typeface="Calibri Light"/>
                          <a:cs typeface="Calibri Light"/>
                        </a:rPr>
                        <a:t>ОМ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РЭМП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1920" marR="3937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РЭМП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К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115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че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ви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аз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ви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)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0" marR="104775">
                        <a:lnSpc>
                          <a:spcPts val="1300"/>
                        </a:lnSpc>
                        <a:spcBef>
                          <a:spcPts val="85"/>
                        </a:spcBef>
                      </a:pPr>
                      <a:r>
                        <a:rPr sz="1200" spc="-15" dirty="0">
                          <a:latin typeface="Calibri Light"/>
                          <a:cs typeface="Calibri Light"/>
                        </a:rPr>
                        <a:t>подготовка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обучению</a:t>
                      </a:r>
                      <a:r>
                        <a:rPr sz="1200" spc="-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грамоте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(Г),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восприятие </a:t>
                      </a:r>
                      <a:r>
                        <a:rPr sz="1200" spc="-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ху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нно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й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ра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spc="-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ол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лор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Х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))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РР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Г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540" marR="39370" algn="ctr">
                        <a:lnSpc>
                          <a:spcPct val="100000"/>
                        </a:lnSpc>
                      </a:pPr>
                      <a:r>
                        <a:rPr sz="1200" spc="10" dirty="0">
                          <a:latin typeface="Calibri Light"/>
                          <a:cs typeface="Calibri Light"/>
                        </a:rPr>
                        <a:t>ХЛ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51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1155"/>
                        </a:lnSpc>
                      </a:pPr>
                      <a:r>
                        <a:rPr sz="1200" spc="-15" dirty="0">
                          <a:latin typeface="Calibri Light"/>
                          <a:cs typeface="Calibri Light"/>
                        </a:rPr>
                        <a:t>Художественно-эстетическое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развитие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0">
                        <a:lnSpc>
                          <a:spcPts val="1295"/>
                        </a:lnSpc>
                      </a:pP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овани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),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еп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Л)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ли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аци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),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ху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ес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нны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й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труд</a:t>
                      </a:r>
                      <a:r>
                        <a:rPr sz="1200" spc="-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Х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)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Р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М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/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ХТ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93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М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А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64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1160"/>
                        </a:lnSpc>
                      </a:pPr>
                      <a:r>
                        <a:rPr sz="1200" spc="5" dirty="0"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зи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ск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раз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ви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из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ь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)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0">
                        <a:lnSpc>
                          <a:spcPts val="1370"/>
                        </a:lnSpc>
                      </a:pPr>
                      <a:r>
                        <a:rPr sz="1200" spc="5" dirty="0"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ав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н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))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Ф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Ф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П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0012">
                <a:tc gridSpan="3">
                  <a:txBody>
                    <a:bodyPr/>
                    <a:lstStyle/>
                    <a:p>
                      <a:pPr marL="43815">
                        <a:lnSpc>
                          <a:spcPts val="116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ра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зг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мс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нно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э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нр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нно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3815">
                        <a:lnSpc>
                          <a:spcPts val="1370"/>
                        </a:lnSpc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рио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мул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ьт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урно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вово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93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5132">
                <a:tc gridSpan="3">
                  <a:txBody>
                    <a:bodyPr/>
                    <a:lstStyle/>
                    <a:p>
                      <a:pPr marL="43815">
                        <a:lnSpc>
                          <a:spcPts val="1230"/>
                        </a:lnSpc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ово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э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ст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нра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нно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7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9370" algn="ctr">
                        <a:lnSpc>
                          <a:spcPts val="127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43815">
                        <a:lnSpc>
                          <a:spcPts val="1160"/>
                        </a:lnSpc>
                      </a:pP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Коллекционирование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(все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виды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воспитания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зависимости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от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направленности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3815">
                        <a:lnSpc>
                          <a:spcPts val="137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коллекции)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9370"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0012">
                <a:tc gridSpan="3">
                  <a:txBody>
                    <a:bodyPr/>
                    <a:lstStyle/>
                    <a:p>
                      <a:pPr marL="43815">
                        <a:lnSpc>
                          <a:spcPts val="1160"/>
                        </a:lnSpc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Чтение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художественной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познавательной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литературы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(все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виды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воспитания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3815">
                        <a:lnSpc>
                          <a:spcPts val="1370"/>
                        </a:lnSpc>
                      </a:pP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рно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7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изв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ния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93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9184">
                <a:tc gridSpan="3">
                  <a:txBody>
                    <a:bodyPr/>
                    <a:lstStyle/>
                    <a:p>
                      <a:pPr marL="43815">
                        <a:lnSpc>
                          <a:spcPts val="116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Реализация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проектов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(все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виды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воспитания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зависимости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от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направленности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3815">
                        <a:lnSpc>
                          <a:spcPts val="133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проекта)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6372">
                <a:tc gridSpan="3">
                  <a:txBody>
                    <a:bodyPr/>
                    <a:lstStyle/>
                    <a:p>
                      <a:pPr marL="43815">
                        <a:lnSpc>
                          <a:spcPts val="1160"/>
                        </a:lnSpc>
                      </a:pP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Экспериментирование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наблюдение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(умственное,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экологическое,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трудовое,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3815">
                        <a:lnSpc>
                          <a:spcPts val="137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нр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нно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5044">
                <a:tc gridSpan="3">
                  <a:txBody>
                    <a:bodyPr/>
                    <a:lstStyle/>
                    <a:p>
                      <a:pPr marL="43815">
                        <a:lnSpc>
                          <a:spcPts val="1235"/>
                        </a:lnSpc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Игра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(все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виды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воспитания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зависимости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от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направленности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игры)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937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5044">
                <a:tc gridSpan="3">
                  <a:txBody>
                    <a:bodyPr/>
                    <a:lstStyle/>
                    <a:p>
                      <a:pPr marL="43815">
                        <a:lnSpc>
                          <a:spcPts val="1235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Конкурсы,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викторины,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досуги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(все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виды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воспитания)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75044">
                <a:tc gridSpan="3">
                  <a:txBody>
                    <a:bodyPr/>
                    <a:lstStyle/>
                    <a:p>
                      <a:pPr marL="43815">
                        <a:lnSpc>
                          <a:spcPts val="123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ш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ивны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х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з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ч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ания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75044">
                <a:tc gridSpan="3">
                  <a:txBody>
                    <a:bodyPr/>
                    <a:lstStyle/>
                    <a:p>
                      <a:pPr marL="43815">
                        <a:lnSpc>
                          <a:spcPts val="123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Ра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б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кн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ж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но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у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г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л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(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в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п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т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ани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я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)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8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8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8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ts val="1280"/>
                        </a:lnSpc>
                        <a:tabLst>
                          <a:tab pos="584200" algn="l"/>
                        </a:tabLst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	</a:t>
                      </a:r>
                      <a:r>
                        <a:rPr sz="1800" baseline="-34722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 baseline="-34722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8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+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D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75046">
                <a:tc gridSpan="2">
                  <a:txBody>
                    <a:bodyPr/>
                    <a:lstStyle/>
                    <a:p>
                      <a:pPr marL="43815">
                        <a:lnSpc>
                          <a:spcPts val="123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Друг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и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е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ф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о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р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м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ы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: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1A2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42910" y="345024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МОДЕЛЬ ВОСПИТАТЕЛЬНОЙ РАБОТЫ НА НЕДЕЛЮ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071678"/>
            <a:ext cx="8136904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    </a:t>
            </a:r>
          </a:p>
          <a:p>
            <a:pPr algn="just"/>
            <a:r>
              <a:rPr lang="ru-RU" sz="2000" b="1" dirty="0"/>
              <a:t>     Модель воспитательной работы на день реализуется с привязкой к режиму. Образовательная программа ДО реализуется в течение всего дня, следовательно, и задачи воспитания. </a:t>
            </a:r>
          </a:p>
          <a:p>
            <a:pPr algn="just"/>
            <a:r>
              <a:rPr lang="ru-RU" sz="2000" b="1" dirty="0"/>
              <a:t>    В календарном плане педагоги указывают формы образовательной деятельности, виды детской деятельности и направления воспитания.</a:t>
            </a:r>
          </a:p>
          <a:p>
            <a:pPr algn="just"/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980728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МОДЕЛЬ ВОСПИТАТЕЛЬНОЙ РАБОТЫ НА ДЕНЬ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Grp="1"/>
          </p:cNvGraphicFramePr>
          <p:nvPr/>
        </p:nvGraphicFramePr>
        <p:xfrm>
          <a:off x="147989" y="1000108"/>
          <a:ext cx="8853167" cy="50416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50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745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93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5281">
                <a:tc>
                  <a:txBody>
                    <a:bodyPr/>
                    <a:lstStyle/>
                    <a:p>
                      <a:pPr marL="194945" marR="133350" indent="-55244">
                        <a:lnSpc>
                          <a:spcPts val="1400"/>
                        </a:lnSpc>
                        <a:spcBef>
                          <a:spcPts val="915"/>
                        </a:spcBef>
                      </a:pPr>
                      <a:r>
                        <a:rPr sz="13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жимные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моменты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32080" marR="125095" algn="ctr">
                        <a:lnSpc>
                          <a:spcPct val="90100"/>
                        </a:lnSpc>
                        <a:spcBef>
                          <a:spcPts val="18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Формы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организации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образовательного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процесса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80"/>
                        </a:lnSpc>
                        <a:spcBef>
                          <a:spcPts val="73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воспитательной</a:t>
                      </a:r>
                      <a:r>
                        <a:rPr sz="13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0"/>
                        </a:lnSpc>
                        <a:spcBef>
                          <a:spcPts val="73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Время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режиме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дня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0972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Прием детей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83820" marR="74295" algn="ctr">
                        <a:lnSpc>
                          <a:spcPct val="9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Игры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(дидактические,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настольно-печатные,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сюжетно-роевые,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подвижные)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1920" marR="114300" indent="1905" algn="ctr">
                        <a:lnSpc>
                          <a:spcPct val="90100"/>
                        </a:lnSpc>
                        <a:spcBef>
                          <a:spcPts val="21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Самостоятельная</a:t>
                      </a:r>
                      <a:r>
                        <a:rPr sz="13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совместная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со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взрослым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игровая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59410" marR="303530" indent="-48895">
                        <a:lnSpc>
                          <a:spcPts val="1400"/>
                        </a:lnSpc>
                        <a:spcBef>
                          <a:spcPts val="25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исследовательская,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конструктивная,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коммуникативная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ts val="131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1485"/>
                        </a:lnSpc>
                        <a:spcBef>
                          <a:spcPts val="5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Умственное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172720" marR="161925" algn="ctr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spc="-8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ое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оспит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ние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Нравственное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31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78105" marR="67310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Физическое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Эстетическое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39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79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7.00–8.20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ts val="1480"/>
                        </a:lnSpc>
                        <a:spcBef>
                          <a:spcPts val="894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3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час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8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минут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Беседы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детьми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344170" indent="-180340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ом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уни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ная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Все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воспитания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109855" indent="-41275">
                        <a:lnSpc>
                          <a:spcPts val="1400"/>
                        </a:lnSpc>
                        <a:spcBef>
                          <a:spcPts val="9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Экскурсии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участку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(теплое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года)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ts val="1480"/>
                        </a:lnSpc>
                        <a:spcBef>
                          <a:spcPts val="7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Поисково-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11150" marR="303530" algn="ctr">
                        <a:lnSpc>
                          <a:spcPct val="90100"/>
                        </a:lnSpc>
                        <a:spcBef>
                          <a:spcPts val="75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исследовательская,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коммуникативная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ts val="1480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Экологическое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Наблюдения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473709" marR="343535" indent="-120650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spc="-7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еничес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ие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процедуры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Самообслуживание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Физическое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Дежурство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уголке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5095">
                        <a:lnSpc>
                          <a:spcPts val="1480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природы,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столовой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Элементарная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трудовая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05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Экологическое</a:t>
                      </a:r>
                      <a:r>
                        <a:rPr sz="13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480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трудовое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Утренняя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гимнастика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Физическое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760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5904">
                        <a:lnSpc>
                          <a:spcPct val="10000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Завтрак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82270" marR="318135" indent="-56515">
                        <a:lnSpc>
                          <a:spcPts val="1400"/>
                        </a:lnSpc>
                        <a:spcBef>
                          <a:spcPts val="810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Форм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ание 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культуры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еды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Самообслуживание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1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Физическое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175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Эстетическое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485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79070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8.20–8.45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минут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57224" y="500042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МОДЕЛЬ ВОСПИТАТЕЛЬНОЙ РАБОТЫ НА ДЕНЬ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Grp="1"/>
          </p:cNvGraphicFramePr>
          <p:nvPr/>
        </p:nvGraphicFramePr>
        <p:xfrm>
          <a:off x="101154" y="804798"/>
          <a:ext cx="8938893" cy="519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0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59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751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05911">
                <a:tc>
                  <a:txBody>
                    <a:bodyPr/>
                    <a:lstStyle/>
                    <a:p>
                      <a:pPr marL="426720" marR="364490" indent="-55244">
                        <a:lnSpc>
                          <a:spcPts val="1410"/>
                        </a:lnSpc>
                        <a:spcBef>
                          <a:spcPts val="345"/>
                        </a:spcBef>
                      </a:pPr>
                      <a:r>
                        <a:rPr sz="13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жимные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моменты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753745" marR="107314" indent="-638810">
                        <a:lnSpc>
                          <a:spcPts val="1410"/>
                        </a:lnSpc>
                        <a:spcBef>
                          <a:spcPts val="34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Формы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организации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ОП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85"/>
                        </a:lnSpc>
                        <a:spcBef>
                          <a:spcPts val="170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воспитательной</a:t>
                      </a:r>
                      <a:r>
                        <a:rPr sz="13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59690" marR="52069" indent="142875">
                        <a:lnSpc>
                          <a:spcPts val="1300"/>
                        </a:lnSpc>
                        <a:spcBef>
                          <a:spcPts val="46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жи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дня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8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46050" marR="139065" algn="ctr">
                        <a:lnSpc>
                          <a:spcPts val="14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мос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оя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детей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Игра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Самостоятельная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игровая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0330" algn="ctr">
                        <a:lnSpc>
                          <a:spcPts val="1400"/>
                        </a:lnSpc>
                        <a:spcBef>
                          <a:spcPts val="16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Все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воспитания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зависимости</a:t>
                      </a:r>
                      <a:r>
                        <a:rPr sz="13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от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31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возникающих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образовательных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ситуаций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8.45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9.00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8351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2341">
                <a:tc>
                  <a:txBody>
                    <a:bodyPr/>
                    <a:lstStyle/>
                    <a:p>
                      <a:pPr algn="ctr">
                        <a:lnSpc>
                          <a:spcPts val="143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Совместная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со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взрослым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50495" marR="144780" algn="ctr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Подготовка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к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занятиям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Элементарная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85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трудовая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ts val="1485"/>
                        </a:lnSpc>
                      </a:pPr>
                      <a:r>
                        <a:rPr sz="1300" b="1" spc="-25" dirty="0">
                          <a:latin typeface="Calibri"/>
                          <a:cs typeface="Calibri"/>
                        </a:rPr>
                        <a:t>Трудовое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Умственное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89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85"/>
                        </a:lnSpc>
                        <a:spcBef>
                          <a:spcPts val="111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Специально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50495" marR="144780" indent="-1270" algn="ctr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организованная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0"/>
                        </a:lnSpc>
                        <a:spcBef>
                          <a:spcPts val="77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Занятия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71120" marR="64769" algn="ctr">
                        <a:lnSpc>
                          <a:spcPct val="90000"/>
                        </a:lnSpc>
                        <a:spcBef>
                          <a:spcPts val="7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Коллекционирование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Реализация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проектов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Решение ситуативных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задач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00660" marR="195580" indent="1270" algn="ctr">
                        <a:lnSpc>
                          <a:spcPts val="1400"/>
                        </a:lnSpc>
                        <a:spcBef>
                          <a:spcPts val="2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Чтение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художественной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познавательной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31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литературы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43204" marR="234950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Дидактические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сюжетно-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18110" marR="110489" algn="ctr">
                        <a:lnSpc>
                          <a:spcPts val="14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дидактические игры </a:t>
                      </a:r>
                      <a:r>
                        <a:rPr sz="1300" b="1" spc="-2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Конструирование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80"/>
                        </a:lnSpc>
                        <a:spcBef>
                          <a:spcPts val="77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05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исследовательская,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87655" marR="280035" indent="-635" algn="ctr">
                        <a:lnSpc>
                          <a:spcPct val="90000"/>
                        </a:lnSpc>
                        <a:spcBef>
                          <a:spcPts val="7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конструктивная,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из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зи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(продуктивная),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музыкальная,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59385" marR="150495" indent="66675">
                        <a:lnSpc>
                          <a:spcPts val="1400"/>
                        </a:lnSpc>
                        <a:spcBef>
                          <a:spcPts val="2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коммуникативная,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речевая,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восприятие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09245">
                        <a:lnSpc>
                          <a:spcPts val="1310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художественной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59385" marR="153035" indent="255904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литературы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фольклора,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игровая,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507365" marR="411480" indent="-90170">
                        <a:lnSpc>
                          <a:spcPts val="14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дв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га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88265" marR="73025" algn="ctr">
                        <a:lnSpc>
                          <a:spcPts val="1400"/>
                        </a:lnSpc>
                        <a:spcBef>
                          <a:spcPts val="250"/>
                        </a:spcBef>
                      </a:pPr>
                      <a:r>
                        <a:rPr sz="1300" b="1" spc="-7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еше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6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ны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х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соот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300" b="1" spc="-6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с  </a:t>
                      </a:r>
                      <a:r>
                        <a:rPr sz="1300" b="1" spc="-60" dirty="0">
                          <a:latin typeface="Calibri"/>
                          <a:cs typeface="Calibri"/>
                        </a:rPr>
                        <a:t>содержанием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образования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985" algn="ctr">
                        <a:lnSpc>
                          <a:spcPts val="1320"/>
                        </a:lnSpc>
                      </a:pPr>
                      <a:r>
                        <a:rPr sz="1300" b="1" spc="-1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мст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нно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43510" marR="127000" algn="ctr">
                        <a:lnSpc>
                          <a:spcPct val="90000"/>
                        </a:lnSpc>
                        <a:spcBef>
                          <a:spcPts val="80"/>
                        </a:spcBef>
                      </a:pPr>
                      <a:r>
                        <a:rPr sz="1300" b="1" spc="-55" dirty="0">
                          <a:latin typeface="Calibri"/>
                          <a:cs typeface="Calibri"/>
                        </a:rPr>
                        <a:t>Физи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ес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ита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1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6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6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Экономическое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 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0" algn="ctr">
                        <a:lnSpc>
                          <a:spcPts val="1325"/>
                        </a:lnSpc>
                      </a:pPr>
                      <a:r>
                        <a:rPr sz="1300" b="1" spc="-55" dirty="0">
                          <a:latin typeface="Calibri"/>
                          <a:cs typeface="Calibri"/>
                        </a:rPr>
                        <a:t>Эстетическое</a:t>
                      </a:r>
                      <a:r>
                        <a:rPr sz="1300" b="1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57810" marR="241935" algn="ctr">
                        <a:lnSpc>
                          <a:spcPct val="90100"/>
                        </a:lnSpc>
                        <a:spcBef>
                          <a:spcPts val="75"/>
                        </a:spcBef>
                      </a:pPr>
                      <a:r>
                        <a:rPr sz="1300" b="1" spc="-5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9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тик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9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ту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рн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патриотическое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 воспитание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1595"/>
                        </a:lnSpc>
                        <a:spcBef>
                          <a:spcPts val="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9.0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0 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53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10.50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30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(с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учетом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29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10-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02235" marR="91440" algn="ctr">
                        <a:lnSpc>
                          <a:spcPct val="901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минутных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пе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ры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ов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между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76200" marR="67945" indent="-635" algn="ctr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занятиями,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ди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ам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че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с- 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кими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ts val="1195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паузами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на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37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занятиях)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9230" marR="179070" indent="-1905" algn="ctr">
                        <a:lnSpc>
                          <a:spcPct val="9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 30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(подсчет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ем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ни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50/50)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Grp="1"/>
          </p:cNvGraphicFramePr>
          <p:nvPr/>
        </p:nvGraphicFramePr>
        <p:xfrm>
          <a:off x="101154" y="662177"/>
          <a:ext cx="8903969" cy="533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8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42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3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22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64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85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23474">
                <a:tc>
                  <a:txBody>
                    <a:bodyPr/>
                    <a:lstStyle/>
                    <a:p>
                      <a:pPr marL="207645" marR="142240" indent="-59690">
                        <a:lnSpc>
                          <a:spcPts val="1510"/>
                        </a:lnSpc>
                        <a:spcBef>
                          <a:spcPts val="690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ные  моменты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Формы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ОП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ts val="134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40715" marR="296545" indent="-332740">
                        <a:lnSpc>
                          <a:spcPts val="1510"/>
                        </a:lnSpc>
                        <a:spcBef>
                          <a:spcPts val="7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ита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ьн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65100" algn="ctr">
                        <a:lnSpc>
                          <a:spcPts val="1300"/>
                        </a:lnSpc>
                        <a:spcBef>
                          <a:spcPts val="27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Вр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 р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жи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е  дня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28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01295" marR="59690" indent="-135890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к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прогулке,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прогулка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145415" indent="545465">
                        <a:lnSpc>
                          <a:spcPct val="90100"/>
                        </a:lnSpc>
                        <a:spcBef>
                          <a:spcPts val="38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Занятия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Коллекционирование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Реализация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проектов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ешени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ситуа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тивных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3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задач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73025" marR="66675" algn="ctr">
                        <a:lnSpc>
                          <a:spcPts val="151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ние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ой  и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познавательной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43230" marR="434975" indent="107950">
                        <a:lnSpc>
                          <a:spcPts val="1510"/>
                        </a:lnSpc>
                        <a:spcBef>
                          <a:spcPts val="1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литературы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ния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17220" marR="610235" algn="ctr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э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скурсии  Беседы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Элементарные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опыты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Дидактические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08915" marR="200025" indent="426720">
                        <a:lnSpc>
                          <a:spcPts val="1510"/>
                        </a:lnSpc>
                        <a:spcBef>
                          <a:spcPts val="11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сюжетно-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дидактические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игры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12750" marR="316865" indent="-88900">
                        <a:lnSpc>
                          <a:spcPts val="1510"/>
                        </a:lnSpc>
                        <a:spcBef>
                          <a:spcPts val="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онст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ру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иро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ние  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прир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95"/>
                        </a:lnSpc>
                        <a:spcBef>
                          <a:spcPts val="21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Самостоятельная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сов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ест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ная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со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05740" marR="196850" algn="ctr">
                        <a:lnSpc>
                          <a:spcPts val="151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взро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ровая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деятельность,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40665" marR="204470" indent="-29209" algn="just">
                        <a:lnSpc>
                          <a:spcPts val="1510"/>
                        </a:lnSpc>
                        <a:spcBef>
                          <a:spcPts val="1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ая,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коммуникативная,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конструктивная,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50520" marR="295910" indent="-45720" algn="just">
                        <a:lnSpc>
                          <a:spcPts val="1510"/>
                        </a:lnSpc>
                        <a:spcBef>
                          <a:spcPts val="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изобрази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(продуктивная),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элементарная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1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овая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ея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льно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30835" marR="322580" indent="1905" algn="ctr">
                        <a:lnSpc>
                          <a:spcPct val="90100"/>
                        </a:lnSpc>
                        <a:spcBef>
                          <a:spcPts val="8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восприятие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й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литературы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фольклора,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ts val="15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4135" marR="48260" indent="-635" algn="ctr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1400" b="1" spc="-114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ан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Экологическое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воспитание 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изичес</a:t>
                      </a:r>
                      <a:r>
                        <a:rPr sz="1400" b="1" spc="-8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400" b="1" spc="-1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10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ан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Нравственное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43510" marR="127635" algn="ctr">
                        <a:lnSpc>
                          <a:spcPct val="90000"/>
                        </a:lnSpc>
                      </a:pPr>
                      <a:r>
                        <a:rPr sz="14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во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во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ан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Экономическое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воспитание 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Эстетическое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воспитание 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10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9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400" b="1" spc="-10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1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патриотическое 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12725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10.50-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40029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12.45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92100" marR="220979" indent="-60960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55 </a:t>
                      </a:r>
                      <a:r>
                        <a:rPr sz="1400" b="1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3474">
                <a:tc>
                  <a:txBody>
                    <a:bodyPr/>
                    <a:lstStyle/>
                    <a:p>
                      <a:pPr marL="65405">
                        <a:lnSpc>
                          <a:spcPts val="1595"/>
                        </a:lnSpc>
                        <a:spcBef>
                          <a:spcPts val="50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Подготовка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к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9060">
                        <a:lnSpc>
                          <a:spcPts val="1595"/>
                        </a:lnSpc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обеду.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Обед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408305">
                        <a:lnSpc>
                          <a:spcPts val="1595"/>
                        </a:lnSpc>
                        <a:spcBef>
                          <a:spcPts val="50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Формирование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70534">
                        <a:lnSpc>
                          <a:spcPts val="159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туры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ды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Самообслуживание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ts val="134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Физическое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78790" marR="407670" indent="-62865">
                        <a:lnSpc>
                          <a:spcPts val="1510"/>
                        </a:lnSpc>
                        <a:spcBef>
                          <a:spcPts val="7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Эс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тичес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595"/>
                        </a:lnSpc>
                        <a:spcBef>
                          <a:spcPts val="50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12.45–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40029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13.15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8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Сон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Воспитание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навыков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здорового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образа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жизни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3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13.15–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40029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139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45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92100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Grp="1"/>
          </p:cNvGraphicFramePr>
          <p:nvPr/>
        </p:nvGraphicFramePr>
        <p:xfrm>
          <a:off x="71406" y="500042"/>
          <a:ext cx="8877298" cy="5500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19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7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37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16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21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74600">
                <a:tc>
                  <a:txBody>
                    <a:bodyPr/>
                    <a:lstStyle/>
                    <a:p>
                      <a:pPr marL="368935" marR="303530" indent="-58419">
                        <a:lnSpc>
                          <a:spcPts val="1510"/>
                        </a:lnSpc>
                        <a:spcBef>
                          <a:spcPts val="760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ные  моменты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77165" marR="168910" algn="ctr">
                        <a:lnSpc>
                          <a:spcPts val="151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организац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образовательного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процесса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34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1030" marR="277495" indent="-334010">
                        <a:lnSpc>
                          <a:spcPts val="151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ита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ьн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41275" indent="-635" algn="ctr">
                        <a:lnSpc>
                          <a:spcPts val="151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  р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жи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дня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589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00330" marR="95250" indent="1905" algn="ctr">
                        <a:lnSpc>
                          <a:spcPts val="15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Постепенный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переход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сна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400" b="1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бодрствованию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ts val="134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Гимнастика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47040">
                        <a:lnSpc>
                          <a:spcPts val="158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пробуждения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34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Физическое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57834">
                        <a:lnSpc>
                          <a:spcPts val="158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595"/>
                        </a:lnSpc>
                        <a:spcBef>
                          <a:spcPts val="113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15.00–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15.30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38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542925" marR="386080" indent="-147955">
                        <a:lnSpc>
                          <a:spcPts val="1510"/>
                        </a:lnSpc>
                        <a:spcBef>
                          <a:spcPts val="69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ие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процедуры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4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Воспитание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навыков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81305" marR="274955" algn="ctr">
                        <a:lnSpc>
                          <a:spcPts val="1510"/>
                        </a:lnSpc>
                        <a:spcBef>
                          <a:spcPts val="70"/>
                        </a:spcBef>
                      </a:pPr>
                      <a:r>
                        <a:rPr sz="1400" b="1" spc="-15" dirty="0">
                          <a:latin typeface="Calibri"/>
                          <a:cs typeface="Calibri"/>
                        </a:rPr>
                        <a:t>зд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орово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образа  жизни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457834" marR="432434" indent="-13970">
                        <a:lnSpc>
                          <a:spcPts val="1510"/>
                        </a:lnSpc>
                        <a:spcBef>
                          <a:spcPts val="6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Физичес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ое  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4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Игра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95"/>
                        </a:lnSpc>
                        <a:spcBef>
                          <a:spcPts val="57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Самостоятельная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ts val="159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игровая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78740" marR="69850" algn="ctr">
                        <a:lnSpc>
                          <a:spcPts val="1510"/>
                        </a:lnSpc>
                        <a:spcBef>
                          <a:spcPts val="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Все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воспитания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(ситуативное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175" algn="ctr">
                        <a:lnSpc>
                          <a:spcPts val="149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реагирование)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1790">
                <a:tc>
                  <a:txBody>
                    <a:bodyPr/>
                    <a:lstStyle/>
                    <a:p>
                      <a:pPr marL="228600" marR="220979" algn="ctr">
                        <a:lnSpc>
                          <a:spcPts val="1510"/>
                        </a:lnSpc>
                        <a:spcBef>
                          <a:spcPts val="6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к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полднику,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полдник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47040" marR="375920" indent="-62865">
                        <a:lnSpc>
                          <a:spcPts val="151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иров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ие 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культуры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еды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Самообслуживание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4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Физическое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97510" marR="387350" indent="-635" algn="ctr">
                        <a:lnSpc>
                          <a:spcPts val="1510"/>
                        </a:lnSpc>
                        <a:spcBef>
                          <a:spcPts val="7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воспитание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Эс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тичес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е  воспитание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15.30–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4363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507365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Самостоятельная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4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Игровая,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51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41935" marR="203835" indent="-29209" algn="just">
                        <a:lnSpc>
                          <a:spcPts val="151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ая, 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коммуникативная,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конструктивная,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изобразительная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51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(продуктивная),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78740" marR="69850" algn="ctr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Все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воспитания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зависимости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от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175" algn="ctr">
                        <a:lnSpc>
                          <a:spcPts val="141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возникающих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24790" marR="214629" algn="ctr">
                        <a:lnSpc>
                          <a:spcPts val="1510"/>
                        </a:lnSpc>
                        <a:spcBef>
                          <a:spcPts val="1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образов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ат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ых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ситуаций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595"/>
                        </a:lnSpc>
                        <a:spcBef>
                          <a:spcPts val="10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15.50–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16.30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40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6358">
                <a:tc gridSpan="2">
                  <a:txBody>
                    <a:bodyPr/>
                    <a:lstStyle/>
                    <a:p>
                      <a:pPr marL="54292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Дополнительное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образование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ts val="13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16.00–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16.30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Grp="1"/>
          </p:cNvGraphicFramePr>
          <p:nvPr/>
        </p:nvGraphicFramePr>
        <p:xfrm>
          <a:off x="129573" y="571480"/>
          <a:ext cx="8871583" cy="54292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62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8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02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47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45894">
                <a:tc>
                  <a:txBody>
                    <a:bodyPr/>
                    <a:lstStyle/>
                    <a:p>
                      <a:pPr marL="346075" marR="280035" indent="-58419">
                        <a:lnSpc>
                          <a:spcPts val="1510"/>
                        </a:lnSpc>
                        <a:spcBef>
                          <a:spcPts val="365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ные  моменты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751205" marR="53975" indent="-690880">
                        <a:lnSpc>
                          <a:spcPts val="1510"/>
                        </a:lnSpc>
                        <a:spcBef>
                          <a:spcPts val="36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организац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ОП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воспитательной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ts val="1155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Время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83210" marR="127635" indent="-146685">
                        <a:lnSpc>
                          <a:spcPts val="1300"/>
                        </a:lnSpc>
                        <a:spcBef>
                          <a:spcPts val="3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жи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е  дня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11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1770" marR="185420" algn="ctr">
                        <a:lnSpc>
                          <a:spcPts val="1400"/>
                        </a:lnSpc>
                        <a:spcBef>
                          <a:spcPts val="95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Совместная со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взрослым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98425" marR="92075" algn="ctr">
                        <a:lnSpc>
                          <a:spcPts val="14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0"/>
                        </a:lnSpc>
                        <a:spcBef>
                          <a:spcPts val="95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Мастерская,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7945" marR="61594" algn="ctr">
                        <a:lnSpc>
                          <a:spcPct val="90100"/>
                        </a:lnSpc>
                        <a:spcBef>
                          <a:spcPts val="75"/>
                        </a:spcBef>
                      </a:pPr>
                      <a:r>
                        <a:rPr sz="1300" b="1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лле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цион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ани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,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беседы,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чтение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художественной</a:t>
                      </a:r>
                      <a:r>
                        <a:rPr sz="13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88925" marR="280035" algn="ctr">
                        <a:lnSpc>
                          <a:spcPts val="1400"/>
                        </a:lnSpc>
                        <a:spcBef>
                          <a:spcPts val="2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позн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ава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льной 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литературы,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31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тематические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досуги,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реализация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проектов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77495" marR="269875" algn="ctr">
                        <a:lnSpc>
                          <a:spcPts val="14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зи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(продуктивная),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71755" marR="64135" algn="ctr">
                        <a:lnSpc>
                          <a:spcPts val="14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музыкальная, игровая, </a:t>
                      </a:r>
                      <a:r>
                        <a:rPr sz="1300" b="1" spc="-2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310"/>
                        </a:lnSpc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исследовательская,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16865" marR="309245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онст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ная,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игровая,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1485"/>
                        </a:lnSpc>
                        <a:spcBef>
                          <a:spcPts val="85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Все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воспитания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464820" marR="456565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зависимости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от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возникающих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04470" marR="196215" indent="187325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образовательных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ситуаций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(ситуативное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492125">
                        <a:lnSpc>
                          <a:spcPts val="139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реагирование)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16.30–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03835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17.00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7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40029" marR="233679" algn="ctr">
                        <a:lnSpc>
                          <a:spcPts val="1400"/>
                        </a:lnSpc>
                        <a:spcBef>
                          <a:spcPts val="944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Подготовка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прогулке,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прогулка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6835" marR="70485" indent="635" algn="ctr">
                        <a:lnSpc>
                          <a:spcPct val="9010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Коллекционирование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Реализация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проектов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Решение ситуативных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задач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95275" marR="287655" algn="ctr">
                        <a:lnSpc>
                          <a:spcPts val="1400"/>
                        </a:lnSpc>
                        <a:spcBef>
                          <a:spcPts val="2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Дида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тиче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ск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,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сюжетно-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дидактические,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57150" marR="48895" algn="ctr">
                        <a:lnSpc>
                          <a:spcPts val="1400"/>
                        </a:lnSpc>
                        <a:spcBef>
                          <a:spcPts val="1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подвижные, сюжетно-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ролевые</a:t>
                      </a:r>
                      <a:r>
                        <a:rPr sz="13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игры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36854" marR="229235" algn="ctr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300" b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онст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ие  </a:t>
                      </a:r>
                      <a:r>
                        <a:rPr sz="1300" b="1" spc="-40" dirty="0">
                          <a:latin typeface="Calibri"/>
                          <a:cs typeface="Calibri"/>
                        </a:rPr>
                        <a:t>Труд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природе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ts val="148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Самостоятельная</a:t>
                      </a:r>
                      <a:r>
                        <a:rPr sz="1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и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совместная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со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90500" marR="180975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взрослыми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игровая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деятельность,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31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познавательно-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98120" marR="190500" algn="ctr">
                        <a:lnSpc>
                          <a:spcPts val="1400"/>
                        </a:lnSpc>
                        <a:spcBef>
                          <a:spcPts val="100"/>
                        </a:spcBef>
                      </a:pPr>
                      <a:r>
                        <a:rPr sz="1300" b="1" spc="-15" dirty="0">
                          <a:latin typeface="Calibri"/>
                          <a:cs typeface="Calibri"/>
                        </a:rPr>
                        <a:t>исследовательская, </a:t>
                      </a:r>
                      <a:r>
                        <a:rPr sz="1300" b="1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конструктивная,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ts val="131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коммуникативная,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394970" marR="384810" algn="ctr">
                        <a:lnSpc>
                          <a:spcPts val="1400"/>
                        </a:lnSpc>
                        <a:spcBef>
                          <a:spcPts val="105"/>
                        </a:spcBef>
                      </a:pPr>
                      <a:r>
                        <a:rPr sz="1300" b="1" spc="-30" dirty="0">
                          <a:latin typeface="Calibri"/>
                          <a:cs typeface="Calibri"/>
                        </a:rPr>
                        <a:t>э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мента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рная 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трудовая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ея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льно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, 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восприятие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39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физическая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активность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94615" marR="77470" indent="-1905" algn="ctr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1300" b="1" spc="-1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мст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нно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Э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ло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изи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1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6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6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Нр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нно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Э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ономи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 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Эстетическое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 воспитание 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9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300" b="1" spc="-9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рно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триоти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300" b="1" spc="-8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300" b="1" spc="-4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1300" b="1" spc="-5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5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е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17.00–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03835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19.00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508" y="492009"/>
            <a:ext cx="8739068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Планирование</a:t>
            </a:r>
            <a:r>
              <a:rPr lang="ru-RU" b="1" dirty="0">
                <a:latin typeface="Georgia" pitchFamily="18" charset="0"/>
              </a:rPr>
              <a:t>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позволяет устранить отрицательный эффект неопределенности, сосредоточить внимание на главных задачах, добиться экономичного функционирования и облегчить контроль. </a:t>
            </a: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Планирование</a:t>
            </a:r>
            <a:r>
              <a:rPr lang="ru-RU" b="1" dirty="0">
                <a:latin typeface="Georgia" pitchFamily="18" charset="0"/>
              </a:rPr>
              <a:t>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связано с предупреждением ошибок — с одной стороны, и с необходимостью использования всех возможностей — с другой.</a:t>
            </a: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— это условие целеустремленности и организованности труда воспитателя, защита от самотека, от плена мелких текущих дел, однобокости и пропуска каких-то существенных задач развития.</a:t>
            </a: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</a:t>
            </a:r>
            <a:r>
              <a:rPr lang="ru-RU" b="1" dirty="0">
                <a:latin typeface="Georgia" pitchFamily="18" charset="0"/>
              </a:rPr>
              <a:t> — это прежде всего целеполагание. </a:t>
            </a: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Планирование </a:t>
            </a:r>
            <a:r>
              <a:rPr lang="ru-RU" b="1" dirty="0">
                <a:latin typeface="Georgia" pitchFamily="18" charset="0"/>
              </a:rPr>
              <a:t>помогает воспитателю равномерно распределить программный материал в течение года, своевременно закрепить его, избежать перегрузки, спешки. </a:t>
            </a:r>
          </a:p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</a:t>
            </a:r>
            <a:r>
              <a:rPr lang="ru-RU" b="1" dirty="0">
                <a:latin typeface="Georgia" pitchFamily="18" charset="0"/>
              </a:rPr>
              <a:t>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помогает заранее предусмотреть и обдумать методы, приемы, цель воспитания и обучения. 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Благодаря наличию плана воспитатель знает, что он сегодня будет делать и как, какие пособия и атрибуты будут использованы.</a:t>
            </a:r>
          </a:p>
          <a:p>
            <a:pPr indent="457200" algn="just"/>
            <a:endParaRPr lang="ru-RU" b="1" dirty="0">
              <a:latin typeface="Georgia" pitchFamily="18" charset="0"/>
            </a:endParaRPr>
          </a:p>
          <a:p>
            <a:pPr indent="457200" algn="ctr"/>
            <a:r>
              <a:rPr lang="ru-RU" b="1" i="1" dirty="0">
                <a:solidFill>
                  <a:srgbClr val="003300"/>
                </a:solidFill>
                <a:latin typeface="Georgia" pitchFamily="18" charset="0"/>
              </a:rPr>
              <a:t>Правильно составленный план работы вносит ясность, предсказывает трудности, экономит время, повышает</a:t>
            </a:r>
            <a:r>
              <a:rPr lang="ru-RU" b="1" i="1" dirty="0">
                <a:latin typeface="Georgia" pitchFamily="18" charset="0"/>
              </a:rPr>
              <a:t> </a:t>
            </a:r>
            <a:r>
              <a:rPr lang="ru-RU" b="1" i="1" dirty="0">
                <a:solidFill>
                  <a:srgbClr val="003300"/>
                </a:solidFill>
                <a:latin typeface="Georgia" pitchFamily="18" charset="0"/>
              </a:rPr>
              <a:t>ответственность, облегчает работу. </a:t>
            </a:r>
          </a:p>
        </p:txBody>
      </p:sp>
    </p:spTree>
    <p:extLst>
      <p:ext uri="{BB962C8B-B14F-4D97-AF65-F5344CB8AC3E}">
        <p14:creationId xmlns:p14="http://schemas.microsoft.com/office/powerpoint/2010/main" xmlns="" val="21906396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Grp="1"/>
          </p:cNvGraphicFramePr>
          <p:nvPr/>
        </p:nvGraphicFramePr>
        <p:xfrm>
          <a:off x="500034" y="857232"/>
          <a:ext cx="8155303" cy="4929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3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28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68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287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224889">
                <a:tc>
                  <a:txBody>
                    <a:bodyPr/>
                    <a:lstStyle/>
                    <a:p>
                      <a:pPr marL="198755">
                        <a:lnSpc>
                          <a:spcPts val="1485"/>
                        </a:lnSpc>
                        <a:spcBef>
                          <a:spcPts val="1160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Режимные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52095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моменты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Формы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05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98425" marR="91440" algn="ctr">
                        <a:lnSpc>
                          <a:spcPts val="1400"/>
                        </a:lnSpc>
                        <a:spcBef>
                          <a:spcPts val="70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зо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льно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о 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процесса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5"/>
                        </a:lnSpc>
                        <a:spcBef>
                          <a:spcPts val="1160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Вид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48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Направленность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405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воспитательной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работы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02565" marR="191770" indent="-1270" algn="ctr">
                        <a:lnSpc>
                          <a:spcPts val="1400"/>
                        </a:lnSpc>
                        <a:spcBef>
                          <a:spcPts val="640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Вр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в  р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жиме  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дня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27329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Длительность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2874"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sz="1400" b="1" spc="-4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ts val="1595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домой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19.00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933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47650" marR="241300" indent="66675" algn="just">
                        <a:lnSpc>
                          <a:spcPts val="1510"/>
                        </a:lnSpc>
                        <a:spcBef>
                          <a:spcPts val="124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Общий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подсчет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вр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ем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ни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занятия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32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прогулку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721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часа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55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95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>
                        <a:lnSpc>
                          <a:spcPts val="134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самостоятельную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7150">
                        <a:lnSpc>
                          <a:spcPts val="1580"/>
                        </a:lnSpc>
                      </a:pP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ея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льно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ей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0007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400" b="1" spc="2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893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>
                        <a:lnSpc>
                          <a:spcPts val="134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игру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(без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учета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времени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игр на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7150" marR="311150">
                        <a:lnSpc>
                          <a:spcPts val="1510"/>
                        </a:lnSpc>
                        <a:spcBef>
                          <a:spcPts val="7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прогулке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перерывах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между </a:t>
                      </a:r>
                      <a:r>
                        <a:rPr sz="1400" b="1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занятиями)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577215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часа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45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минут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F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784976" cy="6386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Заключение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За годы педагогической практики сменилось много разных видов планирования.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Раньше все воспитатели писали план в тетради. На правой стороне тетради писался план, а на левой — учёт проделанной работы. 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Менялось время, педагоги, </a:t>
            </a:r>
            <a:r>
              <a:rPr lang="ru-RU" sz="1700" b="1">
                <a:solidFill>
                  <a:srgbClr val="003300"/>
                </a:solidFill>
                <a:latin typeface="Georgia" panose="02040502050405020303" pitchFamily="18" charset="0"/>
              </a:rPr>
              <a:t>образование педагогов и</a:t>
            </a:r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, естественно, менялись планы, модернизировались, упрощались в написании, привнося новые технологии (компьютер). 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Но привнося новое, забылось то положительное, что было в старых планах, и на сегодняшний день многие календарные планы стали схематичные, неконкретные, какие-то размытые.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 Бывает, что сам воспитатель не может разобраться, что же он сегодня проводит или упускает какой-то раздел, форму работы с детьми, сам об этом даже не подозревая. 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Ему легко заблудиться в море ежедневных проблем и упустить что-то очень важное для ребенка.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Приходя на аттестацию педагога первое, что просишь — это  план или рабочую программу. 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Открывая планирование образовательного процесса   воспитателя, видно лицо педагога, его грамотность; умение анализировать, планировать. </a:t>
            </a:r>
          </a:p>
          <a:p>
            <a:pPr indent="457200" algn="just" fontAlgn="base"/>
            <a:r>
              <a:rPr lang="ru-RU" sz="1700" b="1" dirty="0">
                <a:solidFill>
                  <a:srgbClr val="003300"/>
                </a:solidFill>
                <a:latin typeface="Georgia" panose="02040502050405020303" pitchFamily="18" charset="0"/>
              </a:rPr>
              <a:t>Его профессионализм: знание методик, возрастные и индивидуальные особенности детей группы. Есть ли контакт со специалистами и прослеживается ли система планирования.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4202515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052736"/>
            <a:ext cx="8715436" cy="5747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spcBef>
                <a:spcPts val="300"/>
              </a:spcBef>
            </a:pPr>
            <a:r>
              <a:rPr lang="ru-RU" sz="1600" b="1" spc="15" dirty="0">
                <a:latin typeface="Georgia" pitchFamily="18" charset="0"/>
                <a:cs typeface="Courier New"/>
              </a:rPr>
              <a:t>ВЕБИНАР "РАБОЧАЯ ПРОГРАММА ВОСПИТАНИЯ </a:t>
            </a:r>
            <a:r>
              <a:rPr lang="ru-RU" sz="1600" b="1" spc="20" dirty="0">
                <a:latin typeface="Georgia" pitchFamily="18" charset="0"/>
                <a:cs typeface="Courier New"/>
              </a:rPr>
              <a:t>В </a:t>
            </a:r>
            <a:r>
              <a:rPr lang="ru-RU" sz="1600" b="1" spc="15" dirty="0">
                <a:latin typeface="Georgia" pitchFamily="18" charset="0"/>
                <a:cs typeface="Courier New"/>
              </a:rPr>
              <a:t>ДЕТСКОМ </a:t>
            </a:r>
            <a:r>
              <a:rPr lang="ru-RU" sz="1600" b="1" spc="-2360" dirty="0">
                <a:latin typeface="Georgia" pitchFamily="18" charset="0"/>
                <a:cs typeface="Courier New"/>
              </a:rPr>
              <a:t> </a:t>
            </a:r>
            <a:r>
              <a:rPr lang="ru-RU" sz="1600" b="1" spc="15" dirty="0">
                <a:latin typeface="Georgia" pitchFamily="18" charset="0"/>
                <a:cs typeface="Courier New"/>
              </a:rPr>
              <a:t>САДУ: ПЛАН ДЕЙСТВИЙ ДОО ПО РЕАЛИЗАЦИИ НОВЫХ </a:t>
            </a:r>
            <a:r>
              <a:rPr lang="ru-RU" sz="1600" b="1" spc="20" dirty="0">
                <a:latin typeface="Georgia" pitchFamily="18" charset="0"/>
                <a:cs typeface="Courier New"/>
              </a:rPr>
              <a:t> </a:t>
            </a:r>
            <a:r>
              <a:rPr lang="ru-RU" sz="1600" b="1" spc="15" dirty="0">
                <a:latin typeface="Georgia" pitchFamily="18" charset="0"/>
                <a:cs typeface="Courier New"/>
              </a:rPr>
              <a:t>ПОЛОЖЕНИЙ</a:t>
            </a:r>
            <a:r>
              <a:rPr lang="ru-RU" sz="1600" b="1" spc="20" dirty="0">
                <a:latin typeface="Georgia" pitchFamily="18" charset="0"/>
                <a:cs typeface="Courier New"/>
              </a:rPr>
              <a:t> </a:t>
            </a:r>
            <a:r>
              <a:rPr lang="ru-RU" sz="1600" b="1" spc="15" dirty="0">
                <a:latin typeface="Georgia" pitchFamily="18" charset="0"/>
                <a:cs typeface="Courier New"/>
              </a:rPr>
              <a:t>ЗАКОНОДАТЕЛЬСТВА"</a:t>
            </a:r>
            <a:r>
              <a:rPr lang="ru-RU" sz="1600" b="1" spc="20" dirty="0">
                <a:latin typeface="Georgia" pitchFamily="18" charset="0"/>
                <a:cs typeface="Courier New"/>
              </a:rPr>
              <a:t> </a:t>
            </a:r>
            <a:r>
              <a:rPr lang="ru-RU" sz="1600" b="1" spc="15" dirty="0">
                <a:latin typeface="Georgia" pitchFamily="18" charset="0"/>
                <a:cs typeface="Courier New"/>
              </a:rPr>
              <a:t>СКОРОЛУПОВА</a:t>
            </a:r>
            <a:r>
              <a:rPr lang="ru-RU" sz="1600" b="1" spc="25" dirty="0">
                <a:latin typeface="Georgia" pitchFamily="18" charset="0"/>
                <a:cs typeface="Courier New"/>
              </a:rPr>
              <a:t> </a:t>
            </a:r>
            <a:r>
              <a:rPr lang="ru-RU" sz="1600" b="1" spc="15" dirty="0">
                <a:latin typeface="Georgia" pitchFamily="18" charset="0"/>
                <a:cs typeface="Courier New"/>
              </a:rPr>
              <a:t>О.А.</a:t>
            </a:r>
          </a:p>
          <a:p>
            <a:pPr marL="12700" marR="5080" algn="just">
              <a:spcBef>
                <a:spcPts val="300"/>
              </a:spcBef>
            </a:pPr>
            <a:r>
              <a:rPr lang="ru-RU" sz="1600" b="1" spc="15" dirty="0">
                <a:latin typeface="Georgia" pitchFamily="18" charset="0"/>
                <a:cs typeface="Courier New"/>
                <a:hlinkClick r:id="rId2"/>
              </a:rPr>
              <a:t>HTTPS://WWW.YOUTUBE.COM/WATCH?V=7KE3E0LRVOU</a:t>
            </a:r>
            <a:endParaRPr lang="ru-RU" sz="1600" b="1" spc="15" dirty="0">
              <a:latin typeface="Georgia" pitchFamily="18" charset="0"/>
              <a:cs typeface="Courier New"/>
            </a:endParaRPr>
          </a:p>
          <a:p>
            <a:pPr marL="12700" marR="5080" algn="just">
              <a:spcBef>
                <a:spcPts val="300"/>
              </a:spcBef>
            </a:pPr>
            <a:endParaRPr lang="ru-RU" sz="1600" b="1" spc="15" dirty="0">
              <a:latin typeface="Georgia" pitchFamily="18" charset="0"/>
              <a:cs typeface="Courier New"/>
            </a:endParaRPr>
          </a:p>
          <a:p>
            <a:pPr marL="12700" marR="5080" algn="just">
              <a:spcBef>
                <a:spcPts val="300"/>
              </a:spcBef>
            </a:pPr>
            <a:r>
              <a:rPr lang="ru-RU" sz="1600" b="1" spc="15" dirty="0">
                <a:latin typeface="Georgia" pitchFamily="18" charset="0"/>
                <a:cs typeface="Courier New"/>
              </a:rPr>
              <a:t>ВЕБИНАР «ПЛАНИРОВАНИЕ В ДОО» БЕРЕЗЕНКОВА Т.В. </a:t>
            </a:r>
          </a:p>
          <a:p>
            <a:pPr marL="12700" marR="5080" algn="just">
              <a:spcBef>
                <a:spcPts val="300"/>
              </a:spcBef>
            </a:pPr>
            <a:r>
              <a:rPr lang="ru-RU" sz="1600" b="1" dirty="0">
                <a:latin typeface="Georgia" pitchFamily="18" charset="0"/>
              </a:rPr>
              <a:t>ООО «Издательство «Учитель» г. Волгоград. </a:t>
            </a:r>
          </a:p>
          <a:p>
            <a:pPr marL="12700" marR="5080" algn="just">
              <a:spcBef>
                <a:spcPts val="300"/>
              </a:spcBef>
            </a:pPr>
            <a:endParaRPr lang="ru-RU" sz="1600" b="1" dirty="0">
              <a:latin typeface="Georgia" pitchFamily="18" charset="0"/>
              <a:cs typeface="Courier New"/>
            </a:endParaRPr>
          </a:p>
          <a:p>
            <a:pPr marL="12700" marR="5080" algn="just">
              <a:spcBef>
                <a:spcPts val="300"/>
              </a:spcBef>
            </a:pPr>
            <a:r>
              <a:rPr lang="ru-RU" sz="1600" b="1" dirty="0">
                <a:latin typeface="Georgia" pitchFamily="18" charset="0"/>
                <a:cs typeface="Courier New"/>
              </a:rPr>
              <a:t>ВЕБИНАР «АЛГОРИТМ ПЛАНИРОВАНИЯ И ОТСЛЕЖИВАНИЯ РЕЗУЛЬТАТОВ ВОСПИТАТЕЛЬНОЙ ДЕЯТЕЛЬНОСТИ» ЦЕПЛЯЕВА С.А. </a:t>
            </a:r>
            <a:r>
              <a:rPr lang="ru-RU" sz="1600" b="1" dirty="0">
                <a:latin typeface="Georgia" pitchFamily="18" charset="0"/>
              </a:rPr>
              <a:t>ООО «Издательство «Учитель» г. Волгоград. </a:t>
            </a:r>
          </a:p>
          <a:p>
            <a:pPr marL="12700" marR="5080" algn="just">
              <a:spcBef>
                <a:spcPts val="300"/>
              </a:spcBef>
            </a:pPr>
            <a:endParaRPr lang="ru-RU" sz="1600" b="1" dirty="0">
              <a:latin typeface="Georgia" pitchFamily="18" charset="0"/>
            </a:endParaRPr>
          </a:p>
          <a:p>
            <a:pPr marL="12700" marR="5080" algn="just">
              <a:spcBef>
                <a:spcPts val="300"/>
              </a:spcBef>
            </a:pPr>
            <a:r>
              <a:rPr lang="ru-RU" sz="1600" b="1" dirty="0">
                <a:latin typeface="Georgia" pitchFamily="18" charset="0"/>
              </a:rPr>
              <a:t>Т.А. ЦКВИТАРИЯ. В ПОМОЩЬ СТАРШЕМУ ВОСПИТАТЕЛЮ. КНИГА 1: ПЛАНИРОВАНИЕ И КОНТРОЛЬ. – М.: ТЦ СФЕРА, 2014. – (Управление детским садом)</a:t>
            </a:r>
          </a:p>
          <a:p>
            <a:pPr marL="12700" marR="5080" algn="just">
              <a:spcBef>
                <a:spcPts val="300"/>
              </a:spcBef>
            </a:pPr>
            <a:endParaRPr lang="ru-RU" sz="1600" b="1" dirty="0">
              <a:latin typeface="Georgia" pitchFamily="18" charset="0"/>
            </a:endParaRPr>
          </a:p>
          <a:p>
            <a:pPr algn="just"/>
            <a:r>
              <a:rPr lang="ru-RU" sz="1600" b="1" dirty="0">
                <a:latin typeface="Georgia" pitchFamily="18" charset="0"/>
              </a:rPr>
              <a:t>РАБОЧАЯ  ПРОГРАММА  ВОСПИТАНИЯ </a:t>
            </a:r>
          </a:p>
          <a:p>
            <a:pPr algn="just"/>
            <a:r>
              <a:rPr lang="ru-RU" sz="1600" b="1" dirty="0">
                <a:latin typeface="Georgia" pitchFamily="18" charset="0"/>
              </a:rPr>
              <a:t>муниципального дошкольного образовательного автономного учреждения «Детский сад № 91 «Росинка» г. Орск» на 2021-2026 гг.</a:t>
            </a:r>
            <a:endParaRPr lang="ru-RU" sz="1600" dirty="0">
              <a:latin typeface="Georgia" pitchFamily="18" charset="0"/>
            </a:endParaRPr>
          </a:p>
          <a:p>
            <a:pPr marL="12700" marR="5080" algn="just">
              <a:spcBef>
                <a:spcPts val="300"/>
              </a:spcBef>
            </a:pPr>
            <a:endParaRPr lang="ru-RU" b="1" dirty="0">
              <a:latin typeface="Georgia" pitchFamily="18" charset="0"/>
            </a:endParaRPr>
          </a:p>
          <a:p>
            <a:pPr marL="12700" marR="5080" algn="just">
              <a:spcBef>
                <a:spcPts val="300"/>
              </a:spcBef>
            </a:pPr>
            <a:endParaRPr lang="ru-RU" b="1" dirty="0">
              <a:latin typeface="Georgia" pitchFamily="18" charset="0"/>
              <a:cs typeface="Courier New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91F6DE5-42E4-4A20-9394-258DF2731204}"/>
              </a:ext>
            </a:extLst>
          </p:cNvPr>
          <p:cNvSpPr/>
          <p:nvPr/>
        </p:nvSpPr>
        <p:spPr>
          <a:xfrm>
            <a:off x="3635896" y="548680"/>
            <a:ext cx="2172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Источники: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5" y="1340768"/>
            <a:ext cx="8352929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/>
            <a:r>
              <a:rPr lang="ru-RU" sz="1600" b="1" dirty="0">
                <a:solidFill>
                  <a:srgbClr val="003300"/>
                </a:solidFill>
                <a:latin typeface="Georgia" pitchFamily="18" charset="0"/>
              </a:rPr>
              <a:t>Каждый педагог всегда четко должен знать, что при планировании педагогического процесса  он должен соблюдать организационные требования: </a:t>
            </a:r>
            <a:r>
              <a:rPr lang="ru-RU" sz="1600" i="1" dirty="0">
                <a:solidFill>
                  <a:srgbClr val="003300"/>
                </a:solidFill>
                <a:latin typeface="Georgia" pitchFamily="18" charset="0"/>
              </a:rPr>
              <a:t>соблюдение требований СанПиН к режиму дня и организации образовательного процесса.</a:t>
            </a:r>
          </a:p>
          <a:p>
            <a:pPr indent="457200" algn="just"/>
            <a:r>
              <a:rPr lang="ru-RU" sz="1600" b="1" i="1" dirty="0">
                <a:solidFill>
                  <a:srgbClr val="003300"/>
                </a:solidFill>
                <a:latin typeface="Georgia" pitchFamily="18" charset="0"/>
              </a:rPr>
              <a:t>Необходимо совместное </a:t>
            </a:r>
            <a:r>
              <a:rPr lang="ru-RU" sz="1600" b="1" dirty="0">
                <a:solidFill>
                  <a:srgbClr val="003300"/>
                </a:solidFill>
                <a:latin typeface="Georgia" pitchFamily="18" charset="0"/>
              </a:rPr>
              <a:t>составление плана двумя воспитателями, работающими в одной возрастной группе.</a:t>
            </a:r>
          </a:p>
          <a:p>
            <a:pPr indent="457200" algn="just"/>
            <a:r>
              <a:rPr lang="ru-RU" sz="1600" b="1" dirty="0">
                <a:solidFill>
                  <a:srgbClr val="003300"/>
                </a:solidFill>
                <a:latin typeface="Georgia" pitchFamily="18" charset="0"/>
              </a:rPr>
              <a:t>Это обеспечит единый подход к детям, единые требования к ним, повысит ответственность каждого воспитателя за выполнение плана и программы. </a:t>
            </a:r>
          </a:p>
          <a:p>
            <a:pPr indent="457200" algn="just"/>
            <a:r>
              <a:rPr lang="ru-RU" sz="1600" b="1" dirty="0">
                <a:solidFill>
                  <a:srgbClr val="003300"/>
                </a:solidFill>
                <a:latin typeface="Georgia" pitchFamily="18" charset="0"/>
              </a:rPr>
              <a:t>У сменных воспитателей должен быть повседневный контакт в работе, постоянный обмен мнениями по результатам наблюдения за детьми: </a:t>
            </a:r>
            <a:r>
              <a:rPr lang="ru-RU" sz="1600" i="1" dirty="0">
                <a:solidFill>
                  <a:srgbClr val="003300"/>
                </a:solidFill>
                <a:latin typeface="Georgia" pitchFamily="18" charset="0"/>
              </a:rPr>
              <a:t>как они усваивают программный материал, как выполняют свои обязанности, каковы их навыки культурного поведения, черты характера, кто, как и с кем играет и прочее.</a:t>
            </a:r>
          </a:p>
          <a:p>
            <a:pPr indent="457200" algn="just"/>
            <a:r>
              <a:rPr lang="ru-RU" sz="1600" b="1" dirty="0">
                <a:solidFill>
                  <a:srgbClr val="003300"/>
                </a:solidFill>
                <a:latin typeface="Georgia" pitchFamily="18" charset="0"/>
              </a:rPr>
              <a:t> А также планирование всех видов деятельности детей и соответствующих форм их организации на каждый день, ведется поочередно воспитателями.</a:t>
            </a:r>
          </a:p>
          <a:p>
            <a:pPr indent="457200"/>
            <a:endParaRPr lang="ru-RU" sz="1600" b="1" dirty="0">
              <a:solidFill>
                <a:srgbClr val="0033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139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355" y="593086"/>
            <a:ext cx="8568952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— не просто отчетный документ, главное в нем — рабочая ценность, заблаговременный преднамеренный подбор содержания и форм предстоящей работы с детьми, четкие ориентиры в использовании служебного времени.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Совершенствование планирования образовательного процесса необходимо в современном детском саду.</a:t>
            </a:r>
          </a:p>
          <a:p>
            <a:pPr indent="457200"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План 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— это не формальность, а необходимое условие успешной работы с детьми, в плане главное не схема, форма, а содержание. Необходимым условием успешного планирования является твердое знание программы.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1459" y="3717032"/>
            <a:ext cx="8594848" cy="2123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solidFill>
                  <a:srgbClr val="C00000"/>
                </a:solidFill>
                <a:latin typeface="Georgia" pitchFamily="18" charset="0"/>
              </a:rPr>
              <a:t>Условия успешного планирования в ДОО.</a:t>
            </a:r>
          </a:p>
          <a:p>
            <a:pPr marL="28575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Твердое знание программы</a:t>
            </a:r>
            <a:r>
              <a:rPr lang="ru-RU" dirty="0">
                <a:solidFill>
                  <a:srgbClr val="003300"/>
                </a:solidFill>
                <a:latin typeface="Georgia" pitchFamily="18" charset="0"/>
              </a:rPr>
              <a:t>.  АООП ДО, ООП ДО, Рабочей программы педагога</a:t>
            </a:r>
          </a:p>
          <a:p>
            <a:pPr marL="28575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Знание индивидуальных особенностей  детей </a:t>
            </a:r>
            <a:r>
              <a:rPr lang="ru-RU" dirty="0">
                <a:solidFill>
                  <a:srgbClr val="003300"/>
                </a:solidFill>
                <a:latin typeface="Georgia" pitchFamily="18" charset="0"/>
              </a:rPr>
              <a:t>своей</a:t>
            </a: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 </a:t>
            </a:r>
            <a:r>
              <a:rPr lang="ru-RU" dirty="0">
                <a:solidFill>
                  <a:srgbClr val="003300"/>
                </a:solidFill>
                <a:latin typeface="Georgia" pitchFamily="18" charset="0"/>
              </a:rPr>
              <a:t>группы, способность  изучать  каждого ребенка  в динамике его развития.</a:t>
            </a:r>
          </a:p>
          <a:p>
            <a:pPr marL="285750" indent="-285750" algn="just" fontAlgn="base">
              <a:buFont typeface="Wingdings" pitchFamily="2" charset="2"/>
              <a:buChar char="§"/>
            </a:pPr>
            <a:r>
              <a:rPr lang="ru-RU" b="1" dirty="0">
                <a:solidFill>
                  <a:srgbClr val="003300"/>
                </a:solidFill>
                <a:latin typeface="Georgia" pitchFamily="18" charset="0"/>
              </a:rPr>
              <a:t>Совместное составление плана двумя воспитателями, работающими в одной возрастной группе</a:t>
            </a:r>
            <a:r>
              <a:rPr lang="ru-RU" dirty="0">
                <a:solidFill>
                  <a:srgbClr val="003300"/>
                </a:solidFill>
                <a:latin typeface="Georgia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285094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352928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Анализ педагогической литературы и существующей практики планирования в ДОО показывает, что данная проблема по–прежнему является актуальной.</a:t>
            </a:r>
          </a:p>
          <a:p>
            <a:pPr indent="457200" algn="just" fontAlgn="base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Предлагается множество вариантов составления планов, суть которых, как правило, сводится к переписыванию содержания  из годового в месячный, из месячного в ежедневный, имеющиеся рекомендации чаще ориентируют на отдельные качественные характеристики, чем на целостный процесс и технологию планирования, а иногда еще больше запутывают и дезориентируют специалистов дошкольного образования.</a:t>
            </a:r>
            <a:endParaRPr lang="ru-RU" b="1" i="0" dirty="0">
              <a:solidFill>
                <a:srgbClr val="0033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6292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65" y="692696"/>
            <a:ext cx="8821623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Georgia" panose="02040502050405020303" pitchFamily="18" charset="0"/>
              </a:rPr>
              <a:t>Трудности в планировании образовательного процесса в ДОО: </a:t>
            </a:r>
          </a:p>
          <a:p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отсутствие четкой и одновременно простой концепции (модели) планирования,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слабая реализация главных принципов воспитания и обучения (систематичности, последовательности и др.),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отсутствие взаимосвязи разных видов деятельности  (игра – труд – обучение),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перегруженность (</a:t>
            </a:r>
            <a:r>
              <a:rPr lang="ru-RU" b="1" i="1" dirty="0" err="1">
                <a:solidFill>
                  <a:srgbClr val="003300"/>
                </a:solidFill>
                <a:latin typeface="Georgia" panose="02040502050405020303" pitchFamily="18" charset="0"/>
              </a:rPr>
              <a:t>недогруженность</a:t>
            </a: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) планов,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несбалансированное распределение обязанностей между исполнителями, 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00"/>
                </a:solidFill>
                <a:latin typeface="Georgia" panose="02040502050405020303" pitchFamily="18" charset="0"/>
              </a:rPr>
              <a:t>неравномерное планирование сроков мероприятий.</a:t>
            </a:r>
          </a:p>
          <a:p>
            <a:pPr marL="285750" indent="457200" algn="just">
              <a:buFont typeface="Wingdings" panose="05000000000000000000" pitchFamily="2" charset="2"/>
              <a:buChar char="§"/>
            </a:pPr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  <a:p>
            <a:pPr indent="457200" algn="just"/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/>
            </a:r>
            <a:b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</a:br>
            <a:r>
              <a:rPr lang="ru-RU" b="1" dirty="0">
                <a:solidFill>
                  <a:srgbClr val="003300"/>
                </a:solidFill>
                <a:latin typeface="Georgia" panose="02040502050405020303" pitchFamily="18" charset="0"/>
              </a:rPr>
              <a:t>       Попробуем разобраться, какие планы сегодня существуют, как бороться с недостатками в осуществлении планирования, и какой все-таки план нужен сегодня дошкольной образовательной организации.</a:t>
            </a:r>
          </a:p>
          <a:p>
            <a:pPr indent="457200"/>
            <a:endParaRPr lang="ru-RU" b="1" dirty="0">
              <a:solidFill>
                <a:srgbClr val="0033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1610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2098</TotalTime>
  <Words>4404</Words>
  <Application>Microsoft Office PowerPoint</Application>
  <PresentationFormat>Экран (4:3)</PresentationFormat>
  <Paragraphs>911</Paragraphs>
  <Slides>52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NewsPrint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Березенкова Татьяна Валерьевна</dc:creator>
  <cp:lastModifiedBy>ASUS</cp:lastModifiedBy>
  <cp:revision>257</cp:revision>
  <dcterms:created xsi:type="dcterms:W3CDTF">2019-10-09T05:21:34Z</dcterms:created>
  <dcterms:modified xsi:type="dcterms:W3CDTF">2022-04-04T10:10:12Z</dcterms:modified>
</cp:coreProperties>
</file>