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Default Extension="wdp" ContentType="image/vnd.ms-photo"/>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53"/>
  </p:notesMasterIdLst>
  <p:sldIdLst>
    <p:sldId id="256" r:id="rId2"/>
    <p:sldId id="257" r:id="rId3"/>
    <p:sldId id="469" r:id="rId4"/>
    <p:sldId id="470" r:id="rId5"/>
    <p:sldId id="473" r:id="rId6"/>
    <p:sldId id="476" r:id="rId7"/>
    <p:sldId id="477" r:id="rId8"/>
    <p:sldId id="478" r:id="rId9"/>
    <p:sldId id="479" r:id="rId10"/>
    <p:sldId id="480" r:id="rId11"/>
    <p:sldId id="481" r:id="rId12"/>
    <p:sldId id="482" r:id="rId13"/>
    <p:sldId id="483" r:id="rId14"/>
    <p:sldId id="484" r:id="rId15"/>
    <p:sldId id="485" r:id="rId16"/>
    <p:sldId id="486" r:id="rId17"/>
    <p:sldId id="487" r:id="rId18"/>
    <p:sldId id="488" r:id="rId19"/>
    <p:sldId id="489" r:id="rId20"/>
    <p:sldId id="490" r:id="rId21"/>
    <p:sldId id="491" r:id="rId22"/>
    <p:sldId id="492" r:id="rId23"/>
    <p:sldId id="493" r:id="rId24"/>
    <p:sldId id="494" r:id="rId25"/>
    <p:sldId id="495" r:id="rId26"/>
    <p:sldId id="496" r:id="rId27"/>
    <p:sldId id="501" r:id="rId28"/>
    <p:sldId id="502" r:id="rId29"/>
    <p:sldId id="503" r:id="rId30"/>
    <p:sldId id="504" r:id="rId31"/>
    <p:sldId id="505" r:id="rId32"/>
    <p:sldId id="506" r:id="rId33"/>
    <p:sldId id="507" r:id="rId34"/>
    <p:sldId id="508" r:id="rId35"/>
    <p:sldId id="509" r:id="rId36"/>
    <p:sldId id="510" r:id="rId37"/>
    <p:sldId id="511" r:id="rId38"/>
    <p:sldId id="512" r:id="rId39"/>
    <p:sldId id="513" r:id="rId40"/>
    <p:sldId id="514" r:id="rId41"/>
    <p:sldId id="497" r:id="rId42"/>
    <p:sldId id="498" r:id="rId43"/>
    <p:sldId id="499" r:id="rId44"/>
    <p:sldId id="500" r:id="rId45"/>
    <p:sldId id="525" r:id="rId46"/>
    <p:sldId id="526" r:id="rId47"/>
    <p:sldId id="545" r:id="rId48"/>
    <p:sldId id="515" r:id="rId49"/>
    <p:sldId id="516" r:id="rId50"/>
    <p:sldId id="517" r:id="rId51"/>
    <p:sldId id="518" r:id="rId52"/>
    <p:sldId id="519" r:id="rId53"/>
    <p:sldId id="520" r:id="rId54"/>
    <p:sldId id="521" r:id="rId55"/>
    <p:sldId id="522" r:id="rId56"/>
    <p:sldId id="523" r:id="rId57"/>
    <p:sldId id="524" r:id="rId58"/>
    <p:sldId id="260" r:id="rId59"/>
    <p:sldId id="314" r:id="rId60"/>
    <p:sldId id="315" r:id="rId61"/>
    <p:sldId id="316" r:id="rId62"/>
    <p:sldId id="317" r:id="rId63"/>
    <p:sldId id="318" r:id="rId64"/>
    <p:sldId id="319" r:id="rId65"/>
    <p:sldId id="320" r:id="rId66"/>
    <p:sldId id="321" r:id="rId67"/>
    <p:sldId id="527" r:id="rId68"/>
    <p:sldId id="528" r:id="rId69"/>
    <p:sldId id="529" r:id="rId70"/>
    <p:sldId id="457" r:id="rId71"/>
    <p:sldId id="304" r:id="rId72"/>
    <p:sldId id="305" r:id="rId73"/>
    <p:sldId id="306" r:id="rId74"/>
    <p:sldId id="307" r:id="rId75"/>
    <p:sldId id="310" r:id="rId76"/>
    <p:sldId id="311" r:id="rId77"/>
    <p:sldId id="449" r:id="rId78"/>
    <p:sldId id="451" r:id="rId79"/>
    <p:sldId id="465" r:id="rId80"/>
    <p:sldId id="544" r:id="rId81"/>
    <p:sldId id="539" r:id="rId82"/>
    <p:sldId id="540" r:id="rId83"/>
    <p:sldId id="541" r:id="rId84"/>
    <p:sldId id="542" r:id="rId85"/>
    <p:sldId id="381" r:id="rId86"/>
    <p:sldId id="382" r:id="rId87"/>
    <p:sldId id="383" r:id="rId88"/>
    <p:sldId id="384" r:id="rId89"/>
    <p:sldId id="385" r:id="rId90"/>
    <p:sldId id="386" r:id="rId91"/>
    <p:sldId id="387" r:id="rId92"/>
    <p:sldId id="388" r:id="rId93"/>
    <p:sldId id="389" r:id="rId94"/>
    <p:sldId id="390" r:id="rId95"/>
    <p:sldId id="392" r:id="rId96"/>
    <p:sldId id="394" r:id="rId97"/>
    <p:sldId id="396" r:id="rId98"/>
    <p:sldId id="397" r:id="rId99"/>
    <p:sldId id="398" r:id="rId100"/>
    <p:sldId id="399" r:id="rId101"/>
    <p:sldId id="400" r:id="rId102"/>
    <p:sldId id="401" r:id="rId103"/>
    <p:sldId id="402" r:id="rId104"/>
    <p:sldId id="403" r:id="rId105"/>
    <p:sldId id="404" r:id="rId106"/>
    <p:sldId id="405" r:id="rId107"/>
    <p:sldId id="406" r:id="rId108"/>
    <p:sldId id="407" r:id="rId109"/>
    <p:sldId id="408" r:id="rId110"/>
    <p:sldId id="409" r:id="rId111"/>
    <p:sldId id="410" r:id="rId112"/>
    <p:sldId id="458" r:id="rId113"/>
    <p:sldId id="413" r:id="rId114"/>
    <p:sldId id="414" r:id="rId115"/>
    <p:sldId id="415" r:id="rId116"/>
    <p:sldId id="416" r:id="rId117"/>
    <p:sldId id="417" r:id="rId118"/>
    <p:sldId id="418" r:id="rId119"/>
    <p:sldId id="419" r:id="rId120"/>
    <p:sldId id="420" r:id="rId121"/>
    <p:sldId id="421" r:id="rId122"/>
    <p:sldId id="422" r:id="rId123"/>
    <p:sldId id="423" r:id="rId124"/>
    <p:sldId id="424" r:id="rId125"/>
    <p:sldId id="425" r:id="rId126"/>
    <p:sldId id="426" r:id="rId127"/>
    <p:sldId id="427" r:id="rId128"/>
    <p:sldId id="428" r:id="rId129"/>
    <p:sldId id="429" r:id="rId130"/>
    <p:sldId id="430" r:id="rId131"/>
    <p:sldId id="431" r:id="rId132"/>
    <p:sldId id="432" r:id="rId133"/>
    <p:sldId id="434" r:id="rId134"/>
    <p:sldId id="435" r:id="rId135"/>
    <p:sldId id="436" r:id="rId136"/>
    <p:sldId id="437" r:id="rId137"/>
    <p:sldId id="530" r:id="rId138"/>
    <p:sldId id="531" r:id="rId139"/>
    <p:sldId id="532" r:id="rId140"/>
    <p:sldId id="533" r:id="rId141"/>
    <p:sldId id="534" r:id="rId142"/>
    <p:sldId id="535" r:id="rId143"/>
    <p:sldId id="536" r:id="rId144"/>
    <p:sldId id="537" r:id="rId145"/>
    <p:sldId id="538" r:id="rId146"/>
    <p:sldId id="543" r:id="rId147"/>
    <p:sldId id="466" r:id="rId148"/>
    <p:sldId id="467" r:id="rId149"/>
    <p:sldId id="468" r:id="rId150"/>
    <p:sldId id="472" r:id="rId151"/>
    <p:sldId id="448" r:id="rId15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6" d="100"/>
          <a:sy n="86" d="100"/>
        </p:scale>
        <p:origin x="-1494" y="-90"/>
      </p:cViewPr>
      <p:guideLst>
        <p:guide orient="horz" pos="2160"/>
        <p:guide pos="2880"/>
      </p:guideLst>
    </p:cSldViewPr>
  </p:slideViewPr>
  <p:notesTextViewPr>
    <p:cViewPr>
      <p:scale>
        <a:sx n="100" d="100"/>
        <a:sy n="100" d="100"/>
      </p:scale>
      <p:origin x="0" y="0"/>
    </p:cViewPr>
  </p:notesTextViewPr>
  <p:sorterViewPr>
    <p:cViewPr>
      <p:scale>
        <a:sx n="132" d="100"/>
        <a:sy n="132" d="100"/>
      </p:scale>
      <p:origin x="0" y="330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724B21-6961-4B05-B908-FB281D07C6AB}" type="datetimeFigureOut">
              <a:rPr lang="ru-RU" smtClean="0"/>
              <a:pPr/>
              <a:t>17.02.2021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871339-EE33-433B-A413-E3C2A5F9C56E}" type="slidenum">
              <a:rPr lang="ru-RU" smtClean="0"/>
              <a:pPr/>
              <a:t>‹#›</a:t>
            </a:fld>
            <a:endParaRPr lang="ru-RU"/>
          </a:p>
        </p:txBody>
      </p:sp>
    </p:spTree>
    <p:extLst>
      <p:ext uri="{BB962C8B-B14F-4D97-AF65-F5344CB8AC3E}">
        <p14:creationId xmlns:p14="http://schemas.microsoft.com/office/powerpoint/2010/main" xmlns="" val="187387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871339-EE33-433B-A413-E3C2A5F9C56E}" type="slidenum">
              <a:rPr lang="ru-RU" smtClean="0"/>
              <a:pPr/>
              <a:t>68</a:t>
            </a:fld>
            <a:endParaRPr lang="ru-RU"/>
          </a:p>
        </p:txBody>
      </p:sp>
    </p:spTree>
    <p:extLst>
      <p:ext uri="{BB962C8B-B14F-4D97-AF65-F5344CB8AC3E}">
        <p14:creationId xmlns:p14="http://schemas.microsoft.com/office/powerpoint/2010/main" xmlns="" val="3577878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17.02.2021</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90.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10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0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 Id="rId9" Type="http://schemas.openxmlformats.org/officeDocument/2006/relationships/image" Target="../media/image189.png"/></Relationships>
</file>

<file path=ppt/slides/_rels/slide10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0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199.png"/></Relationships>
</file>

<file path=ppt/slides/_rels/slide10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10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99.png"/></Relationships>
</file>

<file path=ppt/slides/_rels/slide10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9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11.png"/></Relationships>
</file>

<file path=ppt/slides/_rels/slide111.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203.png"/><Relationship Id="rId7" Type="http://schemas.openxmlformats.org/officeDocument/2006/relationships/image" Target="../media/image4.png"/><Relationship Id="rId2"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6.png"/><Relationship Id="rId4" Type="http://schemas.openxmlformats.org/officeDocument/2006/relationships/image" Target="../media/image204.png"/><Relationship Id="rId9" Type="http://schemas.openxmlformats.org/officeDocument/2006/relationships/image" Target="../media/image206.png"/></Relationships>
</file>

<file path=ppt/slides/_rels/slide11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9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9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12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7.png"/><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13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14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png"/><Relationship Id="rId1" Type="http://schemas.openxmlformats.org/officeDocument/2006/relationships/slideLayout" Target="../slideLayouts/slideLayout7.xml"/><Relationship Id="rId4" Type="http://schemas.openxmlformats.org/officeDocument/2006/relationships/image" Target="../media/image227.jpeg"/></Relationships>
</file>

<file path=ppt/slides/_rels/slide148.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jpeg"/><Relationship Id="rId1" Type="http://schemas.openxmlformats.org/officeDocument/2006/relationships/slideLayout" Target="../slideLayouts/slideLayout7.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microsoft.com/office/2007/relationships/hdphoto" Target="../media/hdphoto8.wdp"/></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png"/><Relationship Id="rId7" Type="http://schemas.openxmlformats.org/officeDocument/2006/relationships/image" Target="../media/image132.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59.png"/><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png"/></Relationships>
</file>

<file path=ppt/slides/_rels/slide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86.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3.png"/><Relationship Id="rId4" Type="http://schemas.openxmlformats.org/officeDocument/2006/relationships/image" Target="../media/image145.png"/></Relationships>
</file>

<file path=ppt/slides/_rels/slide8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49.png"/><Relationship Id="rId12" Type="http://schemas.microsoft.com/office/2007/relationships/hdphoto" Target="../media/hdphoto13.wdp"/><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151.png"/><Relationship Id="rId5" Type="http://schemas.openxmlformats.org/officeDocument/2006/relationships/image" Target="../media/image148.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150.png"/><Relationship Id="rId14" Type="http://schemas.microsoft.com/office/2007/relationships/hdphoto" Target="../media/hdphoto14.wdp"/></Relationships>
</file>

<file path=ppt/slides/_rels/slide8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1.png"/><Relationship Id="rId4" Type="http://schemas.openxmlformats.org/officeDocument/2006/relationships/image" Target="../media/image154.png"/></Relationships>
</file>

<file path=ppt/slides/_rels/slide8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57.png"/><Relationship Id="rId7" Type="http://schemas.openxmlformats.org/officeDocument/2006/relationships/image" Target="../media/image160.png"/><Relationship Id="rId12" Type="http://schemas.openxmlformats.org/officeDocument/2006/relationships/image" Target="../media/image54.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59.png"/><Relationship Id="rId11" Type="http://schemas.openxmlformats.org/officeDocument/2006/relationships/image" Target="../media/image163.png"/><Relationship Id="rId5" Type="http://schemas.openxmlformats.org/officeDocument/2006/relationships/image" Target="../media/image158.png"/><Relationship Id="rId10" Type="http://schemas.openxmlformats.org/officeDocument/2006/relationships/image" Target="../media/image162.png"/><Relationship Id="rId4" Type="http://schemas.openxmlformats.org/officeDocument/2006/relationships/image" Target="../media/image49.png"/><Relationship Id="rId9" Type="http://schemas.openxmlformats.org/officeDocument/2006/relationships/image" Target="../media/image161.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72.png"/><Relationship Id="rId3" Type="http://schemas.openxmlformats.org/officeDocument/2006/relationships/image" Target="../media/image165.png"/><Relationship Id="rId7" Type="http://schemas.openxmlformats.org/officeDocument/2006/relationships/image" Target="../media/image168.png"/><Relationship Id="rId12" Type="http://schemas.openxmlformats.org/officeDocument/2006/relationships/image" Target="../media/image3.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7.png"/><Relationship Id="rId11" Type="http://schemas.openxmlformats.org/officeDocument/2006/relationships/image" Target="../media/image171.png"/><Relationship Id="rId5" Type="http://schemas.openxmlformats.org/officeDocument/2006/relationships/image" Target="../media/image57.pn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69.png"/><Relationship Id="rId14" Type="http://schemas.openxmlformats.org/officeDocument/2006/relationships/image" Target="../media/image173.png"/></Relationships>
</file>

<file path=ppt/slides/_rels/slide91.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72.png"/><Relationship Id="rId3" Type="http://schemas.openxmlformats.org/officeDocument/2006/relationships/image" Target="../media/image165.png"/><Relationship Id="rId7" Type="http://schemas.openxmlformats.org/officeDocument/2006/relationships/image" Target="../media/image168.png"/><Relationship Id="rId12" Type="http://schemas.openxmlformats.org/officeDocument/2006/relationships/image" Target="../media/image3.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7.png"/><Relationship Id="rId11" Type="http://schemas.openxmlformats.org/officeDocument/2006/relationships/image" Target="../media/image171.png"/><Relationship Id="rId5" Type="http://schemas.openxmlformats.org/officeDocument/2006/relationships/image" Target="../media/image57.pn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69.png"/></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175.png"/><Relationship Id="rId4" Type="http://schemas.openxmlformats.org/officeDocument/2006/relationships/image" Target="../media/image174.png"/></Relationships>
</file>

<file path=ppt/slides/_rels/slide9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77.png"/></Relationships>
</file>

<file path=ppt/slides/_rels/slide9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1.png"/><Relationship Id="rId4" Type="http://schemas.openxmlformats.org/officeDocument/2006/relationships/image" Target="../media/image180.png"/></Relationships>
</file>

<file path=ppt/slides/_rels/slide96.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6.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62.png"/><Relationship Id="rId4" Type="http://schemas.openxmlformats.org/officeDocument/2006/relationships/image" Target="../media/image184.png"/></Relationships>
</file>

<file path=ppt/slides/_rels/slide9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9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9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95536" y="418573"/>
            <a:ext cx="8330018" cy="2554545"/>
          </a:xfrm>
          <a:prstGeom prst="rect">
            <a:avLst/>
          </a:prstGeom>
        </p:spPr>
        <p:txBody>
          <a:bodyPr wrap="square">
            <a:spAutoFit/>
          </a:bodyPr>
          <a:lstStyle/>
          <a:p>
            <a:pPr algn="ctr"/>
            <a:r>
              <a:rPr lang="ru-RU" sz="3200" b="1" dirty="0">
                <a:solidFill>
                  <a:srgbClr val="002060"/>
                </a:solidFill>
                <a:latin typeface="Arial" pitchFamily="34" charset="0"/>
                <a:cs typeface="Arial" pitchFamily="34" charset="0"/>
              </a:rPr>
              <a:t>Формирование первичных представлений о Земле и космосе у дошкольников</a:t>
            </a:r>
            <a:r>
              <a:rPr lang="ru-RU" sz="3200" b="1" dirty="0" smtClean="0">
                <a:solidFill>
                  <a:srgbClr val="002060"/>
                </a:solidFill>
                <a:latin typeface="Arial" pitchFamily="34" charset="0"/>
                <a:cs typeface="Arial" pitchFamily="34" charset="0"/>
              </a:rPr>
              <a:t>:</a:t>
            </a:r>
          </a:p>
          <a:p>
            <a:pPr algn="ctr"/>
            <a:r>
              <a:rPr lang="ru-RU" sz="3200" b="1" dirty="0" smtClean="0">
                <a:solidFill>
                  <a:srgbClr val="002060"/>
                </a:solidFill>
                <a:latin typeface="Arial" pitchFamily="34" charset="0"/>
                <a:cs typeface="Arial" pitchFamily="34" charset="0"/>
              </a:rPr>
              <a:t> </a:t>
            </a:r>
            <a:r>
              <a:rPr lang="ru-RU" sz="3200" i="1" dirty="0">
                <a:solidFill>
                  <a:srgbClr val="002060"/>
                </a:solidFill>
                <a:latin typeface="Arial" pitchFamily="34" charset="0"/>
                <a:cs typeface="Arial" pitchFamily="34" charset="0"/>
              </a:rPr>
              <a:t>игры, экспериментирование, наблюдение за объектами и </a:t>
            </a:r>
            <a:r>
              <a:rPr lang="ru-RU" sz="3200" i="1" dirty="0" smtClean="0">
                <a:solidFill>
                  <a:srgbClr val="002060"/>
                </a:solidFill>
                <a:latin typeface="Arial" pitchFamily="34" charset="0"/>
                <a:cs typeface="Arial" pitchFamily="34" charset="0"/>
              </a:rPr>
              <a:t>явлениями</a:t>
            </a:r>
            <a:endParaRPr lang="ru-RU" sz="3200" i="1" dirty="0">
              <a:solidFill>
                <a:srgbClr val="002060"/>
              </a:solidFill>
            </a:endParaRPr>
          </a:p>
        </p:txBody>
      </p:sp>
      <p:pic>
        <p:nvPicPr>
          <p:cNvPr id="8" name="Picture 12" descr="облак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40957" y="4554269"/>
            <a:ext cx="7403043" cy="228687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s://img-fotki.yandex.ru/get/3308/200418627.12d/0_1608d4_3f058e2c_ori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140968"/>
            <a:ext cx="5493293" cy="370017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0" descr="голубое солнц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765" y="0"/>
            <a:ext cx="2381250" cy="158115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img-fotki.yandex.ru/get/9513/16969765.1e5/0_8ba0e_130309ef_L.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7596336" y="418573"/>
            <a:ext cx="1872208" cy="20671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543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548680"/>
            <a:ext cx="8856984" cy="5447645"/>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b="1" dirty="0">
                <a:solidFill>
                  <a:srgbClr val="C00000"/>
                </a:solidFill>
                <a:latin typeface="Arial" pitchFamily="34" charset="0"/>
                <a:cs typeface="Arial" pitchFamily="34" charset="0"/>
              </a:rPr>
              <a:t>«День и ночь».</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a:t>
            </a:r>
            <a:r>
              <a:rPr lang="ru-RU" b="1" dirty="0" smtClean="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объяснить детям, почему бывает день и ночь.</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фонарик, глобус.</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Лучше всего сделать это на модели Солнечной системы!  </a:t>
            </a:r>
            <a:r>
              <a:rPr lang="ru-RU" b="1" dirty="0" smtClean="0">
                <a:solidFill>
                  <a:srgbClr val="002060"/>
                </a:solidFill>
                <a:latin typeface="Arial" pitchFamily="34" charset="0"/>
                <a:cs typeface="Arial" pitchFamily="34" charset="0"/>
              </a:rPr>
              <a:t>.</a:t>
            </a:r>
          </a:p>
          <a:p>
            <a:pPr indent="457200"/>
            <a:r>
              <a:rPr lang="ru-RU" b="1" dirty="0" smtClean="0">
                <a:solidFill>
                  <a:srgbClr val="002060"/>
                </a:solidFill>
                <a:latin typeface="Arial" pitchFamily="34" charset="0"/>
                <a:cs typeface="Arial" pitchFamily="34" charset="0"/>
              </a:rPr>
              <a:t>Для </a:t>
            </a:r>
            <a:r>
              <a:rPr lang="ru-RU" b="1" dirty="0">
                <a:solidFill>
                  <a:srgbClr val="002060"/>
                </a:solidFill>
                <a:latin typeface="Arial" pitchFamily="34" charset="0"/>
                <a:cs typeface="Arial" pitchFamily="34" charset="0"/>
              </a:rPr>
              <a:t>нее понадобятся всего-то две вещи — глобус  и обычный фонарик.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Включите </a:t>
            </a:r>
            <a:r>
              <a:rPr lang="ru-RU" b="1" dirty="0">
                <a:solidFill>
                  <a:srgbClr val="002060"/>
                </a:solidFill>
                <a:latin typeface="Arial" pitchFamily="34" charset="0"/>
                <a:cs typeface="Arial" pitchFamily="34" charset="0"/>
              </a:rPr>
              <a:t>в затемненной групповой комнате фонарик и направьте на глобус примерно на ваш город. </a:t>
            </a:r>
            <a:endParaRPr lang="ru-RU" b="1" dirty="0" smtClean="0">
              <a:solidFill>
                <a:srgbClr val="002060"/>
              </a:solidFill>
              <a:latin typeface="Arial" pitchFamily="34" charset="0"/>
              <a:cs typeface="Arial" pitchFamily="34" charset="0"/>
            </a:endParaRPr>
          </a:p>
          <a:p>
            <a:pPr indent="457200"/>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Объясните </a:t>
            </a:r>
            <a:r>
              <a:rPr lang="ru-RU" b="1" dirty="0">
                <a:solidFill>
                  <a:srgbClr val="002060"/>
                </a:solidFill>
                <a:latin typeface="Arial" pitchFamily="34" charset="0"/>
                <a:cs typeface="Arial" pitchFamily="34" charset="0"/>
              </a:rPr>
              <a:t>детям: “Смотри; фонарик — это Солнце, оно светит на Землю.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Там</a:t>
            </a:r>
            <a:r>
              <a:rPr lang="ru-RU" b="1" dirty="0">
                <a:solidFill>
                  <a:srgbClr val="002060"/>
                </a:solidFill>
                <a:latin typeface="Arial" pitchFamily="34" charset="0"/>
                <a:cs typeface="Arial" pitchFamily="34" charset="0"/>
              </a:rPr>
              <a:t>, где светло, уже наступил день.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Вот</a:t>
            </a:r>
            <a:r>
              <a:rPr lang="ru-RU" b="1" dirty="0">
                <a:solidFill>
                  <a:srgbClr val="002060"/>
                </a:solidFill>
                <a:latin typeface="Arial" pitchFamily="34" charset="0"/>
                <a:cs typeface="Arial" pitchFamily="34" charset="0"/>
              </a:rPr>
              <a:t>, еще немножко повернем — теперь оно как раз светит на наш город. Там, куда лучи Солнца не доходят, — у нас ночь.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Спросите у детей, как они думают, что происходит там, где граница света и темноты размыта. Уверен, любой малыш догадается, что это утро либо вечер</a:t>
            </a:r>
          </a:p>
        </p:txBody>
      </p:sp>
      <p:pic>
        <p:nvPicPr>
          <p:cNvPr id="3" name="Picture 2" descr="https://img-fotki.yandex.ru/get/43546/200418627.12c/0_1608ba_5658e228_ori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77985" b="52612"/>
          <a:stretch/>
        </p:blipFill>
        <p:spPr bwMode="auto">
          <a:xfrm rot="787540" flipH="1">
            <a:off x="7057388" y="-212827"/>
            <a:ext cx="1825965" cy="25056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00628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3517032" y="2277767"/>
            <a:ext cx="2304256" cy="22666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Picture 4" descr="рак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332656"/>
            <a:ext cx="1333500" cy="247650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рак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3666" y="4005064"/>
            <a:ext cx="1333500" cy="2476501"/>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рак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87166" y="2277767"/>
            <a:ext cx="1333500" cy="2476501"/>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12" descr="космонав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4179" y="343714"/>
            <a:ext cx="1415991" cy="245438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2" descr="космонав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0915" y="4129675"/>
            <a:ext cx="1415991" cy="2454384"/>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12" descr="космонав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41366" y="2798098"/>
            <a:ext cx="1415991" cy="24543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99040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3517032" y="2245791"/>
            <a:ext cx="2304256" cy="22666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Picture 4" descr="рак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332656"/>
            <a:ext cx="1333500" cy="247650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рак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3666" y="4005064"/>
            <a:ext cx="1333500" cy="2476501"/>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рак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83532" y="2891424"/>
            <a:ext cx="1333500" cy="2476501"/>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12" descr="космонав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4179" y="343714"/>
            <a:ext cx="1415991" cy="245438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2" descr="космонав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0915" y="4129675"/>
            <a:ext cx="1415991" cy="2454384"/>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12" descr="космонав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41366" y="2798098"/>
            <a:ext cx="1415991" cy="2454384"/>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Прямоугольник 29"/>
          <p:cNvSpPr/>
          <p:nvPr/>
        </p:nvSpPr>
        <p:spPr>
          <a:xfrm>
            <a:off x="311629" y="971006"/>
            <a:ext cx="2751074" cy="4708981"/>
          </a:xfrm>
          <a:prstGeom prst="rect">
            <a:avLst/>
          </a:prstGeom>
          <a:noFill/>
        </p:spPr>
        <p:txBody>
          <a:bodyPr wrap="none" lIns="91440" tIns="45720" rIns="91440" bIns="45720">
            <a:spAutoFit/>
          </a:bodyPr>
          <a:lstStyle/>
          <a:p>
            <a:pPr algn="ctr"/>
            <a:r>
              <a:rPr lang="ru-RU" sz="300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3</a:t>
            </a:r>
            <a:endParaRPr lang="ru-RU" sz="300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31" name="Прямоугольник 30"/>
          <p:cNvSpPr/>
          <p:nvPr/>
        </p:nvSpPr>
        <p:spPr>
          <a:xfrm>
            <a:off x="6027779" y="971005"/>
            <a:ext cx="2751074" cy="4708981"/>
          </a:xfrm>
          <a:prstGeom prst="rect">
            <a:avLst/>
          </a:prstGeom>
          <a:noFill/>
        </p:spPr>
        <p:txBody>
          <a:bodyPr wrap="none" lIns="91440" tIns="45720" rIns="91440" bIns="45720">
            <a:spAutoFit/>
          </a:bodyPr>
          <a:lstStyle/>
          <a:p>
            <a:pPr algn="ctr"/>
            <a:r>
              <a:rPr lang="ru-RU" sz="300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3</a:t>
            </a:r>
            <a:endParaRPr lang="ru-RU" sz="300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11" name="Половина рамки 10"/>
          <p:cNvSpPr/>
          <p:nvPr/>
        </p:nvSpPr>
        <p:spPr>
          <a:xfrm rot="7982496" flipH="1" flipV="1">
            <a:off x="5376117" y="980830"/>
            <a:ext cx="840040" cy="819417"/>
          </a:xfrm>
          <a:prstGeom prst="halfFrame">
            <a:avLst>
              <a:gd name="adj1" fmla="val 17005"/>
              <a:gd name="adj2" fmla="val 160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40455" y="1032821"/>
            <a:ext cx="910690" cy="357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оловина рамки 12"/>
          <p:cNvSpPr/>
          <p:nvPr/>
        </p:nvSpPr>
        <p:spPr>
          <a:xfrm rot="7982496">
            <a:off x="2721287" y="1025799"/>
            <a:ext cx="851774" cy="822917"/>
          </a:xfrm>
          <a:prstGeom prst="halfFrame">
            <a:avLst>
              <a:gd name="adj1" fmla="val 17005"/>
              <a:gd name="adj2" fmla="val 160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xmlns="" val="16368965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3517032" y="2245791"/>
            <a:ext cx="2304256" cy="22666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Picture 4" descr="рак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332656"/>
            <a:ext cx="1333500" cy="247650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рак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3666" y="4005064"/>
            <a:ext cx="1333500" cy="2476501"/>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рак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83532" y="2891424"/>
            <a:ext cx="1333500" cy="2476501"/>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12" descr="космонав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4179" y="343714"/>
            <a:ext cx="1415991" cy="245438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2" descr="космонав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0915" y="4129675"/>
            <a:ext cx="1415991" cy="2454384"/>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12" descr="космонав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41366" y="2798098"/>
            <a:ext cx="1415991" cy="24543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Равно 1"/>
          <p:cNvSpPr/>
          <p:nvPr/>
        </p:nvSpPr>
        <p:spPr>
          <a:xfrm>
            <a:off x="3673624" y="2699544"/>
            <a:ext cx="1991072" cy="1359133"/>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30" name="Прямоугольник 29"/>
          <p:cNvSpPr/>
          <p:nvPr/>
        </p:nvSpPr>
        <p:spPr>
          <a:xfrm>
            <a:off x="311629" y="971006"/>
            <a:ext cx="2751074" cy="4708981"/>
          </a:xfrm>
          <a:prstGeom prst="rect">
            <a:avLst/>
          </a:prstGeom>
          <a:noFill/>
        </p:spPr>
        <p:txBody>
          <a:bodyPr wrap="none" lIns="91440" tIns="45720" rIns="91440" bIns="45720">
            <a:spAutoFit/>
          </a:bodyPr>
          <a:lstStyle/>
          <a:p>
            <a:pPr algn="ctr"/>
            <a:r>
              <a:rPr lang="ru-RU" sz="300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3</a:t>
            </a:r>
            <a:endParaRPr lang="ru-RU" sz="300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31" name="Прямоугольник 30"/>
          <p:cNvSpPr/>
          <p:nvPr/>
        </p:nvSpPr>
        <p:spPr>
          <a:xfrm>
            <a:off x="6027779" y="971005"/>
            <a:ext cx="2751074" cy="4708981"/>
          </a:xfrm>
          <a:prstGeom prst="rect">
            <a:avLst/>
          </a:prstGeom>
          <a:noFill/>
        </p:spPr>
        <p:txBody>
          <a:bodyPr wrap="none" lIns="91440" tIns="45720" rIns="91440" bIns="45720">
            <a:spAutoFit/>
          </a:bodyPr>
          <a:lstStyle/>
          <a:p>
            <a:pPr algn="ctr"/>
            <a:r>
              <a:rPr lang="ru-RU" sz="300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3</a:t>
            </a:r>
            <a:endParaRPr lang="ru-RU" sz="300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23129244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3275856" y="2236357"/>
            <a:ext cx="2376264" cy="23550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Picture 2" descr="https://img-fotki.yandex.ru/get/43546/200418627.12c/0_1608c2_7defac5d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755" y="231506"/>
            <a:ext cx="1806912" cy="1287255"/>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s://img-fotki.yandex.ru/get/43546/200418627.12c/0_1608c2_7defac5d_ori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755" y="3074375"/>
            <a:ext cx="1811788" cy="1290729"/>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s://img-fotki.yandex.ru/get/43546/200418627.12c/0_1608c2_7defac5d_orig.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584" y="1512662"/>
            <a:ext cx="1920467" cy="1368152"/>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s://img-fotki.yandex.ru/get/43546/200418627.12c/0_1608c2_7defac5d_orig.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00231" y="4149080"/>
            <a:ext cx="1975625" cy="1407447"/>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s://img-fotki.yandex.ru/get/43546/200418627.12c/0_1608c2_7defac5d_ori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2799" y="5373216"/>
            <a:ext cx="1823379" cy="129898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724128" y="5339545"/>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516215" y="4365104"/>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971306" y="3183017"/>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635959" y="2259521"/>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613174" y="1109164"/>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516216" y="205526"/>
            <a:ext cx="2508041" cy="10734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66742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3275856" y="1948575"/>
            <a:ext cx="2571774" cy="255446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Picture 2" descr="https://img-fotki.yandex.ru/get/43546/200418627.12c/0_1608c2_7defac5d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755" y="231506"/>
            <a:ext cx="1806912" cy="1287255"/>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s://img-fotki.yandex.ru/get/43546/200418627.12c/0_1608c2_7defac5d_ori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755" y="3074375"/>
            <a:ext cx="1811788" cy="1290729"/>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s://img-fotki.yandex.ru/get/43546/200418627.12c/0_1608c2_7defac5d_orig.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584" y="1512662"/>
            <a:ext cx="1920467" cy="1368152"/>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s://img-fotki.yandex.ru/get/43546/200418627.12c/0_1608c2_7defac5d_orig.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00231" y="4149080"/>
            <a:ext cx="1975625" cy="1407447"/>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s://img-fotki.yandex.ru/get/43546/200418627.12c/0_1608c2_7defac5d_ori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2799" y="5373216"/>
            <a:ext cx="1823379" cy="129898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652120" y="5743923"/>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527102" y="4949266"/>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4614123" y="4670480"/>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635959" y="1411854"/>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004048" y="338411"/>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516216" y="205526"/>
            <a:ext cx="2508041" cy="1073443"/>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Прямоугольник 34"/>
          <p:cNvSpPr/>
          <p:nvPr/>
        </p:nvSpPr>
        <p:spPr>
          <a:xfrm>
            <a:off x="311629" y="971006"/>
            <a:ext cx="2751074" cy="4708981"/>
          </a:xfrm>
          <a:prstGeom prst="rect">
            <a:avLst/>
          </a:prstGeom>
          <a:noFill/>
        </p:spPr>
        <p:txBody>
          <a:bodyPr wrap="none" lIns="91440" tIns="45720" rIns="91440" bIns="45720">
            <a:spAutoFit/>
          </a:bodyPr>
          <a:lstStyle/>
          <a:p>
            <a:pPr algn="ctr"/>
            <a:r>
              <a:rPr lang="ru-RU" sz="30000" b="1" dirty="0">
                <a:ln w="18000">
                  <a:solidFill>
                    <a:srgbClr val="92D050"/>
                  </a:solidFill>
                  <a:prstDash val="solid"/>
                  <a:miter lim="800000"/>
                </a:ln>
                <a:solidFill>
                  <a:srgbClr val="00B050"/>
                </a:solidFill>
                <a:effectLst>
                  <a:outerShdw blurRad="25500" dist="23000" dir="7020000" algn="tl">
                    <a:srgbClr val="000000">
                      <a:alpha val="50000"/>
                    </a:srgbClr>
                  </a:outerShdw>
                </a:effectLst>
                <a:latin typeface="Arial Black" pitchFamily="34" charset="0"/>
              </a:rPr>
              <a:t>5</a:t>
            </a:r>
            <a:endParaRPr lang="ru-RU" sz="30000" b="1" cap="none" spc="0" dirty="0">
              <a:ln w="18000">
                <a:solidFill>
                  <a:srgbClr val="92D050"/>
                </a:solidFill>
                <a:prstDash val="solid"/>
                <a:miter lim="800000"/>
              </a:ln>
              <a:solidFill>
                <a:srgbClr val="00B050"/>
              </a:solidFill>
              <a:effectLst>
                <a:outerShdw blurRad="25500" dist="23000" dir="7020000" algn="tl">
                  <a:srgbClr val="000000">
                    <a:alpha val="50000"/>
                  </a:srgbClr>
                </a:outerShdw>
              </a:effectLst>
              <a:latin typeface="Arial Black" pitchFamily="34" charset="0"/>
            </a:endParaRPr>
          </a:p>
        </p:txBody>
      </p:sp>
      <p:sp>
        <p:nvSpPr>
          <p:cNvPr id="36" name="Прямоугольник 35"/>
          <p:cNvSpPr/>
          <p:nvPr/>
        </p:nvSpPr>
        <p:spPr>
          <a:xfrm>
            <a:off x="6012160" y="1002058"/>
            <a:ext cx="2751074" cy="4708981"/>
          </a:xfrm>
          <a:prstGeom prst="rect">
            <a:avLst/>
          </a:prstGeom>
          <a:noFill/>
        </p:spPr>
        <p:txBody>
          <a:bodyPr wrap="none" lIns="91440" tIns="45720" rIns="91440" bIns="45720">
            <a:spAutoFit/>
          </a:bodyPr>
          <a:lstStyle/>
          <a:p>
            <a:pPr algn="ctr"/>
            <a:r>
              <a:rPr lang="ru-RU" sz="30000" b="1" dirty="0" smtClean="0">
                <a:ln w="18000">
                  <a:solidFill>
                    <a:srgbClr val="92D050"/>
                  </a:solidFill>
                  <a:prstDash val="solid"/>
                  <a:miter lim="800000"/>
                </a:ln>
                <a:solidFill>
                  <a:srgbClr val="00B050"/>
                </a:solidFill>
                <a:effectLst>
                  <a:outerShdw blurRad="25500" dist="23000" dir="7020000" algn="tl">
                    <a:srgbClr val="000000">
                      <a:alpha val="50000"/>
                    </a:srgbClr>
                  </a:outerShdw>
                </a:effectLst>
                <a:latin typeface="Arial Black" pitchFamily="34" charset="0"/>
              </a:rPr>
              <a:t>6</a:t>
            </a:r>
            <a:endParaRPr lang="ru-RU" sz="30000" b="1" cap="none" spc="0" dirty="0">
              <a:ln w="18000">
                <a:solidFill>
                  <a:srgbClr val="92D050"/>
                </a:solidFill>
                <a:prstDash val="solid"/>
                <a:miter lim="800000"/>
              </a:ln>
              <a:solidFill>
                <a:srgbClr val="00B050"/>
              </a:solidFill>
              <a:effectLst>
                <a:outerShdw blurRad="25500" dist="23000" dir="7020000" algn="tl">
                  <a:srgbClr val="000000">
                    <a:alpha val="50000"/>
                  </a:srgbClr>
                </a:outerShdw>
              </a:effectLst>
              <a:latin typeface="Arial Black" pitchFamily="34" charset="0"/>
            </a:endParaRPr>
          </a:p>
        </p:txBody>
      </p:sp>
      <p:sp>
        <p:nvSpPr>
          <p:cNvPr id="16" name="Половина рамки 15"/>
          <p:cNvSpPr/>
          <p:nvPr/>
        </p:nvSpPr>
        <p:spPr>
          <a:xfrm rot="7982496" flipH="1" flipV="1">
            <a:off x="5376117" y="980830"/>
            <a:ext cx="840040" cy="819417"/>
          </a:xfrm>
          <a:prstGeom prst="halfFrame">
            <a:avLst>
              <a:gd name="adj1" fmla="val 17005"/>
              <a:gd name="adj2" fmla="val 160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pic>
        <p:nvPicPr>
          <p:cNvPr id="18"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040455" y="1032821"/>
            <a:ext cx="910690" cy="357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Половина рамки 18"/>
          <p:cNvSpPr/>
          <p:nvPr/>
        </p:nvSpPr>
        <p:spPr>
          <a:xfrm rot="7982496">
            <a:off x="2721287" y="1025799"/>
            <a:ext cx="851774" cy="822917"/>
          </a:xfrm>
          <a:prstGeom prst="halfFrame">
            <a:avLst>
              <a:gd name="adj1" fmla="val 17005"/>
              <a:gd name="adj2" fmla="val 160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xmlns="" val="287475294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3275856" y="1948575"/>
            <a:ext cx="2571774" cy="255446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овина рамки 12"/>
          <p:cNvSpPr/>
          <p:nvPr/>
        </p:nvSpPr>
        <p:spPr>
          <a:xfrm rot="18484391">
            <a:off x="4172639" y="2415197"/>
            <a:ext cx="1662817" cy="1621222"/>
          </a:xfrm>
          <a:prstGeom prst="halfFrame">
            <a:avLst>
              <a:gd name="adj1" fmla="val 17005"/>
              <a:gd name="adj2" fmla="val 160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FF0000"/>
                </a:solidFill>
              </a:ln>
              <a:solidFill>
                <a:srgbClr val="FF0000"/>
              </a:solidFill>
            </a:endParaRPr>
          </a:p>
        </p:txBody>
      </p:sp>
      <p:pic>
        <p:nvPicPr>
          <p:cNvPr id="24" name="Picture 2" descr="https://img-fotki.yandex.ru/get/43546/200418627.12c/0_1608c2_7defac5d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755" y="231506"/>
            <a:ext cx="1806912" cy="1287255"/>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s://img-fotki.yandex.ru/get/43546/200418627.12c/0_1608c2_7defac5d_ori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755" y="3074375"/>
            <a:ext cx="1811788" cy="1290729"/>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https://img-fotki.yandex.ru/get/43546/200418627.12c/0_1608c2_7defac5d_orig.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584" y="1512662"/>
            <a:ext cx="1920467" cy="1368152"/>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s://img-fotki.yandex.ru/get/43546/200418627.12c/0_1608c2_7defac5d_orig.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00231" y="4149080"/>
            <a:ext cx="1975625" cy="1407447"/>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https://img-fotki.yandex.ru/get/43546/200418627.12c/0_1608c2_7defac5d_ori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2799" y="5373216"/>
            <a:ext cx="1823379" cy="129898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652120" y="5743923"/>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527102" y="4949266"/>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4614123" y="4670480"/>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635959" y="1411854"/>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004048" y="338411"/>
            <a:ext cx="2508041" cy="1073443"/>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6" descr="spaceships"/>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6516216" y="205526"/>
            <a:ext cx="2508041" cy="1073443"/>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Прямоугольник 34"/>
          <p:cNvSpPr/>
          <p:nvPr/>
        </p:nvSpPr>
        <p:spPr>
          <a:xfrm>
            <a:off x="311629" y="971006"/>
            <a:ext cx="2751074" cy="4708981"/>
          </a:xfrm>
          <a:prstGeom prst="rect">
            <a:avLst/>
          </a:prstGeom>
          <a:noFill/>
        </p:spPr>
        <p:txBody>
          <a:bodyPr wrap="none" lIns="91440" tIns="45720" rIns="91440" bIns="45720">
            <a:spAutoFit/>
          </a:bodyPr>
          <a:lstStyle/>
          <a:p>
            <a:pPr algn="ctr"/>
            <a:r>
              <a:rPr lang="ru-RU" sz="30000" b="1" dirty="0">
                <a:ln w="18000">
                  <a:solidFill>
                    <a:srgbClr val="92D050"/>
                  </a:solidFill>
                  <a:prstDash val="solid"/>
                  <a:miter lim="800000"/>
                </a:ln>
                <a:solidFill>
                  <a:srgbClr val="00B050"/>
                </a:solidFill>
                <a:effectLst>
                  <a:outerShdw blurRad="25500" dist="23000" dir="7020000" algn="tl">
                    <a:srgbClr val="000000">
                      <a:alpha val="50000"/>
                    </a:srgbClr>
                  </a:outerShdw>
                </a:effectLst>
                <a:latin typeface="Arial Black" pitchFamily="34" charset="0"/>
              </a:rPr>
              <a:t>5</a:t>
            </a:r>
            <a:endParaRPr lang="ru-RU" sz="30000" b="1" cap="none" spc="0" dirty="0">
              <a:ln w="18000">
                <a:solidFill>
                  <a:srgbClr val="92D050"/>
                </a:solidFill>
                <a:prstDash val="solid"/>
                <a:miter lim="800000"/>
              </a:ln>
              <a:solidFill>
                <a:srgbClr val="00B050"/>
              </a:solidFill>
              <a:effectLst>
                <a:outerShdw blurRad="25500" dist="23000" dir="7020000" algn="tl">
                  <a:srgbClr val="000000">
                    <a:alpha val="50000"/>
                  </a:srgbClr>
                </a:outerShdw>
              </a:effectLst>
              <a:latin typeface="Arial Black" pitchFamily="34" charset="0"/>
            </a:endParaRPr>
          </a:p>
        </p:txBody>
      </p:sp>
      <p:sp>
        <p:nvSpPr>
          <p:cNvPr id="36" name="Прямоугольник 35"/>
          <p:cNvSpPr/>
          <p:nvPr/>
        </p:nvSpPr>
        <p:spPr>
          <a:xfrm>
            <a:off x="6012160" y="1063407"/>
            <a:ext cx="2751074" cy="4708981"/>
          </a:xfrm>
          <a:prstGeom prst="rect">
            <a:avLst/>
          </a:prstGeom>
          <a:noFill/>
        </p:spPr>
        <p:txBody>
          <a:bodyPr wrap="none" lIns="91440" tIns="45720" rIns="91440" bIns="45720">
            <a:spAutoFit/>
          </a:bodyPr>
          <a:lstStyle/>
          <a:p>
            <a:pPr algn="ctr"/>
            <a:r>
              <a:rPr lang="ru-RU" sz="30000" b="1" dirty="0" smtClean="0">
                <a:ln w="18000">
                  <a:solidFill>
                    <a:srgbClr val="92D050"/>
                  </a:solidFill>
                  <a:prstDash val="solid"/>
                  <a:miter lim="800000"/>
                </a:ln>
                <a:solidFill>
                  <a:srgbClr val="00B050"/>
                </a:solidFill>
                <a:effectLst>
                  <a:outerShdw blurRad="25500" dist="23000" dir="7020000" algn="tl">
                    <a:srgbClr val="000000">
                      <a:alpha val="50000"/>
                    </a:srgbClr>
                  </a:outerShdw>
                </a:effectLst>
                <a:latin typeface="Arial Black" pitchFamily="34" charset="0"/>
              </a:rPr>
              <a:t>6</a:t>
            </a:r>
            <a:endParaRPr lang="ru-RU" sz="30000" b="1" cap="none" spc="0" dirty="0">
              <a:ln w="18000">
                <a:solidFill>
                  <a:srgbClr val="92D050"/>
                </a:solidFill>
                <a:prstDash val="solid"/>
                <a:miter lim="800000"/>
              </a:ln>
              <a:solidFill>
                <a:srgbClr val="00B050"/>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3798720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1060507655"/>
              </p:ext>
            </p:extLst>
          </p:nvPr>
        </p:nvGraphicFramePr>
        <p:xfrm>
          <a:off x="899592" y="188640"/>
          <a:ext cx="7128792" cy="6480720"/>
        </p:xfrm>
        <a:graphic>
          <a:graphicData uri="http://schemas.openxmlformats.org/drawingml/2006/table">
            <a:tbl>
              <a:tblPr firstRow="1" bandRow="1">
                <a:tableStyleId>{5C22544A-7EE6-4342-B048-85BDC9FD1C3A}</a:tableStyleId>
              </a:tblPr>
              <a:tblGrid>
                <a:gridCol w="2376264"/>
                <a:gridCol w="2376264"/>
                <a:gridCol w="2376264"/>
              </a:tblGrid>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ln w="57150">
                          <a:solidFill>
                            <a:schemeClr val="tx1"/>
                          </a:solidFill>
                        </a:l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pic>
        <p:nvPicPr>
          <p:cNvPr id="13314" name="Picture 2" descr="https://img-fotki.yandex.ru/get/5104/200418627.81/0_120631_192dfddb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387424"/>
            <a:ext cx="8964994" cy="5976664"/>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descr="http://kira-scrap.ru/KATALOG/OFORMLENIE/1/0_8ba19_8434a51f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520" y="332656"/>
            <a:ext cx="3429000" cy="2428875"/>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http://img-fotki.yandex.ru/get/6617/16969765.c3/0_6bcd1_30f36528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80048" y="3933056"/>
            <a:ext cx="3143250" cy="314325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4" descr="космонавты"/>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62417" y="4633384"/>
            <a:ext cx="1440160" cy="174259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4" descr="космонавты"/>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93030" y="2491875"/>
            <a:ext cx="1489995" cy="180289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4" descr="космонавты"/>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52528" y="476672"/>
            <a:ext cx="1369403" cy="16569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31930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1208584561"/>
              </p:ext>
            </p:extLst>
          </p:nvPr>
        </p:nvGraphicFramePr>
        <p:xfrm>
          <a:off x="899592" y="188640"/>
          <a:ext cx="7128792" cy="6480720"/>
        </p:xfrm>
        <a:graphic>
          <a:graphicData uri="http://schemas.openxmlformats.org/drawingml/2006/table">
            <a:tbl>
              <a:tblPr firstRow="1" bandRow="1">
                <a:tableStyleId>{5C22544A-7EE6-4342-B048-85BDC9FD1C3A}</a:tableStyleId>
              </a:tblPr>
              <a:tblGrid>
                <a:gridCol w="2376264"/>
                <a:gridCol w="2376264"/>
                <a:gridCol w="2376264"/>
              </a:tblGrid>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pic>
        <p:nvPicPr>
          <p:cNvPr id="13314" name="Picture 2" descr="https://img-fotki.yandex.ru/get/5104/200418627.81/0_120631_192dfddb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1231"/>
            <a:ext cx="8964994" cy="5976664"/>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descr="http://kira-scrap.ru/KATALOG/OFORMLENIE/1/0_8ba19_8434a51f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620688"/>
            <a:ext cx="3429000" cy="2428875"/>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http://img-fotki.yandex.ru/get/6617/16969765.c3/0_6bcd1_30f36528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80048" y="3933056"/>
            <a:ext cx="3143250" cy="3143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21065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434697249"/>
              </p:ext>
            </p:extLst>
          </p:nvPr>
        </p:nvGraphicFramePr>
        <p:xfrm>
          <a:off x="899592" y="188640"/>
          <a:ext cx="7128792" cy="6480720"/>
        </p:xfrm>
        <a:graphic>
          <a:graphicData uri="http://schemas.openxmlformats.org/drawingml/2006/table">
            <a:tbl>
              <a:tblPr firstRow="1" bandRow="1">
                <a:tableStyleId>{5C22544A-7EE6-4342-B048-85BDC9FD1C3A}</a:tableStyleId>
              </a:tblPr>
              <a:tblGrid>
                <a:gridCol w="2376264"/>
                <a:gridCol w="2376264"/>
                <a:gridCol w="2376264"/>
              </a:tblGrid>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pic>
        <p:nvPicPr>
          <p:cNvPr id="13314" name="Picture 2" descr="https://img-fotki.yandex.ru/get/5104/200418627.81/0_120631_192dfddb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1231"/>
            <a:ext cx="8964994" cy="5976664"/>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descr="http://kira-scrap.ru/KATALOG/OFORMLENIE/1/0_8ba19_8434a51f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620688"/>
            <a:ext cx="3429000" cy="2428875"/>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http://img-fotki.yandex.ru/get/6617/16969765.c3/0_6bcd1_30f36528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80048" y="3933056"/>
            <a:ext cx="3143250" cy="314325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spaceships"/>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6217" t="73098"/>
          <a:stretch/>
        </p:blipFill>
        <p:spPr bwMode="auto">
          <a:xfrm>
            <a:off x="5687618" y="2644038"/>
            <a:ext cx="2214622" cy="145980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spaceships"/>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6217" t="73098"/>
          <a:stretch/>
        </p:blipFill>
        <p:spPr bwMode="auto">
          <a:xfrm>
            <a:off x="3280334" y="2492896"/>
            <a:ext cx="2403295" cy="158417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spaceships"/>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6217" t="73098"/>
          <a:stretch/>
        </p:blipFill>
        <p:spPr bwMode="auto">
          <a:xfrm>
            <a:off x="986336" y="620823"/>
            <a:ext cx="2103383" cy="13864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06995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2747265807"/>
              </p:ext>
            </p:extLst>
          </p:nvPr>
        </p:nvGraphicFramePr>
        <p:xfrm>
          <a:off x="755576" y="188639"/>
          <a:ext cx="7344816" cy="6552729"/>
        </p:xfrm>
        <a:graphic>
          <a:graphicData uri="http://schemas.openxmlformats.org/drawingml/2006/table">
            <a:tbl>
              <a:tblPr firstRow="1" bandRow="1">
                <a:tableStyleId>{5C22544A-7EE6-4342-B048-85BDC9FD1C3A}</a:tableStyleId>
              </a:tblPr>
              <a:tblGrid>
                <a:gridCol w="2448272"/>
                <a:gridCol w="2448272"/>
                <a:gridCol w="2448272"/>
              </a:tblGrid>
              <a:tr h="2184243">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84243">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84243">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pic>
        <p:nvPicPr>
          <p:cNvPr id="13314" name="Picture 2" descr="https://img-fotki.yandex.ru/get/5104/200418627.81/0_120631_192dfddb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1231"/>
            <a:ext cx="8964994" cy="5976664"/>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descr="http://kira-scrap.ru/KATALOG/OFORMLENIE/1/0_8ba19_8434a51f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620688"/>
            <a:ext cx="3429000" cy="2428875"/>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http://img-fotki.yandex.ru/get/6617/16969765.c3/0_6bcd1_30f36528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80048" y="3933056"/>
            <a:ext cx="3143250" cy="314325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солнечные блики"/>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18" y="3970242"/>
            <a:ext cx="2381250" cy="20859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5699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76672"/>
            <a:ext cx="8856984" cy="5724644"/>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b="1" dirty="0">
                <a:solidFill>
                  <a:srgbClr val="C00000"/>
                </a:solidFill>
                <a:latin typeface="Arial" pitchFamily="34" charset="0"/>
                <a:cs typeface="Arial" pitchFamily="34" charset="0"/>
              </a:rPr>
              <a:t>«День и ночь «2»</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 </a:t>
            </a:r>
            <a:r>
              <a:rPr lang="ru-RU" b="1" dirty="0">
                <a:solidFill>
                  <a:srgbClr val="002060"/>
                </a:solidFill>
                <a:latin typeface="Arial" pitchFamily="34" charset="0"/>
                <a:cs typeface="Arial" pitchFamily="34" charset="0"/>
              </a:rPr>
              <a:t>объяснить детям, почему бывает день и ночь.</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фонарик, глобус.</a:t>
            </a:r>
          </a:p>
          <a:p>
            <a:pPr indent="457200"/>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Содержание:</a:t>
            </a:r>
            <a:r>
              <a:rPr lang="ru-RU" b="1" dirty="0">
                <a:solidFill>
                  <a:srgbClr val="002060"/>
                </a:solidFill>
                <a:latin typeface="Arial" pitchFamily="34" charset="0"/>
                <a:cs typeface="Arial" pitchFamily="34" charset="0"/>
              </a:rPr>
              <a:t> создаем модель вращения Земли вокруг своей оси и вокруг Солнца. Для этого нам понадобится глобус и фонарик.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Расскажите </a:t>
            </a:r>
            <a:r>
              <a:rPr lang="ru-RU" b="1" dirty="0">
                <a:solidFill>
                  <a:srgbClr val="002060"/>
                </a:solidFill>
                <a:latin typeface="Arial" pitchFamily="34" charset="0"/>
                <a:cs typeface="Arial" pitchFamily="34" charset="0"/>
              </a:rPr>
              <a:t>детям, что во Вселенной ничего не стоит на месте. Планеты и звезды движутся по своему, строго отведенному пути. Наша Земля вращается вокруг своей оси и при помощи глобуса это легко продемонстрировать.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На </a:t>
            </a:r>
            <a:r>
              <a:rPr lang="ru-RU" b="1" dirty="0">
                <a:solidFill>
                  <a:srgbClr val="002060"/>
                </a:solidFill>
                <a:latin typeface="Arial" pitchFamily="34" charset="0"/>
                <a:cs typeface="Arial" pitchFamily="34" charset="0"/>
              </a:rPr>
              <a:t>той стороне земного шара, которая обращена к Солнцу </a:t>
            </a:r>
            <a:r>
              <a:rPr lang="ru-RU" i="1" dirty="0">
                <a:solidFill>
                  <a:srgbClr val="002060"/>
                </a:solidFill>
                <a:latin typeface="Arial" pitchFamily="34" charset="0"/>
                <a:cs typeface="Arial" pitchFamily="34" charset="0"/>
              </a:rPr>
              <a:t>(в нашем случае к фонарику) </a:t>
            </a:r>
            <a:r>
              <a:rPr lang="ru-RU" b="1" dirty="0">
                <a:solidFill>
                  <a:srgbClr val="002060"/>
                </a:solidFill>
                <a:latin typeface="Arial" pitchFamily="34" charset="0"/>
                <a:cs typeface="Arial" pitchFamily="34" charset="0"/>
              </a:rPr>
              <a:t>– день, на противоположной – ночь. Земная ось расположена не прямо, а наклонена под углом </a:t>
            </a:r>
            <a:r>
              <a:rPr lang="ru-RU" i="1" dirty="0">
                <a:solidFill>
                  <a:srgbClr val="002060"/>
                </a:solidFill>
                <a:latin typeface="Arial" pitchFamily="34" charset="0"/>
                <a:cs typeface="Arial" pitchFamily="34" charset="0"/>
              </a:rPr>
              <a:t>(это тоже хорошо видно на глобусе). </a:t>
            </a:r>
            <a:endParaRPr lang="ru-RU" i="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Именно </a:t>
            </a:r>
            <a:r>
              <a:rPr lang="ru-RU" b="1" dirty="0">
                <a:solidFill>
                  <a:srgbClr val="002060"/>
                </a:solidFill>
                <a:latin typeface="Arial" pitchFamily="34" charset="0"/>
                <a:cs typeface="Arial" pitchFamily="34" charset="0"/>
              </a:rPr>
              <a:t>поэтому существует полярный день и полярная ночь.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Пусть </a:t>
            </a:r>
            <a:r>
              <a:rPr lang="ru-RU" b="1" dirty="0">
                <a:solidFill>
                  <a:srgbClr val="002060"/>
                </a:solidFill>
                <a:latin typeface="Arial" pitchFamily="34" charset="0"/>
                <a:cs typeface="Arial" pitchFamily="34" charset="0"/>
              </a:rPr>
              <a:t>ребята сами убедятся, что как бы ни вращался глобус, один из полюсов все время будет освещен, а другой, напротив, затемнен. Расскажите детям про особенности полярного дня и ночи и о том, как люди живут за полярным кругом.</a:t>
            </a:r>
          </a:p>
        </p:txBody>
      </p:sp>
      <p:pic>
        <p:nvPicPr>
          <p:cNvPr id="3" name="Picture 10" descr="космические корабли"/>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6804248" y="116632"/>
            <a:ext cx="1960206" cy="18347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425609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4046136646"/>
              </p:ext>
            </p:extLst>
          </p:nvPr>
        </p:nvGraphicFramePr>
        <p:xfrm>
          <a:off x="899592" y="188640"/>
          <a:ext cx="7128792" cy="6480720"/>
        </p:xfrm>
        <a:graphic>
          <a:graphicData uri="http://schemas.openxmlformats.org/drawingml/2006/table">
            <a:tbl>
              <a:tblPr firstRow="1" bandRow="1">
                <a:tableStyleId>{5C22544A-7EE6-4342-B048-85BDC9FD1C3A}</a:tableStyleId>
              </a:tblPr>
              <a:tblGrid>
                <a:gridCol w="2376264"/>
                <a:gridCol w="2376264"/>
                <a:gridCol w="2376264"/>
              </a:tblGrid>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16024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pic>
        <p:nvPicPr>
          <p:cNvPr id="13316" name="Picture 4" descr="http://kira-scrap.ru/KATALOG/OFORMLENIE/1/0_8ba19_8434a51f_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620688"/>
            <a:ext cx="3429000" cy="2428875"/>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http://img-fotki.yandex.ru/get/6617/16969765.c3/0_6bcd1_30f36528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80048" y="3933056"/>
            <a:ext cx="3143250" cy="314325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spaceship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34898" r="69011" b="27237"/>
          <a:stretch/>
        </p:blipFill>
        <p:spPr bwMode="auto">
          <a:xfrm>
            <a:off x="1130740" y="238207"/>
            <a:ext cx="1928260" cy="195034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spaceship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1544" t="35568" r="34228" b="27572"/>
          <a:stretch/>
        </p:blipFill>
        <p:spPr bwMode="auto">
          <a:xfrm>
            <a:off x="3379710" y="246726"/>
            <a:ext cx="2100228" cy="187222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spaceship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74774" r="68178" b="3277"/>
          <a:stretch/>
        </p:blipFill>
        <p:spPr bwMode="auto">
          <a:xfrm>
            <a:off x="5724128" y="562034"/>
            <a:ext cx="2281606" cy="130269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spaceship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1544" t="35568" r="34228" b="27572"/>
          <a:stretch/>
        </p:blipFill>
        <p:spPr bwMode="auto">
          <a:xfrm>
            <a:off x="987914" y="2537940"/>
            <a:ext cx="2100228" cy="187222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spaceship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74774" r="68178" b="3277"/>
          <a:stretch/>
        </p:blipFill>
        <p:spPr bwMode="auto">
          <a:xfrm>
            <a:off x="3401631" y="2743607"/>
            <a:ext cx="2281606" cy="130269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spaceship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34898" r="69011" b="27237"/>
          <a:stretch/>
        </p:blipFill>
        <p:spPr bwMode="auto">
          <a:xfrm>
            <a:off x="5896846" y="2414778"/>
            <a:ext cx="1928260" cy="195034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spaceship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74774" r="68178" b="3277"/>
          <a:stretch/>
        </p:blipFill>
        <p:spPr bwMode="auto">
          <a:xfrm>
            <a:off x="1066258" y="4725144"/>
            <a:ext cx="2281606" cy="130269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23147" y="4450853"/>
            <a:ext cx="1927225" cy="1951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4851777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космос"/>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3743" y="-1034451"/>
            <a:ext cx="8016594" cy="62128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Равнобедренный треугольник 1"/>
          <p:cNvSpPr/>
          <p:nvPr/>
        </p:nvSpPr>
        <p:spPr>
          <a:xfrm>
            <a:off x="2260548" y="127245"/>
            <a:ext cx="1375348" cy="914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002757" y="1031032"/>
            <a:ext cx="2016224"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002758" y="1488232"/>
            <a:ext cx="2016223"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002758" y="1945718"/>
            <a:ext cx="2016224" cy="4572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Блок-схема: процесс 3"/>
          <p:cNvSpPr/>
          <p:nvPr/>
        </p:nvSpPr>
        <p:spPr>
          <a:xfrm rot="5400000">
            <a:off x="2091796" y="2321108"/>
            <a:ext cx="1818170" cy="2016453"/>
          </a:xfrm>
          <a:prstGeom prst="flowChart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Блок-схема: узел 9"/>
          <p:cNvSpPr/>
          <p:nvPr/>
        </p:nvSpPr>
        <p:spPr>
          <a:xfrm>
            <a:off x="2579493" y="3140968"/>
            <a:ext cx="940569" cy="91514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Трапеция 7"/>
          <p:cNvSpPr/>
          <p:nvPr/>
        </p:nvSpPr>
        <p:spPr>
          <a:xfrm>
            <a:off x="1928338" y="4238419"/>
            <a:ext cx="2165063" cy="1216152"/>
          </a:xfrm>
          <a:prstGeom prst="trapezoid">
            <a:avLst>
              <a:gd name="adj" fmla="val 5095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Блок-схема: решение 10"/>
          <p:cNvSpPr/>
          <p:nvPr/>
        </p:nvSpPr>
        <p:spPr>
          <a:xfrm rot="19446153">
            <a:off x="1332204" y="4341310"/>
            <a:ext cx="1418691" cy="612648"/>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Блок-схема: узел 12"/>
          <p:cNvSpPr/>
          <p:nvPr/>
        </p:nvSpPr>
        <p:spPr>
          <a:xfrm>
            <a:off x="2782270" y="252055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Блок-схема: решение 13"/>
          <p:cNvSpPr/>
          <p:nvPr/>
        </p:nvSpPr>
        <p:spPr>
          <a:xfrm rot="13139462">
            <a:off x="3309635" y="4385678"/>
            <a:ext cx="1418691" cy="612648"/>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Блок-схема: решение 14"/>
          <p:cNvSpPr/>
          <p:nvPr/>
        </p:nvSpPr>
        <p:spPr>
          <a:xfrm rot="16200000">
            <a:off x="2301524" y="4641440"/>
            <a:ext cx="1418691" cy="612648"/>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2" name="Picture 8" descr="http://img-fotki.yandex.ru/get/9065/16969765.173/0_7bb4e_929e498_M.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2452658">
            <a:off x="2188655" y="5380173"/>
            <a:ext cx="497740" cy="1247854"/>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8" descr="http://img-fotki.yandex.ru/get/9065/16969765.173/0_7bb4e_929e498_M.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9476572" flipH="1">
            <a:off x="3473800" y="5406137"/>
            <a:ext cx="463701" cy="1218162"/>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img-fotki.yandex.ru/get/9502/16969765.172/0_7bb4a_cbd485bc_M.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493745">
            <a:off x="2781845" y="5666398"/>
            <a:ext cx="564654" cy="112930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Прямоугольный треугольник 11"/>
          <p:cNvSpPr/>
          <p:nvPr/>
        </p:nvSpPr>
        <p:spPr>
          <a:xfrm>
            <a:off x="4009108" y="2420248"/>
            <a:ext cx="1324075" cy="1818170"/>
          </a:xfrm>
          <a:prstGeom prst="r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ый треугольник 23"/>
          <p:cNvSpPr/>
          <p:nvPr/>
        </p:nvSpPr>
        <p:spPr>
          <a:xfrm flipH="1">
            <a:off x="673316" y="2402918"/>
            <a:ext cx="1312847" cy="1818170"/>
          </a:xfrm>
          <a:prstGeom prst="r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8" name="Picture 14" descr="plane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03058" y="412192"/>
            <a:ext cx="2381250" cy="1762126"/>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планеты"/>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50732" y="4640648"/>
            <a:ext cx="2190750" cy="2152650"/>
          </a:xfrm>
          <a:prstGeom prst="rect">
            <a:avLst/>
          </a:prstGeom>
          <a:noFill/>
          <a:extLst>
            <a:ext uri="{909E8E84-426E-40DD-AFC4-6F175D3DCCD1}">
              <a14:hiddenFill xmlns:a14="http://schemas.microsoft.com/office/drawing/2010/main" xmlns="">
                <a:solidFill>
                  <a:srgbClr val="FFFFFF"/>
                </a:solidFill>
              </a14:hiddenFill>
            </a:ext>
          </a:extLst>
        </p:spPr>
      </p:pic>
      <p:pic>
        <p:nvPicPr>
          <p:cNvPr id="1046" name="Picture 22" descr="http://img-fotki.yandex.ru/get/9513/16969765.1e5/0_8ba0e_130309ef_L.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3192" y="3796785"/>
            <a:ext cx="3143250" cy="313372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блики"/>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61923" y="2589462"/>
            <a:ext cx="3384376" cy="364159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блики"/>
          <p:cNvPicPr>
            <a:picLocks noChangeAspect="1" noChangeArrowheads="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20283"/>
            <a:ext cx="2381250" cy="36671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504457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60646"/>
            <a:ext cx="8496944" cy="63727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476190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неб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84227" y="1556792"/>
            <a:ext cx="7576622" cy="504056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rot="20016556">
            <a:off x="3592972" y="660192"/>
            <a:ext cx="3461205" cy="5478423"/>
          </a:xfrm>
          <a:prstGeom prst="rect">
            <a:avLst/>
          </a:prstGeom>
          <a:noFill/>
        </p:spPr>
        <p:txBody>
          <a:bodyPr wrap="none" lIns="91440" tIns="45720" rIns="91440" bIns="45720">
            <a:spAutoFit/>
          </a:bodyPr>
          <a:lstStyle/>
          <a:p>
            <a:pPr algn="ctr"/>
            <a:r>
              <a:rPr lang="ru-RU" sz="35000" b="1" dirty="0" smtClean="0">
                <a:ln w="76200">
                  <a:solidFill>
                    <a:schemeClr val="accent2">
                      <a:satMod val="140000"/>
                    </a:schemeClr>
                  </a:solidFill>
                  <a:prstDash val="solid"/>
                  <a:miter lim="800000"/>
                </a:ln>
                <a:noFill/>
                <a:effectLst>
                  <a:outerShdw blurRad="25500" dist="23000" dir="7020000" algn="tl">
                    <a:srgbClr val="000000">
                      <a:alpha val="50000"/>
                    </a:srgbClr>
                  </a:outerShdw>
                </a:effectLst>
                <a:latin typeface="Arial Black" pitchFamily="34" charset="0"/>
              </a:rPr>
              <a:t>К</a:t>
            </a:r>
            <a:endParaRPr lang="ru-RU" sz="35000" b="1" dirty="0">
              <a:ln w="76200">
                <a:solidFill>
                  <a:schemeClr val="accent2">
                    <a:satMod val="140000"/>
                  </a:schemeClr>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4" name="Picture 2" descr="https://img-fotki.yandex.ru/get/43546/200418627.12c/0_1608ba_5658e228_ori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0000" r="80238"/>
          <a:stretch/>
        </p:blipFill>
        <p:spPr bwMode="auto">
          <a:xfrm rot="546357">
            <a:off x="1906899" y="392723"/>
            <a:ext cx="3554254" cy="5732791"/>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http://img-fotki.yandex.ru/get/9513/16969765.1e5/0_8ba0e_130309ef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747" y="289846"/>
            <a:ext cx="3143250" cy="3133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38335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неб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736" y="0"/>
            <a:ext cx="7576622" cy="504056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s://img-fotki.yandex.ru/get/43546/200418627.12c/0_1608ba_5658e228_ori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0000" r="80238"/>
          <a:stretch/>
        </p:blipFill>
        <p:spPr bwMode="auto">
          <a:xfrm rot="546357">
            <a:off x="1998551" y="616209"/>
            <a:ext cx="3554254" cy="5732791"/>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http://img-fotki.yandex.ru/get/9513/16969765.1e5/0_8ba0e_130309ef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747" y="289846"/>
            <a:ext cx="3143250" cy="313372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rot="20016556">
            <a:off x="3953012" y="773612"/>
            <a:ext cx="3461205" cy="5478423"/>
          </a:xfrm>
          <a:prstGeom prst="rect">
            <a:avLst/>
          </a:prstGeom>
          <a:noFill/>
        </p:spPr>
        <p:txBody>
          <a:bodyPr wrap="none" lIns="91440" tIns="45720" rIns="91440" bIns="45720">
            <a:spAutoFit/>
          </a:bodyPr>
          <a:lstStyle/>
          <a:p>
            <a:pPr algn="ctr"/>
            <a:r>
              <a:rPr lang="ru-RU" sz="35000" b="1" cap="none" spc="0" dirty="0" smtClean="0">
                <a:ln w="76200">
                  <a:solidFill>
                    <a:srgbClr val="FFFF00"/>
                  </a:solidFill>
                  <a:prstDash val="solid"/>
                  <a:miter lim="800000"/>
                </a:ln>
                <a:solidFill>
                  <a:srgbClr val="99FF66"/>
                </a:solidFill>
                <a:effectLst>
                  <a:outerShdw blurRad="25500" dist="23000" dir="7020000" algn="tl">
                    <a:srgbClr val="000000">
                      <a:alpha val="50000"/>
                    </a:srgbClr>
                  </a:outerShdw>
                </a:effectLst>
                <a:latin typeface="Arial Black" pitchFamily="34" charset="0"/>
              </a:rPr>
              <a:t>К</a:t>
            </a:r>
            <a:endParaRPr lang="ru-RU" sz="35000" b="1" cap="none" spc="0" dirty="0">
              <a:ln w="76200">
                <a:solidFill>
                  <a:srgbClr val="FFFF00"/>
                </a:solidFill>
                <a:prstDash val="solid"/>
                <a:miter lim="800000"/>
              </a:ln>
              <a:solidFill>
                <a:srgbClr val="99FF66"/>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25299020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259632" y="303818"/>
            <a:ext cx="4674297" cy="6247864"/>
          </a:xfrm>
          <a:prstGeom prst="rect">
            <a:avLst/>
          </a:prstGeom>
          <a:noFill/>
          <a:ln cmpd="sng">
            <a:noFill/>
          </a:ln>
        </p:spPr>
        <p:txBody>
          <a:bodyPr wrap="square" lIns="91440" tIns="45720" rIns="91440" bIns="45720">
            <a:spAutoFit/>
          </a:bodyPr>
          <a:lstStyle/>
          <a:p>
            <a:pPr algn="ctr"/>
            <a:r>
              <a:rPr lang="ru-RU" sz="40000" b="1" dirty="0" smtClean="0">
                <a:ln w="76200">
                  <a:solidFill>
                    <a:srgbClr val="FF0000"/>
                  </a:solidFill>
                  <a:prstDash val="solid"/>
                  <a:miter lim="800000"/>
                </a:ln>
                <a:noFill/>
                <a:effectLst>
                  <a:outerShdw blurRad="25500" dist="23000" dir="7020000" algn="tl">
                    <a:srgbClr val="000000">
                      <a:alpha val="50000"/>
                    </a:srgbClr>
                  </a:outerShdw>
                </a:effectLst>
                <a:latin typeface="Arial Black" pitchFamily="34" charset="0"/>
              </a:rPr>
              <a:t>И</a:t>
            </a:r>
            <a:endParaRPr lang="ru-RU" sz="40000" b="1" dirty="0">
              <a:ln w="76200">
                <a:solidFill>
                  <a:srgbClr val="FF0000"/>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2" name="Picture 12" descr="космические корабли"/>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3419872" y="404664"/>
            <a:ext cx="3023035" cy="42171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08511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космические корабли"/>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3419872" y="404664"/>
            <a:ext cx="3023035" cy="421713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1259632" y="303818"/>
            <a:ext cx="4674297" cy="6247864"/>
          </a:xfrm>
          <a:prstGeom prst="rect">
            <a:avLst/>
          </a:prstGeom>
          <a:noFill/>
          <a:ln cmpd="sng">
            <a:noFill/>
          </a:ln>
        </p:spPr>
        <p:txBody>
          <a:bodyPr wrap="square" lIns="91440" tIns="45720" rIns="91440" bIns="45720">
            <a:spAutoFit/>
          </a:bodyPr>
          <a:lstStyle/>
          <a:p>
            <a:pPr algn="ctr"/>
            <a:r>
              <a:rPr lang="ru-RU" sz="40000" b="1" dirty="0" smtClean="0">
                <a:ln w="76200">
                  <a:solidFill>
                    <a:srgbClr val="FF0000"/>
                  </a:solidFill>
                  <a:prstDash val="solid"/>
                  <a:miter lim="800000"/>
                </a:ln>
                <a:solidFill>
                  <a:schemeClr val="accent6"/>
                </a:solidFill>
                <a:effectLst>
                  <a:outerShdw blurRad="25500" dist="23000" dir="7020000" algn="tl">
                    <a:srgbClr val="000000">
                      <a:alpha val="50000"/>
                    </a:srgbClr>
                  </a:outerShdw>
                </a:effectLst>
                <a:latin typeface="Arial Black" pitchFamily="34" charset="0"/>
              </a:rPr>
              <a:t>И</a:t>
            </a:r>
            <a:endParaRPr lang="ru-RU" sz="40000" b="1" dirty="0">
              <a:ln w="76200">
                <a:solidFill>
                  <a:srgbClr val="FF0000"/>
                </a:solidFill>
                <a:prstDash val="solid"/>
                <a:miter lim="800000"/>
              </a:ln>
              <a:solidFill>
                <a:schemeClr val="accent6"/>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31083728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fotki.yandex.ru/get/6617/16969765.c3/0_6bcd1_30f36528_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3" y="-315416"/>
            <a:ext cx="5942384" cy="59423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3275856" y="599564"/>
            <a:ext cx="5025736" cy="6247864"/>
          </a:xfrm>
          <a:prstGeom prst="rect">
            <a:avLst/>
          </a:prstGeom>
          <a:noFill/>
        </p:spPr>
        <p:txBody>
          <a:bodyPr wrap="none" lIns="91440" tIns="45720" rIns="91440" bIns="45720">
            <a:spAutoFit/>
          </a:bodyPr>
          <a:lstStyle/>
          <a:p>
            <a:pPr algn="ctr"/>
            <a:r>
              <a:rPr lang="ru-RU" sz="40000" b="1" cap="none" spc="0" dirty="0" smtClean="0">
                <a:ln w="76200">
                  <a:solidFill>
                    <a:srgbClr val="FF0000"/>
                  </a:solidFill>
                  <a:prstDash val="solid"/>
                  <a:miter lim="800000"/>
                </a:ln>
                <a:noFill/>
                <a:effectLst>
                  <a:outerShdw blurRad="25500" dist="23000" dir="7020000" algn="tl">
                    <a:srgbClr val="000000">
                      <a:alpha val="50000"/>
                    </a:srgbClr>
                  </a:outerShdw>
                </a:effectLst>
                <a:latin typeface="Arial Black" pitchFamily="34" charset="0"/>
              </a:rPr>
              <a:t>М</a:t>
            </a:r>
            <a:endParaRPr lang="ru-RU" sz="40000" b="1" cap="none" spc="0" dirty="0">
              <a:ln w="76200">
                <a:solidFill>
                  <a:srgbClr val="FF0000"/>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6" name="Picture 2" descr="https://img-fotki.yandex.ru/get/43546/200418627.12c/0_1608c2_7defac5d_ori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03648" y="2539642"/>
            <a:ext cx="4032448" cy="287274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spaceship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08104" y="2655776"/>
            <a:ext cx="3068515" cy="22461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88077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fotki.yandex.ru/get/6617/16969765.c3/0_6bcd1_30f36528_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3" y="-315416"/>
            <a:ext cx="5942384" cy="594238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s://img-fotki.yandex.ru/get/43546/200418627.12c/0_1608c2_7defac5d_ori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2638451"/>
            <a:ext cx="4032448" cy="287274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spaceship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66139" y="2852936"/>
            <a:ext cx="3068515" cy="224615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3275856" y="599564"/>
            <a:ext cx="5025736" cy="6247864"/>
          </a:xfrm>
          <a:prstGeom prst="rect">
            <a:avLst/>
          </a:prstGeom>
          <a:noFill/>
        </p:spPr>
        <p:txBody>
          <a:bodyPr wrap="none" lIns="91440" tIns="45720" rIns="91440" bIns="45720">
            <a:spAutoFit/>
          </a:bodyPr>
          <a:lstStyle/>
          <a:p>
            <a:pPr algn="ctr"/>
            <a:r>
              <a:rPr lang="ru-RU" sz="40000" b="1" cap="none" spc="0" dirty="0" smtClean="0">
                <a:ln w="76200">
                  <a:solidFill>
                    <a:srgbClr val="FF0000"/>
                  </a:solidFill>
                  <a:prstDash val="solid"/>
                  <a:miter lim="800000"/>
                </a:ln>
                <a:solidFill>
                  <a:srgbClr val="FF0000"/>
                </a:solidFill>
                <a:effectLst>
                  <a:outerShdw blurRad="25500" dist="23000" dir="7020000" algn="tl">
                    <a:srgbClr val="000000">
                      <a:alpha val="50000"/>
                    </a:srgbClr>
                  </a:outerShdw>
                </a:effectLst>
                <a:latin typeface="Arial Black" pitchFamily="34" charset="0"/>
              </a:rPr>
              <a:t>М</a:t>
            </a:r>
            <a:endParaRPr lang="ru-RU" sz="40000" b="1" cap="none" spc="0" dirty="0">
              <a:ln w="76200">
                <a:solidFill>
                  <a:srgbClr val="FF0000"/>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16067340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5416" y="-387424"/>
            <a:ext cx="6707258" cy="7786747"/>
          </a:xfrm>
          <a:prstGeom prst="rect">
            <a:avLst/>
          </a:prstGeom>
          <a:noFill/>
        </p:spPr>
        <p:txBody>
          <a:bodyPr wrap="square" lIns="91440" tIns="45720" rIns="91440" bIns="45720">
            <a:spAutoFit/>
          </a:bodyPr>
          <a:lstStyle/>
          <a:p>
            <a:pPr algn="ctr"/>
            <a:r>
              <a:rPr lang="ru-RU" sz="50000" b="1" dirty="0" smtClean="0">
                <a:ln w="127000">
                  <a:solidFill>
                    <a:schemeClr val="accent2">
                      <a:satMod val="140000"/>
                    </a:schemeClr>
                  </a:solidFill>
                  <a:prstDash val="solid"/>
                  <a:miter lim="800000"/>
                </a:ln>
                <a:noFill/>
                <a:effectLst>
                  <a:outerShdw blurRad="25500" dist="23000" dir="7020000" algn="tl">
                    <a:srgbClr val="000000">
                      <a:alpha val="50000"/>
                    </a:srgbClr>
                  </a:outerShdw>
                </a:effectLst>
                <a:latin typeface="Arial Black" pitchFamily="34" charset="0"/>
              </a:rPr>
              <a:t>А</a:t>
            </a:r>
            <a:endParaRPr lang="ru-RU" sz="50000" b="1" dirty="0">
              <a:ln w="127000">
                <a:solidFill>
                  <a:schemeClr val="accent2">
                    <a:satMod val="140000"/>
                  </a:schemeClr>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3" name="Picture 4" descr="planet"/>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87824" y="1196752"/>
            <a:ext cx="5478870" cy="40324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64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2"/>
            <a:ext cx="8784976" cy="6001643"/>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b="1" dirty="0">
                <a:solidFill>
                  <a:srgbClr val="C00000"/>
                </a:solidFill>
                <a:latin typeface="Arial" pitchFamily="34" charset="0"/>
                <a:cs typeface="Arial" pitchFamily="34" charset="0"/>
              </a:rPr>
              <a:t>Кто придумал лето?».</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a:t>
            </a:r>
            <a:r>
              <a:rPr lang="ru-RU" b="1" dirty="0" smtClean="0">
                <a:solidFill>
                  <a:srgbClr val="C00000"/>
                </a:solidFill>
                <a:latin typeface="Arial" pitchFamily="34" charset="0"/>
                <a:cs typeface="Arial" pitchFamily="34" charset="0"/>
              </a:rPr>
              <a:t>:</a:t>
            </a:r>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объяснить детям, почему бывает зима и лето. </a:t>
            </a:r>
          </a:p>
          <a:p>
            <a:pPr indent="457200"/>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Оборудование:  </a:t>
            </a:r>
            <a:r>
              <a:rPr lang="ru-RU" b="1" dirty="0">
                <a:solidFill>
                  <a:srgbClr val="002060"/>
                </a:solidFill>
                <a:latin typeface="Arial" pitchFamily="34" charset="0"/>
                <a:cs typeface="Arial" pitchFamily="34" charset="0"/>
              </a:rPr>
              <a:t>фонарик, глобус.</a:t>
            </a:r>
          </a:p>
          <a:p>
            <a:pPr indent="457200"/>
            <a:endParaRPr lang="ru-RU" b="1" dirty="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Теперь </a:t>
            </a:r>
            <a:r>
              <a:rPr lang="ru-RU" b="1" dirty="0">
                <a:solidFill>
                  <a:srgbClr val="002060"/>
                </a:solidFill>
                <a:latin typeface="Arial" pitchFamily="34" charset="0"/>
                <a:cs typeface="Arial" pitchFamily="34" charset="0"/>
              </a:rPr>
              <a:t>будем двигать глобус вокруг “солнца” и наблюдать, что произойдет с освещением</a:t>
            </a:r>
            <a:r>
              <a:rPr lang="ru-RU" b="1" dirty="0" smtClean="0">
                <a:solidFill>
                  <a:srgbClr val="002060"/>
                </a:solidFill>
                <a:latin typeface="Arial" pitchFamily="34" charset="0"/>
                <a:cs typeface="Arial" pitchFamily="34" charset="0"/>
              </a:rPr>
              <a:t>.</a:t>
            </a:r>
          </a:p>
          <a:p>
            <a:pPr indent="457200"/>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Из-за того, что солнышко по-разному освещает поверхность Земли, происходит смена времен года.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Если </a:t>
            </a:r>
            <a:r>
              <a:rPr lang="ru-RU" b="1" dirty="0">
                <a:solidFill>
                  <a:srgbClr val="002060"/>
                </a:solidFill>
                <a:latin typeface="Arial" pitchFamily="34" charset="0"/>
                <a:cs typeface="Arial" pitchFamily="34" charset="0"/>
              </a:rPr>
              <a:t>в Северном полушарии лето, то в Южном, наоборот, зима. Расскажите, что Земле необходим целый год для того, что бы облететь вокруг Солнца.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Покажите </a:t>
            </a:r>
            <a:r>
              <a:rPr lang="ru-RU" b="1" dirty="0">
                <a:solidFill>
                  <a:srgbClr val="002060"/>
                </a:solidFill>
                <a:latin typeface="Arial" pitchFamily="34" charset="0"/>
                <a:cs typeface="Arial" pitchFamily="34" charset="0"/>
              </a:rPr>
              <a:t>детям  то место на глобусе, где вы живете.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Можно </a:t>
            </a:r>
            <a:r>
              <a:rPr lang="ru-RU" b="1" dirty="0">
                <a:solidFill>
                  <a:srgbClr val="002060"/>
                </a:solidFill>
                <a:latin typeface="Arial" pitchFamily="34" charset="0"/>
                <a:cs typeface="Arial" pitchFamily="34" charset="0"/>
              </a:rPr>
              <a:t>даже наклеить туда маленького бумажного человечка или </a:t>
            </a:r>
            <a:r>
              <a:rPr lang="ru-RU" b="1" dirty="0" smtClean="0">
                <a:solidFill>
                  <a:srgbClr val="002060"/>
                </a:solidFill>
                <a:latin typeface="Arial" pitchFamily="34" charset="0"/>
                <a:cs typeface="Arial" pitchFamily="34" charset="0"/>
              </a:rPr>
              <a:t>фотографию ребенка. </a:t>
            </a:r>
          </a:p>
          <a:p>
            <a:pPr indent="457200"/>
            <a:r>
              <a:rPr lang="ru-RU" b="1" dirty="0" smtClean="0">
                <a:solidFill>
                  <a:srgbClr val="002060"/>
                </a:solidFill>
                <a:latin typeface="Arial" pitchFamily="34" charset="0"/>
                <a:cs typeface="Arial" pitchFamily="34" charset="0"/>
              </a:rPr>
              <a:t>Подвигайте </a:t>
            </a:r>
            <a:r>
              <a:rPr lang="ru-RU" b="1" dirty="0">
                <a:solidFill>
                  <a:srgbClr val="002060"/>
                </a:solidFill>
                <a:latin typeface="Arial" pitchFamily="34" charset="0"/>
                <a:cs typeface="Arial" pitchFamily="34" charset="0"/>
              </a:rPr>
              <a:t>глобус и попробуйте вместе с детьми определить, какое время года будет в этой точке.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И </a:t>
            </a:r>
            <a:r>
              <a:rPr lang="ru-RU" b="1" dirty="0">
                <a:solidFill>
                  <a:srgbClr val="002060"/>
                </a:solidFill>
                <a:latin typeface="Arial" pitchFamily="34" charset="0"/>
                <a:cs typeface="Arial" pitchFamily="34" charset="0"/>
              </a:rPr>
              <a:t>не забудьте обратить внимание юных астрономов, что через каждые пол оборота Земли вокруг Солнца меняются местами полярные день и ночь.</a:t>
            </a:r>
          </a:p>
        </p:txBody>
      </p:sp>
      <p:pic>
        <p:nvPicPr>
          <p:cNvPr id="3" name="Picture 2" descr="https://img-fotki.yandex.ru/get/43546/200418627.12c/0_1608ba_5658e228_ori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0000" r="80238"/>
          <a:stretch/>
        </p:blipFill>
        <p:spPr bwMode="auto">
          <a:xfrm rot="2303366">
            <a:off x="7053529" y="-40722"/>
            <a:ext cx="1488704" cy="24011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77636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lanet"/>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987824" y="1196752"/>
            <a:ext cx="5478870" cy="403244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205416" y="-387424"/>
            <a:ext cx="6707258" cy="7786747"/>
          </a:xfrm>
          <a:prstGeom prst="rect">
            <a:avLst/>
          </a:prstGeom>
          <a:noFill/>
        </p:spPr>
        <p:txBody>
          <a:bodyPr wrap="square" lIns="91440" tIns="45720" rIns="91440" bIns="45720">
            <a:spAutoFit/>
          </a:bodyPr>
          <a:lstStyle/>
          <a:p>
            <a:pPr algn="ctr"/>
            <a:r>
              <a:rPr lang="ru-RU" sz="50000" b="1" dirty="0" smtClean="0">
                <a:ln w="127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А</a:t>
            </a:r>
            <a:endParaRPr lang="ru-RU" sz="50000" b="1" dirty="0">
              <a:ln w="127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35841871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план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1951890"/>
            <a:ext cx="3153072" cy="309823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2843808" y="251796"/>
            <a:ext cx="4464496" cy="6247864"/>
          </a:xfrm>
          <a:prstGeom prst="rect">
            <a:avLst/>
          </a:prstGeom>
          <a:noFill/>
          <a:ln cmpd="sng">
            <a:noFill/>
          </a:ln>
        </p:spPr>
        <p:txBody>
          <a:bodyPr wrap="square" lIns="91440" tIns="45720" rIns="91440" bIns="45720">
            <a:spAutoFit/>
          </a:bodyPr>
          <a:lstStyle/>
          <a:p>
            <a:pPr algn="ctr"/>
            <a:r>
              <a:rPr lang="ru-RU" sz="40000" b="1" dirty="0" smtClean="0">
                <a:ln w="76200">
                  <a:solidFill>
                    <a:srgbClr val="FF0000"/>
                  </a:solidFill>
                  <a:prstDash val="solid"/>
                  <a:miter lim="800000"/>
                </a:ln>
                <a:noFill/>
                <a:effectLst>
                  <a:outerShdw blurRad="25500" dist="23000" dir="7020000" algn="tl">
                    <a:srgbClr val="000000">
                      <a:alpha val="50000"/>
                    </a:srgbClr>
                  </a:outerShdw>
                </a:effectLst>
                <a:latin typeface="Arial Black" pitchFamily="34" charset="0"/>
              </a:rPr>
              <a:t>Д</a:t>
            </a:r>
            <a:endParaRPr lang="ru-RU" sz="40000" b="1" dirty="0">
              <a:ln w="76200">
                <a:solidFill>
                  <a:srgbClr val="FF0000"/>
                </a:solidFill>
                <a:prstDash val="solid"/>
                <a:miter lim="800000"/>
              </a:ln>
              <a:noFill/>
              <a:effectLst>
                <a:outerShdw blurRad="25500" dist="23000" dir="7020000" algn="tl">
                  <a:srgbClr val="000000">
                    <a:alpha val="50000"/>
                  </a:srgbClr>
                </a:outerShdw>
              </a:effectLst>
            </a:endParaRPr>
          </a:p>
        </p:txBody>
      </p:sp>
      <p:pic>
        <p:nvPicPr>
          <p:cNvPr id="4" name="Picture 6" descr="спутник"/>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75856" y="1628800"/>
            <a:ext cx="5381515" cy="32778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30349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план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1951890"/>
            <a:ext cx="3153072" cy="309823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6" descr="спутник"/>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38871" y="2204864"/>
            <a:ext cx="3844628" cy="234172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2843808" y="251796"/>
            <a:ext cx="4464496" cy="6247864"/>
          </a:xfrm>
          <a:prstGeom prst="rect">
            <a:avLst/>
          </a:prstGeom>
          <a:noFill/>
          <a:ln cmpd="sng">
            <a:noFill/>
          </a:ln>
        </p:spPr>
        <p:txBody>
          <a:bodyPr wrap="square" lIns="91440" tIns="45720" rIns="91440" bIns="45720">
            <a:spAutoFit/>
          </a:bodyPr>
          <a:lstStyle/>
          <a:p>
            <a:pPr algn="ctr"/>
            <a:r>
              <a:rPr lang="ru-RU" sz="40000" b="1" dirty="0" smtClean="0">
                <a:ln w="76200">
                  <a:solidFill>
                    <a:srgbClr val="FF0000"/>
                  </a:solidFill>
                  <a:prstDash val="solid"/>
                  <a:miter lim="800000"/>
                </a:ln>
                <a:solidFill>
                  <a:srgbClr val="FF0000"/>
                </a:solidFill>
                <a:effectLst>
                  <a:outerShdw blurRad="25500" dist="23000" dir="7020000" algn="tl">
                    <a:srgbClr val="000000">
                      <a:alpha val="50000"/>
                    </a:srgbClr>
                  </a:outerShdw>
                </a:effectLst>
                <a:latin typeface="Arial Black" pitchFamily="34" charset="0"/>
              </a:rPr>
              <a:t>Д</a:t>
            </a:r>
            <a:endParaRPr lang="ru-RU" sz="40000" b="1" dirty="0">
              <a:ln w="762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xmlns="" val="21560352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g-fotki.yandex.ru/get/9584/16969765.16a/0_7b61d_756aeba0_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96" y="0"/>
            <a:ext cx="6528723" cy="489654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2757889" y="165993"/>
            <a:ext cx="4352475" cy="7017306"/>
          </a:xfrm>
          <a:prstGeom prst="rect">
            <a:avLst/>
          </a:prstGeom>
          <a:noFill/>
        </p:spPr>
        <p:txBody>
          <a:bodyPr wrap="none" lIns="91440" tIns="45720" rIns="91440" bIns="45720">
            <a:spAutoFit/>
          </a:bodyPr>
          <a:lstStyle/>
          <a:p>
            <a:pPr algn="ctr"/>
            <a:r>
              <a:rPr lang="ru-RU" sz="45000" b="1" dirty="0" smtClean="0">
                <a:ln w="76200">
                  <a:solidFill>
                    <a:srgbClr val="FFFF00"/>
                  </a:solidFill>
                  <a:prstDash val="solid"/>
                  <a:miter lim="800000"/>
                </a:ln>
                <a:noFill/>
                <a:effectLst>
                  <a:outerShdw blurRad="25500" dist="23000" dir="7020000" algn="tl">
                    <a:srgbClr val="000000">
                      <a:alpha val="50000"/>
                    </a:srgbClr>
                  </a:outerShdw>
                </a:effectLst>
                <a:latin typeface="Arial Black" pitchFamily="34" charset="0"/>
              </a:rPr>
              <a:t>Р</a:t>
            </a:r>
            <a:endParaRPr lang="ru-RU" sz="45000" b="1" cap="none" spc="0" dirty="0">
              <a:ln w="76200">
                <a:solidFill>
                  <a:srgbClr val="FFFF00"/>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5" name="Picture 10" descr="плане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67744" y="852489"/>
            <a:ext cx="3242447" cy="440972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http://img-fotki.yandex.ru/get/9513/16969765.1e5/0_8ba0e_130309ef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2616" y="1340768"/>
            <a:ext cx="5092452" cy="5077022"/>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солнечные блики"/>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4875697" y="281741"/>
            <a:ext cx="4393033" cy="38482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764543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g-fotki.yandex.ru/get/9584/16969765.16a/0_7b61d_756aeba0_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96" y="0"/>
            <a:ext cx="6528723" cy="489654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0" descr="плане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23928" y="1469782"/>
            <a:ext cx="3242447" cy="440972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http://img-fotki.yandex.ru/get/9513/16969765.1e5/0_8ba0e_130309ef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973" y="1664026"/>
            <a:ext cx="5092452" cy="507702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2180253" y="165993"/>
            <a:ext cx="4352475" cy="7017306"/>
          </a:xfrm>
          <a:prstGeom prst="rect">
            <a:avLst/>
          </a:prstGeom>
          <a:noFill/>
        </p:spPr>
        <p:txBody>
          <a:bodyPr wrap="none" lIns="91440" tIns="45720" rIns="91440" bIns="45720">
            <a:spAutoFit/>
          </a:bodyPr>
          <a:lstStyle/>
          <a:p>
            <a:pPr algn="ctr"/>
            <a:r>
              <a:rPr lang="ru-RU" sz="45000" b="1" dirty="0">
                <a:ln w="762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Р</a:t>
            </a:r>
            <a:endParaRPr lang="ru-RU" sz="45000" b="1" cap="none" spc="0" dirty="0">
              <a:ln w="762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pic>
        <p:nvPicPr>
          <p:cNvPr id="6" name="Picture 2" descr="солнечные блики"/>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4875697" y="281741"/>
            <a:ext cx="4393033" cy="38482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64959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рук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520" y="-99392"/>
            <a:ext cx="3621401" cy="347654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rot="20298094">
            <a:off x="2108983" y="-140338"/>
            <a:ext cx="4461478" cy="7786747"/>
          </a:xfrm>
          <a:prstGeom prst="rect">
            <a:avLst/>
          </a:prstGeom>
          <a:noFill/>
        </p:spPr>
        <p:txBody>
          <a:bodyPr wrap="none" lIns="91440" tIns="45720" rIns="91440" bIns="45720">
            <a:spAutoFit/>
          </a:bodyPr>
          <a:lstStyle/>
          <a:p>
            <a:pPr algn="ctr"/>
            <a:r>
              <a:rPr lang="ru-RU" sz="50000" b="1" dirty="0">
                <a:ln w="114300">
                  <a:solidFill>
                    <a:srgbClr val="FFFF00"/>
                  </a:solidFill>
                  <a:prstDash val="solid"/>
                  <a:miter lim="800000"/>
                </a:ln>
                <a:noFill/>
                <a:effectLst>
                  <a:outerShdw blurRad="25500" dist="23000" dir="7020000" algn="tl">
                    <a:srgbClr val="000000">
                      <a:alpha val="50000"/>
                    </a:srgbClr>
                  </a:outerShdw>
                </a:effectLst>
                <a:latin typeface="Arial Black" pitchFamily="34" charset="0"/>
              </a:rPr>
              <a:t>1</a:t>
            </a:r>
            <a:endParaRPr lang="ru-RU" sz="50000" b="1" cap="none" spc="0" dirty="0">
              <a:ln w="114300">
                <a:solidFill>
                  <a:srgbClr val="FFFF00"/>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4" name="Picture 8" descr="космический корабль"/>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02180" y="1446498"/>
            <a:ext cx="4696774" cy="5411502"/>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http://kira-scrap.ru/KATALOG/OFORMLENIE/1/0_8ba03_3f1f1fd2_M.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34955" y="-123360"/>
            <a:ext cx="4012492" cy="39964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96519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рук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520" y="-99392"/>
            <a:ext cx="3621401" cy="347654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8" descr="космический корабль"/>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03648" y="1844824"/>
            <a:ext cx="4680520" cy="5392775"/>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http://kira-scrap.ru/KATALOG/OFORMLENIE/1/0_8ba03_3f1f1fd2_M.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4088" y="74513"/>
            <a:ext cx="4012492" cy="39964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rot="20298094">
            <a:off x="2108983" y="-140338"/>
            <a:ext cx="4461478" cy="7786747"/>
          </a:xfrm>
          <a:prstGeom prst="rect">
            <a:avLst/>
          </a:prstGeom>
          <a:noFill/>
        </p:spPr>
        <p:txBody>
          <a:bodyPr wrap="none" lIns="91440" tIns="45720" rIns="91440" bIns="45720">
            <a:spAutoFit/>
          </a:bodyPr>
          <a:lstStyle/>
          <a:p>
            <a:pPr algn="ctr"/>
            <a:r>
              <a:rPr lang="ru-RU" sz="50000" b="1" dirty="0">
                <a:ln w="1143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1</a:t>
            </a:r>
            <a:endParaRPr lang="ru-RU" sz="50000" b="1" cap="none" spc="0" dirty="0">
              <a:ln w="1143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32245978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космос"/>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75479" y="-117097"/>
            <a:ext cx="4668521" cy="361810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611560" y="-963488"/>
            <a:ext cx="5317481" cy="9325630"/>
          </a:xfrm>
          <a:prstGeom prst="rect">
            <a:avLst/>
          </a:prstGeom>
          <a:noFill/>
        </p:spPr>
        <p:txBody>
          <a:bodyPr wrap="none" lIns="91440" tIns="45720" rIns="91440" bIns="45720">
            <a:spAutoFit/>
          </a:bodyPr>
          <a:lstStyle/>
          <a:p>
            <a:pPr algn="ctr"/>
            <a:r>
              <a:rPr lang="ru-RU" sz="60000" b="1" cap="none" spc="0" dirty="0" smtClean="0">
                <a:ln w="76200">
                  <a:solidFill>
                    <a:schemeClr val="accent1">
                      <a:lumMod val="20000"/>
                      <a:lumOff val="80000"/>
                    </a:schemeClr>
                  </a:solidFill>
                  <a:prstDash val="solid"/>
                  <a:miter lim="800000"/>
                </a:ln>
                <a:noFill/>
                <a:effectLst>
                  <a:outerShdw blurRad="25500" dist="23000" dir="7020000" algn="tl">
                    <a:srgbClr val="000000">
                      <a:alpha val="50000"/>
                    </a:srgbClr>
                  </a:outerShdw>
                </a:effectLst>
                <a:latin typeface="Arial Black" pitchFamily="34" charset="0"/>
              </a:rPr>
              <a:t>2</a:t>
            </a:r>
            <a:endParaRPr lang="ru-RU" sz="60000" b="1" cap="none" spc="0" dirty="0">
              <a:ln w="76200">
                <a:solidFill>
                  <a:schemeClr val="accent1">
                    <a:lumMod val="20000"/>
                    <a:lumOff val="80000"/>
                  </a:schemeClr>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3" name="Picture 2" descr="spaceship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5385" r="7986" b="62134"/>
          <a:stretch/>
        </p:blipFill>
        <p:spPr bwMode="auto">
          <a:xfrm>
            <a:off x="611560" y="2717132"/>
            <a:ext cx="3170814" cy="373231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4" descr="космонавты"/>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19872" y="836712"/>
            <a:ext cx="3096344" cy="37465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380319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космос"/>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75479" y="-117097"/>
            <a:ext cx="4668521" cy="3618105"/>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spaceship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5385" r="7986" b="62134"/>
          <a:stretch/>
        </p:blipFill>
        <p:spPr bwMode="auto">
          <a:xfrm>
            <a:off x="819566" y="2996952"/>
            <a:ext cx="2450734" cy="288471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4" descr="космонавты"/>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75479" y="1691955"/>
            <a:ext cx="2505961" cy="303221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611560" y="-963488"/>
            <a:ext cx="5317481" cy="9325630"/>
          </a:xfrm>
          <a:prstGeom prst="rect">
            <a:avLst/>
          </a:prstGeom>
          <a:noFill/>
        </p:spPr>
        <p:txBody>
          <a:bodyPr wrap="none" lIns="91440" tIns="45720" rIns="91440" bIns="45720">
            <a:spAutoFit/>
          </a:bodyPr>
          <a:lstStyle/>
          <a:p>
            <a:pPr algn="ctr"/>
            <a:r>
              <a:rPr lang="ru-RU" sz="60000" b="1" cap="none" spc="0" dirty="0" smtClean="0">
                <a:ln w="76200">
                  <a:solidFill>
                    <a:schemeClr val="accent1">
                      <a:lumMod val="20000"/>
                      <a:lumOff val="80000"/>
                    </a:schemeClr>
                  </a:solidFill>
                  <a:prstDash val="solid"/>
                  <a:miter lim="800000"/>
                </a:ln>
                <a:solidFill>
                  <a:srgbClr val="0070C0"/>
                </a:solidFill>
                <a:effectLst>
                  <a:outerShdw blurRad="25500" dist="23000" dir="7020000" algn="tl">
                    <a:srgbClr val="000000">
                      <a:alpha val="50000"/>
                    </a:srgbClr>
                  </a:outerShdw>
                </a:effectLst>
                <a:latin typeface="Arial Black" pitchFamily="34" charset="0"/>
              </a:rPr>
              <a:t>2</a:t>
            </a:r>
            <a:endParaRPr lang="ru-RU" sz="60000" b="1" cap="none" spc="0" dirty="0">
              <a:ln w="76200">
                <a:solidFill>
                  <a:schemeClr val="accent1">
                    <a:lumMod val="20000"/>
                    <a:lumOff val="80000"/>
                  </a:schemeClr>
                </a:solidFill>
                <a:prstDash val="solid"/>
                <a:miter lim="800000"/>
              </a:ln>
              <a:solidFill>
                <a:srgbClr val="0070C0"/>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22877015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план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2675" y="548680"/>
            <a:ext cx="2190750" cy="21907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rot="1245802">
            <a:off x="2033987" y="436196"/>
            <a:ext cx="3605474" cy="6247864"/>
          </a:xfrm>
          <a:prstGeom prst="rect">
            <a:avLst/>
          </a:prstGeom>
          <a:noFill/>
        </p:spPr>
        <p:txBody>
          <a:bodyPr wrap="none" lIns="91440" tIns="45720" rIns="91440" bIns="45720">
            <a:spAutoFit/>
          </a:bodyPr>
          <a:lstStyle/>
          <a:p>
            <a:pPr algn="ctr"/>
            <a:r>
              <a:rPr lang="ru-RU" sz="40000" b="1" dirty="0" smtClean="0">
                <a:ln w="76200">
                  <a:solidFill>
                    <a:srgbClr val="00B050"/>
                  </a:solidFill>
                  <a:prstDash val="solid"/>
                  <a:miter lim="800000"/>
                </a:ln>
                <a:noFill/>
                <a:effectLst>
                  <a:outerShdw blurRad="25500" dist="23000" dir="7020000" algn="tl">
                    <a:srgbClr val="000000">
                      <a:alpha val="50000"/>
                    </a:srgbClr>
                  </a:outerShdw>
                </a:effectLst>
                <a:latin typeface="Arial Black" pitchFamily="34" charset="0"/>
              </a:rPr>
              <a:t>5</a:t>
            </a:r>
            <a:endParaRPr lang="ru-RU" sz="40000" b="1" cap="none" spc="0" dirty="0">
              <a:ln w="76200">
                <a:solidFill>
                  <a:srgbClr val="00B050"/>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3" name="Picture 10" descr="космические корабли"/>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500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3347864" y="1772816"/>
            <a:ext cx="4154308" cy="38884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7896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6378" y="260648"/>
            <a:ext cx="8784976" cy="5724644"/>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b="1" dirty="0">
                <a:solidFill>
                  <a:srgbClr val="C00000"/>
                </a:solidFill>
                <a:latin typeface="Arial" pitchFamily="34" charset="0"/>
                <a:cs typeface="Arial" pitchFamily="34" charset="0"/>
              </a:rPr>
              <a:t>«Затмение солнца».</a:t>
            </a:r>
          </a:p>
          <a:p>
            <a:endParaRPr lang="ru-RU" b="1" dirty="0">
              <a:solidFill>
                <a:srgbClr val="002060"/>
              </a:solidFill>
              <a:latin typeface="Arial" pitchFamily="34" charset="0"/>
              <a:cs typeface="Arial" pitchFamily="34" charset="0"/>
            </a:endParaRPr>
          </a:p>
          <a:p>
            <a:pPr indent="457200"/>
            <a:r>
              <a:rPr lang="ru-RU" b="1" dirty="0" smtClean="0">
                <a:solidFill>
                  <a:srgbClr val="C00000"/>
                </a:solidFill>
                <a:latin typeface="Arial" pitchFamily="34" charset="0"/>
                <a:cs typeface="Arial" pitchFamily="34" charset="0"/>
              </a:rPr>
              <a:t>Цель:</a:t>
            </a:r>
            <a:r>
              <a:rPr lang="ru-RU" b="1" dirty="0" smtClean="0">
                <a:solidFill>
                  <a:srgbClr val="002060"/>
                </a:solidFill>
                <a:latin typeface="Arial" pitchFamily="34" charset="0"/>
                <a:cs typeface="Arial" pitchFamily="34" charset="0"/>
              </a:rPr>
              <a:t> объяснить </a:t>
            </a:r>
            <a:r>
              <a:rPr lang="ru-RU" b="1" dirty="0">
                <a:solidFill>
                  <a:srgbClr val="002060"/>
                </a:solidFill>
                <a:latin typeface="Arial" pitchFamily="34" charset="0"/>
                <a:cs typeface="Arial" pitchFamily="34" charset="0"/>
              </a:rPr>
              <a:t>детям, почему бывает  затмение солнца. </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002060"/>
                </a:solidFill>
                <a:latin typeface="Arial" pitchFamily="34" charset="0"/>
                <a:cs typeface="Arial" pitchFamily="34" charset="0"/>
              </a:rPr>
              <a:t>:  фонарик, глобус.</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Очень многие явления, происходящие вокруг нас, можно объяснить даже совсем маленькому ребенку просто и понятно</a:t>
            </a:r>
            <a:r>
              <a:rPr lang="ru-RU" b="1" dirty="0" smtClean="0">
                <a:solidFill>
                  <a:srgbClr val="002060"/>
                </a:solidFill>
                <a:latin typeface="Arial" pitchFamily="34" charset="0"/>
                <a:cs typeface="Arial" pitchFamily="34" charset="0"/>
              </a:rPr>
              <a:t>.</a:t>
            </a:r>
          </a:p>
          <a:p>
            <a:pPr indent="457200"/>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И делать это нужно обязательно!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Солнечные </a:t>
            </a:r>
            <a:r>
              <a:rPr lang="ru-RU" b="1" dirty="0">
                <a:solidFill>
                  <a:srgbClr val="002060"/>
                </a:solidFill>
                <a:latin typeface="Arial" pitchFamily="34" charset="0"/>
                <a:cs typeface="Arial" pitchFamily="34" charset="0"/>
              </a:rPr>
              <a:t>затмения в наших широтах — большая редкость, но это не значит, что мы должны обойти такое явление стороной!</a:t>
            </a:r>
          </a:p>
          <a:p>
            <a:pPr indent="457200"/>
            <a:r>
              <a:rPr lang="ru-RU" b="1" dirty="0" smtClean="0">
                <a:solidFill>
                  <a:srgbClr val="002060"/>
                </a:solidFill>
                <a:latin typeface="Arial" pitchFamily="34" charset="0"/>
                <a:cs typeface="Arial" pitchFamily="34" charset="0"/>
              </a:rPr>
              <a:t>Самое </a:t>
            </a:r>
            <a:r>
              <a:rPr lang="ru-RU" b="1" dirty="0">
                <a:solidFill>
                  <a:srgbClr val="002060"/>
                </a:solidFill>
                <a:latin typeface="Arial" pitchFamily="34" charset="0"/>
                <a:cs typeface="Arial" pitchFamily="34" charset="0"/>
              </a:rPr>
              <a:t>интересное, что не Солнце делается черного цвета, как думают некоторые.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Наблюдая </a:t>
            </a:r>
            <a:r>
              <a:rPr lang="ru-RU" b="1" dirty="0">
                <a:solidFill>
                  <a:srgbClr val="002060"/>
                </a:solidFill>
                <a:latin typeface="Arial" pitchFamily="34" charset="0"/>
                <a:cs typeface="Arial" pitchFamily="34" charset="0"/>
              </a:rPr>
              <a:t>через закопченное стекло затмение, мы смотрим все на ту же Луну, которая как раз расположилась напротив Солнца. Да... звучит непонятно.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Нас </a:t>
            </a:r>
            <a:r>
              <a:rPr lang="ru-RU" b="1" dirty="0">
                <a:solidFill>
                  <a:srgbClr val="002060"/>
                </a:solidFill>
                <a:latin typeface="Arial" pitchFamily="34" charset="0"/>
                <a:cs typeface="Arial" pitchFamily="34" charset="0"/>
              </a:rPr>
              <a:t>выручат простые подручные средства.</a:t>
            </a:r>
          </a:p>
          <a:p>
            <a:pPr indent="457200"/>
            <a:r>
              <a:rPr lang="ru-RU" b="1" dirty="0" smtClean="0">
                <a:solidFill>
                  <a:srgbClr val="002060"/>
                </a:solidFill>
                <a:latin typeface="Arial" pitchFamily="34" charset="0"/>
                <a:cs typeface="Arial" pitchFamily="34" charset="0"/>
              </a:rPr>
              <a:t>Возьмите </a:t>
            </a:r>
            <a:r>
              <a:rPr lang="ru-RU" b="1" dirty="0">
                <a:solidFill>
                  <a:srgbClr val="002060"/>
                </a:solidFill>
                <a:latin typeface="Arial" pitchFamily="34" charset="0"/>
                <a:cs typeface="Arial" pitchFamily="34" charset="0"/>
              </a:rPr>
              <a:t>крупный мяч   </a:t>
            </a:r>
            <a:r>
              <a:rPr lang="ru-RU" i="1" dirty="0">
                <a:solidFill>
                  <a:srgbClr val="002060"/>
                </a:solidFill>
                <a:latin typeface="Arial" pitchFamily="34" charset="0"/>
                <a:cs typeface="Arial" pitchFamily="34" charset="0"/>
              </a:rPr>
              <a:t>(это, естественно, будет Луна). </a:t>
            </a:r>
            <a:endParaRPr lang="ru-RU" i="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А </a:t>
            </a:r>
            <a:r>
              <a:rPr lang="ru-RU" b="1" dirty="0">
                <a:solidFill>
                  <a:srgbClr val="002060"/>
                </a:solidFill>
                <a:latin typeface="Arial" pitchFamily="34" charset="0"/>
                <a:cs typeface="Arial" pitchFamily="34" charset="0"/>
              </a:rPr>
              <a:t>Солнцем на этот - раз станет наш  фонарик.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Весь </a:t>
            </a:r>
            <a:r>
              <a:rPr lang="ru-RU" b="1" dirty="0">
                <a:solidFill>
                  <a:srgbClr val="002060"/>
                </a:solidFill>
                <a:latin typeface="Arial" pitchFamily="34" charset="0"/>
                <a:cs typeface="Arial" pitchFamily="34" charset="0"/>
              </a:rPr>
              <a:t>опыт состоит в том, чтобы держать мяч напротив источника света — вот вам и черное Солнце... Как все просто, оказывается.</a:t>
            </a:r>
          </a:p>
        </p:txBody>
      </p:sp>
    </p:spTree>
    <p:extLst>
      <p:ext uri="{BB962C8B-B14F-4D97-AF65-F5344CB8AC3E}">
        <p14:creationId xmlns:p14="http://schemas.microsoft.com/office/powerpoint/2010/main" xmlns="" val="3700324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план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548680"/>
            <a:ext cx="2190750" cy="219075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10" descr="космические корабли"/>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500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3633656" y="2060848"/>
            <a:ext cx="4154308" cy="38884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rot="1245802">
            <a:off x="2033987" y="436196"/>
            <a:ext cx="3605474" cy="6247864"/>
          </a:xfrm>
          <a:prstGeom prst="rect">
            <a:avLst/>
          </a:prstGeom>
          <a:noFill/>
        </p:spPr>
        <p:txBody>
          <a:bodyPr wrap="none" lIns="91440" tIns="45720" rIns="91440" bIns="45720">
            <a:spAutoFit/>
          </a:bodyPr>
          <a:lstStyle/>
          <a:p>
            <a:pPr algn="ctr"/>
            <a:r>
              <a:rPr lang="ru-RU" sz="40000" b="1" dirty="0" smtClean="0">
                <a:ln w="76200">
                  <a:solidFill>
                    <a:srgbClr val="00B050"/>
                  </a:solidFill>
                  <a:prstDash val="solid"/>
                  <a:miter lim="800000"/>
                </a:ln>
                <a:solidFill>
                  <a:srgbClr val="00B050"/>
                </a:solidFill>
                <a:effectLst>
                  <a:outerShdw blurRad="25500" dist="23000" dir="7020000" algn="tl">
                    <a:srgbClr val="000000">
                      <a:alpha val="50000"/>
                    </a:srgbClr>
                  </a:outerShdw>
                </a:effectLst>
                <a:latin typeface="Arial Black" pitchFamily="34" charset="0"/>
              </a:rPr>
              <a:t>5</a:t>
            </a:r>
            <a:endParaRPr lang="ru-RU" sz="40000" b="1" cap="none" spc="0" dirty="0">
              <a:ln w="76200">
                <a:solidFill>
                  <a:srgbClr val="00B050"/>
                </a:solidFill>
                <a:prstDash val="solid"/>
                <a:miter lim="800000"/>
              </a:ln>
              <a:solidFill>
                <a:srgbClr val="00B050"/>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22226987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05454" y="-20835"/>
            <a:ext cx="2948663" cy="7017306"/>
          </a:xfrm>
          <a:prstGeom prst="rect">
            <a:avLst/>
          </a:prstGeom>
          <a:noFill/>
        </p:spPr>
        <p:txBody>
          <a:bodyPr wrap="square" lIns="91440" tIns="45720" rIns="91440" bIns="45720">
            <a:spAutoFit/>
          </a:bodyPr>
          <a:lstStyle/>
          <a:p>
            <a:pPr algn="ctr"/>
            <a:r>
              <a:rPr lang="ru-RU" sz="45000" b="1" cap="none" spc="0" dirty="0" smtClean="0">
                <a:ln w="76200">
                  <a:solidFill>
                    <a:srgbClr val="FF00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3</a:t>
            </a:r>
            <a:endParaRPr lang="ru-RU" sz="45000" b="1" cap="none" spc="0" dirty="0">
              <a:ln w="76200">
                <a:solidFill>
                  <a:srgbClr val="FF00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pic>
        <p:nvPicPr>
          <p:cNvPr id="3" name="Picture 2" descr="https://img-fotki.yandex.ru/get/43546/200418627.12c/0_1608ba_5658e228_ori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77985" b="52612"/>
          <a:stretch/>
        </p:blipFill>
        <p:spPr bwMode="auto">
          <a:xfrm rot="787540">
            <a:off x="2365832" y="-83331"/>
            <a:ext cx="4722787" cy="648072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космос"/>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7944" y="43559"/>
            <a:ext cx="5715000" cy="44291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14787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mg-fotki.yandex.ru/get/43546/200418627.12c/0_1608ba_5658e228_ori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77985" b="52612"/>
          <a:stretch/>
        </p:blipFill>
        <p:spPr bwMode="auto">
          <a:xfrm rot="787540">
            <a:off x="2157899" y="82456"/>
            <a:ext cx="4722787" cy="648072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космос"/>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23928" y="-172578"/>
            <a:ext cx="5715000" cy="44291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683568" y="116632"/>
            <a:ext cx="2948663" cy="7017306"/>
          </a:xfrm>
          <a:prstGeom prst="rect">
            <a:avLst/>
          </a:prstGeom>
          <a:noFill/>
        </p:spPr>
        <p:txBody>
          <a:bodyPr wrap="square" lIns="91440" tIns="45720" rIns="91440" bIns="45720">
            <a:spAutoFit/>
          </a:bodyPr>
          <a:lstStyle/>
          <a:p>
            <a:pPr algn="ctr"/>
            <a:r>
              <a:rPr lang="ru-RU" sz="45000" b="1" cap="none" spc="0" dirty="0" smtClean="0">
                <a:ln w="76200">
                  <a:solidFill>
                    <a:srgbClr val="FF00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3</a:t>
            </a:r>
            <a:endParaRPr lang="ru-RU" sz="45000" b="1" cap="none" spc="0" dirty="0">
              <a:ln w="76200">
                <a:solidFill>
                  <a:srgbClr val="FF00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7689573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план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60032" y="2852934"/>
            <a:ext cx="3800861" cy="37400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611560" y="444443"/>
            <a:ext cx="3452719" cy="6247864"/>
          </a:xfrm>
          <a:prstGeom prst="rect">
            <a:avLst/>
          </a:prstGeom>
          <a:noFill/>
        </p:spPr>
        <p:txBody>
          <a:bodyPr wrap="square" lIns="91440" tIns="45720" rIns="91440" bIns="45720">
            <a:spAutoFit/>
          </a:bodyPr>
          <a:lstStyle/>
          <a:p>
            <a:pPr algn="ctr"/>
            <a:r>
              <a:rPr lang="ru-RU" sz="40000" b="1" cap="none" spc="0" dirty="0" smtClean="0">
                <a:ln w="76200">
                  <a:solidFill>
                    <a:srgbClr val="FF0000"/>
                  </a:solidFill>
                  <a:prstDash val="solid"/>
                  <a:miter lim="800000"/>
                </a:ln>
                <a:noFill/>
                <a:effectLst>
                  <a:outerShdw blurRad="25500" dist="23000" dir="7020000" algn="tl">
                    <a:srgbClr val="000000">
                      <a:alpha val="50000"/>
                    </a:srgbClr>
                  </a:outerShdw>
                </a:effectLst>
                <a:latin typeface="Arial Black" pitchFamily="34" charset="0"/>
              </a:rPr>
              <a:t>3</a:t>
            </a:r>
            <a:endParaRPr lang="ru-RU" sz="40000" b="1" cap="none" spc="0" dirty="0">
              <a:ln w="76200">
                <a:solidFill>
                  <a:srgbClr val="FF0000"/>
                </a:solidFill>
                <a:prstDash val="solid"/>
                <a:miter lim="800000"/>
              </a:ln>
              <a:noFill/>
              <a:effectLst>
                <a:outerShdw blurRad="25500" dist="23000" dir="7020000" algn="tl">
                  <a:srgbClr val="000000">
                    <a:alpha val="50000"/>
                  </a:srgbClr>
                </a:outerShdw>
              </a:effectLst>
              <a:latin typeface="Arial Black" pitchFamily="34" charset="0"/>
            </a:endParaRPr>
          </a:p>
        </p:txBody>
      </p:sp>
      <p:sp>
        <p:nvSpPr>
          <p:cNvPr id="3" name="Прямоугольник 2"/>
          <p:cNvSpPr/>
          <p:nvPr/>
        </p:nvSpPr>
        <p:spPr>
          <a:xfrm rot="1245802">
            <a:off x="2410629" y="768850"/>
            <a:ext cx="3605474" cy="6247864"/>
          </a:xfrm>
          <a:prstGeom prst="rect">
            <a:avLst/>
          </a:prstGeom>
          <a:noFill/>
        </p:spPr>
        <p:txBody>
          <a:bodyPr wrap="none" lIns="91440" tIns="45720" rIns="91440" bIns="45720">
            <a:spAutoFit/>
          </a:bodyPr>
          <a:lstStyle/>
          <a:p>
            <a:pPr algn="ctr"/>
            <a:r>
              <a:rPr lang="ru-RU" sz="40000" b="1" dirty="0" smtClean="0">
                <a:ln w="76200">
                  <a:solidFill>
                    <a:srgbClr val="00B050"/>
                  </a:solidFill>
                  <a:prstDash val="solid"/>
                  <a:miter lim="800000"/>
                </a:ln>
                <a:noFill/>
                <a:effectLst>
                  <a:outerShdw blurRad="25500" dist="23000" dir="7020000" algn="tl">
                    <a:srgbClr val="000000">
                      <a:alpha val="50000"/>
                    </a:srgbClr>
                  </a:outerShdw>
                </a:effectLst>
                <a:latin typeface="Arial Black" pitchFamily="34" charset="0"/>
              </a:rPr>
              <a:t>5</a:t>
            </a:r>
            <a:endParaRPr lang="ru-RU" sz="40000" b="1" cap="none" spc="0" dirty="0">
              <a:ln w="76200">
                <a:solidFill>
                  <a:srgbClr val="00B050"/>
                </a:solidFill>
                <a:prstDash val="solid"/>
                <a:miter lim="800000"/>
              </a:ln>
              <a:noFill/>
              <a:effectLst>
                <a:outerShdw blurRad="25500" dist="23000" dir="7020000" algn="tl">
                  <a:srgbClr val="000000">
                    <a:alpha val="50000"/>
                  </a:srgbClr>
                </a:outerShdw>
              </a:effectLst>
              <a:latin typeface="Arial Black" pitchFamily="34" charset="0"/>
            </a:endParaRPr>
          </a:p>
        </p:txBody>
      </p:sp>
      <p:sp>
        <p:nvSpPr>
          <p:cNvPr id="4" name="Прямоугольник 3"/>
          <p:cNvSpPr/>
          <p:nvPr/>
        </p:nvSpPr>
        <p:spPr>
          <a:xfrm rot="20298094">
            <a:off x="4175970" y="971052"/>
            <a:ext cx="3179075" cy="5478423"/>
          </a:xfrm>
          <a:prstGeom prst="rect">
            <a:avLst/>
          </a:prstGeom>
          <a:noFill/>
        </p:spPr>
        <p:txBody>
          <a:bodyPr wrap="none" lIns="91440" tIns="45720" rIns="91440" bIns="45720">
            <a:spAutoFit/>
          </a:bodyPr>
          <a:lstStyle/>
          <a:p>
            <a:pPr algn="ctr"/>
            <a:r>
              <a:rPr lang="ru-RU" sz="35000" b="1" dirty="0">
                <a:ln w="76200">
                  <a:solidFill>
                    <a:srgbClr val="FFFF00"/>
                  </a:solidFill>
                  <a:prstDash val="solid"/>
                  <a:miter lim="800000"/>
                </a:ln>
                <a:noFill/>
                <a:effectLst>
                  <a:outerShdw blurRad="25500" dist="23000" dir="7020000" algn="tl">
                    <a:srgbClr val="000000">
                      <a:alpha val="50000"/>
                    </a:srgbClr>
                  </a:outerShdw>
                </a:effectLst>
                <a:latin typeface="Arial Black" pitchFamily="34" charset="0"/>
              </a:rPr>
              <a:t>1</a:t>
            </a:r>
            <a:endParaRPr lang="ru-RU" sz="35000" b="1" cap="none" spc="0" dirty="0">
              <a:ln w="76200">
                <a:solidFill>
                  <a:srgbClr val="FFFF00"/>
                </a:solidFill>
                <a:prstDash val="solid"/>
                <a:miter lim="800000"/>
              </a:ln>
              <a:noFill/>
              <a:effectLst>
                <a:outerShdw blurRad="25500" dist="23000" dir="7020000" algn="tl">
                  <a:srgbClr val="000000">
                    <a:alpha val="50000"/>
                  </a:srgbClr>
                </a:outerShdw>
              </a:effectLst>
              <a:latin typeface="Arial Black" pitchFamily="34" charset="0"/>
            </a:endParaRPr>
          </a:p>
        </p:txBody>
      </p:sp>
      <p:sp>
        <p:nvSpPr>
          <p:cNvPr id="5" name="Прямоугольник 4"/>
          <p:cNvSpPr/>
          <p:nvPr/>
        </p:nvSpPr>
        <p:spPr>
          <a:xfrm>
            <a:off x="5194579" y="188640"/>
            <a:ext cx="3605474" cy="6247864"/>
          </a:xfrm>
          <a:prstGeom prst="rect">
            <a:avLst/>
          </a:prstGeom>
          <a:noFill/>
        </p:spPr>
        <p:txBody>
          <a:bodyPr wrap="none" lIns="91440" tIns="45720" rIns="91440" bIns="45720">
            <a:spAutoFit/>
          </a:bodyPr>
          <a:lstStyle/>
          <a:p>
            <a:pPr algn="ctr"/>
            <a:r>
              <a:rPr lang="ru-RU" sz="40000" b="1" cap="none" spc="0" dirty="0" smtClean="0">
                <a:ln w="76200">
                  <a:solidFill>
                    <a:schemeClr val="bg1"/>
                  </a:solidFill>
                  <a:prstDash val="solid"/>
                  <a:miter lim="800000"/>
                </a:ln>
                <a:noFill/>
                <a:effectLst>
                  <a:outerShdw blurRad="25500" dist="23000" dir="7020000" algn="tl">
                    <a:srgbClr val="000000">
                      <a:alpha val="50000"/>
                    </a:srgbClr>
                  </a:outerShdw>
                </a:effectLst>
                <a:latin typeface="Arial Black" pitchFamily="34" charset="0"/>
              </a:rPr>
              <a:t>2</a:t>
            </a:r>
            <a:endParaRPr lang="ru-RU" sz="40000" b="1" cap="none" spc="0" dirty="0">
              <a:ln w="76200">
                <a:solidFill>
                  <a:schemeClr val="bg1"/>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11266" name="Picture 2" descr="http://kira-scrap.ru/KATALOG/OFORMLENIE/1/0_8ba19_8434a51f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99392"/>
            <a:ext cx="2838754" cy="20107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4098839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603448"/>
            <a:ext cx="4461478" cy="7786747"/>
          </a:xfrm>
          <a:prstGeom prst="rect">
            <a:avLst/>
          </a:prstGeom>
          <a:noFill/>
        </p:spPr>
        <p:txBody>
          <a:bodyPr wrap="none" lIns="91440" tIns="45720" rIns="91440" bIns="45720">
            <a:spAutoFit/>
          </a:bodyPr>
          <a:lstStyle/>
          <a:p>
            <a:pPr algn="ctr"/>
            <a:r>
              <a:rPr lang="ru-RU" sz="50000" b="1" cap="none" spc="0" dirty="0" smtClean="0">
                <a:ln w="76200">
                  <a:solidFill>
                    <a:srgbClr val="FFFF00"/>
                  </a:solidFill>
                  <a:prstDash val="solid"/>
                  <a:miter lim="800000"/>
                </a:ln>
                <a:noFill/>
                <a:effectLst>
                  <a:outerShdw blurRad="25500" dist="23000" dir="7020000" algn="tl">
                    <a:srgbClr val="000000">
                      <a:alpha val="50000"/>
                    </a:srgbClr>
                  </a:outerShdw>
                </a:effectLst>
                <a:latin typeface="Arial Black" pitchFamily="34" charset="0"/>
              </a:rPr>
              <a:t>4</a:t>
            </a:r>
            <a:endParaRPr lang="ru-RU" sz="50000" b="1" cap="none" spc="0" dirty="0">
              <a:ln w="76200">
                <a:solidFill>
                  <a:srgbClr val="FFFF00"/>
                </a:solidFill>
                <a:prstDash val="solid"/>
                <a:miter lim="800000"/>
              </a:ln>
              <a:noFill/>
              <a:effectLst>
                <a:outerShdw blurRad="25500" dist="23000" dir="7020000" algn="tl">
                  <a:srgbClr val="000000">
                    <a:alpha val="50000"/>
                  </a:srgbClr>
                </a:outerShdw>
              </a:effectLst>
              <a:latin typeface="Arial Black" pitchFamily="34" charset="0"/>
            </a:endParaRPr>
          </a:p>
        </p:txBody>
      </p:sp>
      <p:sp>
        <p:nvSpPr>
          <p:cNvPr id="3" name="Прямоугольник 2"/>
          <p:cNvSpPr/>
          <p:nvPr/>
        </p:nvSpPr>
        <p:spPr>
          <a:xfrm>
            <a:off x="3655531" y="165993"/>
            <a:ext cx="4033476" cy="7017306"/>
          </a:xfrm>
          <a:prstGeom prst="rect">
            <a:avLst/>
          </a:prstGeom>
          <a:noFill/>
        </p:spPr>
        <p:txBody>
          <a:bodyPr wrap="none" lIns="91440" tIns="45720" rIns="91440" bIns="45720">
            <a:spAutoFit/>
          </a:bodyPr>
          <a:lstStyle/>
          <a:p>
            <a:pPr algn="ctr"/>
            <a:r>
              <a:rPr lang="ru-RU" sz="45000" b="1" dirty="0">
                <a:ln w="76200">
                  <a:solidFill>
                    <a:srgbClr val="FF0000"/>
                  </a:solidFill>
                  <a:prstDash val="solid"/>
                  <a:miter lim="800000"/>
                </a:ln>
                <a:noFill/>
                <a:effectLst>
                  <a:outerShdw blurRad="25500" dist="23000" dir="7020000" algn="tl">
                    <a:srgbClr val="000000">
                      <a:alpha val="50000"/>
                    </a:srgbClr>
                  </a:outerShdw>
                </a:effectLst>
                <a:latin typeface="Arial Black" pitchFamily="34" charset="0"/>
              </a:rPr>
              <a:t>6</a:t>
            </a:r>
            <a:endParaRPr lang="ru-RU" sz="45000" b="1" cap="none" spc="0" dirty="0">
              <a:ln w="76200">
                <a:solidFill>
                  <a:srgbClr val="FF0000"/>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5" name="Picture 12" descr="космонав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150468">
            <a:off x="2856275" y="3254615"/>
            <a:ext cx="1598510" cy="277075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https://img-fotki.yandex.ru/get/68946/200418627.12c/0_1608c6_f14f85fa_ori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1751"/>
          <a:stretch/>
        </p:blipFill>
        <p:spPr bwMode="auto">
          <a:xfrm rot="18210604">
            <a:off x="3646402" y="-1133740"/>
            <a:ext cx="2438125" cy="69432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452332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9872" y="360757"/>
            <a:ext cx="4464496" cy="6247864"/>
          </a:xfrm>
          <a:prstGeom prst="rect">
            <a:avLst/>
          </a:prstGeom>
          <a:noFill/>
          <a:ln cmpd="sng">
            <a:noFill/>
          </a:ln>
        </p:spPr>
        <p:txBody>
          <a:bodyPr wrap="square" lIns="91440" tIns="45720" rIns="91440" bIns="45720">
            <a:spAutoFit/>
          </a:bodyPr>
          <a:lstStyle/>
          <a:p>
            <a:pPr algn="ctr"/>
            <a:r>
              <a:rPr lang="ru-RU" sz="40000" b="1" dirty="0">
                <a:ln w="76200">
                  <a:solidFill>
                    <a:srgbClr val="FF0000"/>
                  </a:solidFill>
                  <a:prstDash val="solid"/>
                  <a:miter lim="800000"/>
                </a:ln>
                <a:noFill/>
                <a:effectLst>
                  <a:outerShdw blurRad="25500" dist="23000" dir="7020000" algn="tl">
                    <a:srgbClr val="000000">
                      <a:alpha val="50000"/>
                    </a:srgbClr>
                  </a:outerShdw>
                </a:effectLst>
                <a:latin typeface="Arial Black" pitchFamily="34" charset="0"/>
              </a:rPr>
              <a:t>Щ</a:t>
            </a:r>
            <a:endParaRPr lang="ru-RU" sz="40000" b="1" dirty="0">
              <a:ln w="76200">
                <a:solidFill>
                  <a:srgbClr val="FF0000"/>
                </a:solidFill>
                <a:prstDash val="solid"/>
                <a:miter lim="800000"/>
              </a:ln>
              <a:noFill/>
              <a:effectLst>
                <a:outerShdw blurRad="25500" dist="23000" dir="7020000" algn="tl">
                  <a:srgbClr val="000000">
                    <a:alpha val="50000"/>
                  </a:srgbClr>
                </a:outerShdw>
              </a:effectLst>
            </a:endParaRPr>
          </a:p>
        </p:txBody>
      </p:sp>
      <p:sp>
        <p:nvSpPr>
          <p:cNvPr id="3" name="Прямоугольник 2"/>
          <p:cNvSpPr/>
          <p:nvPr/>
        </p:nvSpPr>
        <p:spPr>
          <a:xfrm rot="20298094">
            <a:off x="1099735" y="-264667"/>
            <a:ext cx="4493539" cy="7786747"/>
          </a:xfrm>
          <a:prstGeom prst="rect">
            <a:avLst/>
          </a:prstGeom>
          <a:noFill/>
        </p:spPr>
        <p:txBody>
          <a:bodyPr wrap="none" lIns="91440" tIns="45720" rIns="91440" bIns="45720">
            <a:spAutoFit/>
          </a:bodyPr>
          <a:lstStyle/>
          <a:p>
            <a:pPr algn="ctr"/>
            <a:r>
              <a:rPr lang="ru-RU" sz="50000" b="1" dirty="0">
                <a:ln w="114300">
                  <a:solidFill>
                    <a:srgbClr val="FFFF00"/>
                  </a:solidFill>
                  <a:prstDash val="solid"/>
                  <a:miter lim="800000"/>
                </a:ln>
                <a:noFill/>
                <a:effectLst>
                  <a:outerShdw blurRad="25500" dist="23000" dir="7020000" algn="tl">
                    <a:srgbClr val="000000">
                      <a:alpha val="50000"/>
                    </a:srgbClr>
                  </a:outerShdw>
                </a:effectLst>
                <a:latin typeface="Arial Black" pitchFamily="34" charset="0"/>
              </a:rPr>
              <a:t>У</a:t>
            </a:r>
            <a:endParaRPr lang="ru-RU" sz="50000" b="1" cap="none" spc="0" dirty="0">
              <a:ln w="114300">
                <a:solidFill>
                  <a:srgbClr val="FFFF00"/>
                </a:solidFill>
                <a:prstDash val="solid"/>
                <a:miter lim="800000"/>
              </a:ln>
              <a:noFill/>
              <a:effectLst>
                <a:outerShdw blurRad="25500" dist="23000" dir="7020000" algn="tl">
                  <a:srgbClr val="000000">
                    <a:alpha val="50000"/>
                  </a:srgbClr>
                </a:outerShdw>
              </a:effectLst>
              <a:latin typeface="Arial Black" pitchFamily="34" charset="0"/>
            </a:endParaRPr>
          </a:p>
        </p:txBody>
      </p:sp>
      <p:sp>
        <p:nvSpPr>
          <p:cNvPr id="4" name="Прямоугольник 3"/>
          <p:cNvSpPr/>
          <p:nvPr/>
        </p:nvSpPr>
        <p:spPr>
          <a:xfrm rot="1245802">
            <a:off x="2268763" y="768850"/>
            <a:ext cx="3889206" cy="6247864"/>
          </a:xfrm>
          <a:prstGeom prst="rect">
            <a:avLst/>
          </a:prstGeom>
          <a:noFill/>
        </p:spPr>
        <p:txBody>
          <a:bodyPr wrap="none" lIns="91440" tIns="45720" rIns="91440" bIns="45720">
            <a:spAutoFit/>
          </a:bodyPr>
          <a:lstStyle/>
          <a:p>
            <a:pPr algn="ctr"/>
            <a:r>
              <a:rPr lang="ru-RU" sz="40000" b="1" dirty="0" smtClean="0">
                <a:ln w="76200">
                  <a:solidFill>
                    <a:srgbClr val="00B050"/>
                  </a:solidFill>
                  <a:prstDash val="solid"/>
                  <a:miter lim="800000"/>
                </a:ln>
                <a:noFill/>
                <a:effectLst>
                  <a:outerShdw blurRad="25500" dist="23000" dir="7020000" algn="tl">
                    <a:srgbClr val="000000">
                      <a:alpha val="50000"/>
                    </a:srgbClr>
                  </a:outerShdw>
                </a:effectLst>
                <a:latin typeface="Arial Black" pitchFamily="34" charset="0"/>
              </a:rPr>
              <a:t>Е</a:t>
            </a:r>
            <a:endParaRPr lang="ru-RU" sz="40000" b="1" cap="none" spc="0" dirty="0">
              <a:ln w="76200">
                <a:solidFill>
                  <a:srgbClr val="00B050"/>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9218" name="Picture 2" descr="http://kira-scrap.ru/KATALOG/OFORMLENIE/1/0_8ba06_d039c6c2_M.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1679" y="116632"/>
            <a:ext cx="4973538" cy="4237456"/>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http://img-fotki.yandex.ru/get/9513/16969765.1e5/0_8ba0e_130309ef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92909" y="1530421"/>
            <a:ext cx="5092452" cy="5077022"/>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http://img-fotki.yandex.ru/get/6617/16969765.c3/0_6bcd1_30f36528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98" y="3892782"/>
            <a:ext cx="3143250" cy="3143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24392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784118"/>
            <a:ext cx="4033476" cy="7017306"/>
          </a:xfrm>
          <a:prstGeom prst="rect">
            <a:avLst/>
          </a:prstGeom>
          <a:noFill/>
        </p:spPr>
        <p:txBody>
          <a:bodyPr wrap="none" lIns="91440" tIns="45720" rIns="91440" bIns="45720">
            <a:spAutoFit/>
          </a:bodyPr>
          <a:lstStyle/>
          <a:p>
            <a:pPr algn="ctr"/>
            <a:r>
              <a:rPr lang="ru-RU" sz="45000" b="1" cap="none" spc="0" dirty="0" smtClean="0">
                <a:ln w="127000">
                  <a:solidFill>
                    <a:srgbClr val="FFFF00"/>
                  </a:solidFill>
                  <a:prstDash val="solid"/>
                  <a:miter lim="800000"/>
                </a:ln>
                <a:noFill/>
                <a:effectLst>
                  <a:outerShdw blurRad="25500" dist="23000" dir="7020000" algn="tl">
                    <a:srgbClr val="000000">
                      <a:alpha val="50000"/>
                    </a:srgbClr>
                  </a:outerShdw>
                </a:effectLst>
                <a:latin typeface="Arial Black" pitchFamily="34" charset="0"/>
              </a:rPr>
              <a:t>8</a:t>
            </a:r>
            <a:endParaRPr lang="ru-RU" sz="45000" b="1" cap="none" spc="0" dirty="0">
              <a:ln w="127000">
                <a:solidFill>
                  <a:srgbClr val="FFFF00"/>
                </a:solidFill>
                <a:prstDash val="solid"/>
                <a:miter lim="800000"/>
              </a:ln>
              <a:noFill/>
              <a:effectLst>
                <a:outerShdw blurRad="25500" dist="23000" dir="7020000" algn="tl">
                  <a:srgbClr val="000000">
                    <a:alpha val="50000"/>
                  </a:srgbClr>
                </a:outerShdw>
              </a:effectLst>
              <a:latin typeface="Arial Black" pitchFamily="34" charset="0"/>
            </a:endParaRPr>
          </a:p>
        </p:txBody>
      </p:sp>
      <p:pic>
        <p:nvPicPr>
          <p:cNvPr id="12290" name="Picture 2" descr="http://img-fotki.yandex.ru/get/9555/16969765.16a/0_7b621_a82c6a5a_XL.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6903" y="1508921"/>
            <a:ext cx="6667500" cy="533400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4434077" y="404664"/>
            <a:ext cx="4033476" cy="7017306"/>
          </a:xfrm>
          <a:prstGeom prst="rect">
            <a:avLst/>
          </a:prstGeom>
          <a:noFill/>
        </p:spPr>
        <p:txBody>
          <a:bodyPr wrap="none" lIns="91440" tIns="45720" rIns="91440" bIns="45720">
            <a:spAutoFit/>
          </a:bodyPr>
          <a:lstStyle/>
          <a:p>
            <a:pPr algn="ctr"/>
            <a:r>
              <a:rPr lang="ru-RU" sz="45000" b="1" cap="none" spc="0" dirty="0" smtClean="0">
                <a:ln w="127000">
                  <a:solidFill>
                    <a:srgbClr val="00B050"/>
                  </a:solidFill>
                  <a:prstDash val="solid"/>
                  <a:miter lim="800000"/>
                </a:ln>
                <a:noFill/>
                <a:effectLst>
                  <a:outerShdw blurRad="25500" dist="23000" dir="7020000" algn="tl">
                    <a:srgbClr val="000000">
                      <a:alpha val="50000"/>
                    </a:srgbClr>
                  </a:outerShdw>
                </a:effectLst>
                <a:latin typeface="Arial Black" pitchFamily="34" charset="0"/>
              </a:rPr>
              <a:t>9</a:t>
            </a:r>
            <a:endParaRPr lang="ru-RU" sz="45000" b="1" cap="none" spc="0" dirty="0">
              <a:ln w="127000">
                <a:solidFill>
                  <a:srgbClr val="00B050"/>
                </a:solidFill>
                <a:prstDash val="solid"/>
                <a:miter lim="800000"/>
              </a:ln>
              <a:no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121975848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5516" y="926537"/>
            <a:ext cx="8681934" cy="1754326"/>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«Космонавты»</a:t>
            </a:r>
            <a:r>
              <a:rPr lang="ru-RU" b="1" i="1" dirty="0">
                <a:solidFill>
                  <a:srgbClr val="C00000"/>
                </a:solidFill>
                <a:latin typeface="Arial" pitchFamily="34" charset="0"/>
                <a:cs typeface="Arial" pitchFamily="34" charset="0"/>
              </a:rPr>
              <a:t> (групповая)</a:t>
            </a:r>
            <a:endParaRPr lang="ru-RU" dirty="0">
              <a:solidFill>
                <a:srgbClr val="C0000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Цель</a:t>
            </a:r>
            <a:r>
              <a:rPr lang="ru-RU" dirty="0">
                <a:solidFill>
                  <a:srgbClr val="002060"/>
                </a:solidFill>
                <a:latin typeface="Arial" pitchFamily="34" charset="0"/>
                <a:cs typeface="Arial" pitchFamily="34" charset="0"/>
              </a:rPr>
              <a:t>: закреплять знания детей о космосе через игровую деятельность.</a:t>
            </a:r>
          </a:p>
          <a:p>
            <a:pPr indent="457200"/>
            <a:r>
              <a:rPr lang="ru-RU" i="1" dirty="0">
                <a:solidFill>
                  <a:srgbClr val="002060"/>
                </a:solidFill>
                <a:latin typeface="Arial" pitchFamily="34" charset="0"/>
                <a:cs typeface="Arial" pitchFamily="34" charset="0"/>
              </a:rPr>
              <a:t>Ждут нас быстрые ракеты для полетов на планеты.</a:t>
            </a:r>
            <a:br>
              <a:rPr lang="ru-RU" i="1" dirty="0">
                <a:solidFill>
                  <a:srgbClr val="002060"/>
                </a:solidFill>
                <a:latin typeface="Arial" pitchFamily="34" charset="0"/>
                <a:cs typeface="Arial" pitchFamily="34" charset="0"/>
              </a:rPr>
            </a:br>
            <a:r>
              <a:rPr lang="ru-RU" i="1" dirty="0">
                <a:solidFill>
                  <a:srgbClr val="002060"/>
                </a:solidFill>
                <a:latin typeface="Arial" pitchFamily="34" charset="0"/>
                <a:cs typeface="Arial" pitchFamily="34" charset="0"/>
              </a:rPr>
              <a:t>На какую захотим – на такую полетим!</a:t>
            </a:r>
            <a:br>
              <a:rPr lang="ru-RU" i="1" dirty="0">
                <a:solidFill>
                  <a:srgbClr val="002060"/>
                </a:solidFill>
                <a:latin typeface="Arial" pitchFamily="34" charset="0"/>
                <a:cs typeface="Arial" pitchFamily="34" charset="0"/>
              </a:rPr>
            </a:br>
            <a:r>
              <a:rPr lang="ru-RU" i="1" dirty="0">
                <a:solidFill>
                  <a:srgbClr val="002060"/>
                </a:solidFill>
                <a:latin typeface="Arial" pitchFamily="34" charset="0"/>
                <a:cs typeface="Arial" pitchFamily="34" charset="0"/>
              </a:rPr>
              <a:t>Но в игре один секрет – опоздавшим места нет!</a:t>
            </a:r>
            <a:endParaRPr lang="ru-RU" dirty="0">
              <a:solidFill>
                <a:srgbClr val="002060"/>
              </a:solidFill>
              <a:latin typeface="Arial" pitchFamily="34" charset="0"/>
              <a:cs typeface="Arial" pitchFamily="34" charset="0"/>
            </a:endParaRPr>
          </a:p>
          <a:p>
            <a:pPr indent="457200"/>
            <a:r>
              <a:rPr lang="ru-RU" dirty="0">
                <a:solidFill>
                  <a:srgbClr val="002060"/>
                </a:solidFill>
                <a:latin typeface="Arial" pitchFamily="34" charset="0"/>
                <a:cs typeface="Arial" pitchFamily="34" charset="0"/>
              </a:rPr>
              <a:t>(Дети разбегаются и занимают места на стулья).</a:t>
            </a:r>
          </a:p>
        </p:txBody>
      </p:sp>
      <p:sp>
        <p:nvSpPr>
          <p:cNvPr id="5" name="Прямоугольник 4"/>
          <p:cNvSpPr/>
          <p:nvPr/>
        </p:nvSpPr>
        <p:spPr>
          <a:xfrm>
            <a:off x="215516" y="3861048"/>
            <a:ext cx="8753942" cy="2308324"/>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Игра «Собираемся в полет»</a:t>
            </a:r>
            <a:r>
              <a:rPr lang="ru-RU" b="1" i="1" dirty="0">
                <a:solidFill>
                  <a:srgbClr val="C00000"/>
                </a:solidFill>
                <a:latin typeface="Arial" pitchFamily="34" charset="0"/>
                <a:cs typeface="Arial" pitchFamily="34" charset="0"/>
              </a:rPr>
              <a:t> (групповая)</a:t>
            </a:r>
            <a:endParaRPr lang="ru-RU" dirty="0">
              <a:solidFill>
                <a:srgbClr val="C0000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Цель: </a:t>
            </a:r>
            <a:r>
              <a:rPr lang="ru-RU" dirty="0">
                <a:solidFill>
                  <a:srgbClr val="002060"/>
                </a:solidFill>
                <a:latin typeface="Arial" pitchFamily="34" charset="0"/>
                <a:cs typeface="Arial" pitchFamily="34" charset="0"/>
              </a:rPr>
              <a:t>развивать внимание</a:t>
            </a:r>
          </a:p>
          <a:p>
            <a:pPr indent="457200"/>
            <a:r>
              <a:rPr lang="ru-RU" dirty="0">
                <a:solidFill>
                  <a:srgbClr val="002060"/>
                </a:solidFill>
                <a:latin typeface="Arial" pitchFamily="34" charset="0"/>
                <a:cs typeface="Arial" pitchFamily="34" charset="0"/>
              </a:rPr>
              <a:t>– </a:t>
            </a:r>
            <a:r>
              <a:rPr lang="ru-RU" i="1" dirty="0">
                <a:solidFill>
                  <a:srgbClr val="002060"/>
                </a:solidFill>
                <a:latin typeface="Arial" pitchFamily="34" charset="0"/>
                <a:cs typeface="Arial" pitchFamily="34" charset="0"/>
              </a:rPr>
              <a:t>Звездолет мы смастерили, </a:t>
            </a:r>
            <a:br>
              <a:rPr lang="ru-RU" i="1" dirty="0">
                <a:solidFill>
                  <a:srgbClr val="002060"/>
                </a:solidFill>
                <a:latin typeface="Arial" pitchFamily="34" charset="0"/>
                <a:cs typeface="Arial" pitchFamily="34" charset="0"/>
              </a:rPr>
            </a:br>
            <a:r>
              <a:rPr lang="ru-RU" i="1" dirty="0">
                <a:solidFill>
                  <a:srgbClr val="002060"/>
                </a:solidFill>
                <a:latin typeface="Arial" pitchFamily="34" charset="0"/>
                <a:cs typeface="Arial" pitchFamily="34" charset="0"/>
              </a:rPr>
              <a:t>А багаж собрать забыли.</a:t>
            </a:r>
            <a:endParaRPr lang="ru-RU" dirty="0">
              <a:solidFill>
                <a:srgbClr val="002060"/>
              </a:solidFill>
              <a:latin typeface="Arial" pitchFamily="34" charset="0"/>
              <a:cs typeface="Arial" pitchFamily="34" charset="0"/>
            </a:endParaRPr>
          </a:p>
          <a:p>
            <a:pPr indent="457200"/>
            <a:r>
              <a:rPr lang="ru-RU" dirty="0">
                <a:solidFill>
                  <a:srgbClr val="002060"/>
                </a:solidFill>
                <a:latin typeface="Arial" pitchFamily="34" charset="0"/>
                <a:cs typeface="Arial" pitchFamily="34" charset="0"/>
              </a:rPr>
              <a:t>Я буду показывать разные предметы, а вы должны хлопать в ладоши, если этот предмет пригодится в путешествии и топать, если он не нужен – </a:t>
            </a:r>
            <a:r>
              <a:rPr lang="ru-RU" i="1" dirty="0">
                <a:solidFill>
                  <a:srgbClr val="002060"/>
                </a:solidFill>
                <a:latin typeface="Arial" pitchFamily="34" charset="0"/>
                <a:cs typeface="Arial" pitchFamily="34" charset="0"/>
              </a:rPr>
              <a:t>кислородный баллон, подушка, аптечка, половник, звездная карта, шуба, фонарик.</a:t>
            </a:r>
            <a:r>
              <a:rPr lang="ru-RU" dirty="0">
                <a:solidFill>
                  <a:srgbClr val="002060"/>
                </a:solidFill>
                <a:latin typeface="Arial" pitchFamily="34" charset="0"/>
                <a:cs typeface="Arial" pitchFamily="34" charset="0"/>
              </a:rPr>
              <a:t> </a:t>
            </a:r>
          </a:p>
        </p:txBody>
      </p:sp>
      <p:pic>
        <p:nvPicPr>
          <p:cNvPr id="1028" name="Picture 4" descr="космонав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16216" y="1573493"/>
            <a:ext cx="1872208" cy="324516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2461037" y="116632"/>
            <a:ext cx="4190891" cy="646331"/>
          </a:xfrm>
          <a:prstGeom prst="rect">
            <a:avLst/>
          </a:prstGeom>
        </p:spPr>
        <p:txBody>
          <a:bodyPr wrap="none">
            <a:spAutoFit/>
          </a:bodyPr>
          <a:lstStyle/>
          <a:p>
            <a:r>
              <a:rPr lang="ru-RU" sz="3600" b="1" dirty="0">
                <a:solidFill>
                  <a:srgbClr val="C00000"/>
                </a:solidFill>
                <a:latin typeface="Arial" pitchFamily="34" charset="0"/>
                <a:cs typeface="Arial" pitchFamily="34" charset="0"/>
              </a:rPr>
              <a:t>Подвижные игры</a:t>
            </a:r>
          </a:p>
        </p:txBody>
      </p:sp>
    </p:spTree>
    <p:extLst>
      <p:ext uri="{BB962C8B-B14F-4D97-AF65-F5344CB8AC3E}">
        <p14:creationId xmlns:p14="http://schemas.microsoft.com/office/powerpoint/2010/main" xmlns="" val="37403583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8795" y="476672"/>
            <a:ext cx="8887749" cy="2585323"/>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Игровое упражнение «Ракета»</a:t>
            </a:r>
            <a:r>
              <a:rPr lang="ru-RU" b="1" i="1" dirty="0">
                <a:solidFill>
                  <a:srgbClr val="C00000"/>
                </a:solidFill>
                <a:latin typeface="Arial" pitchFamily="34" charset="0"/>
                <a:cs typeface="Arial" pitchFamily="34" charset="0"/>
              </a:rPr>
              <a:t> (групповая)</a:t>
            </a:r>
            <a:endParaRPr lang="ru-RU" dirty="0">
              <a:solidFill>
                <a:srgbClr val="C0000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Цель: </a:t>
            </a:r>
            <a:r>
              <a:rPr lang="ru-RU" dirty="0">
                <a:solidFill>
                  <a:srgbClr val="002060"/>
                </a:solidFill>
                <a:latin typeface="Arial" pitchFamily="34" charset="0"/>
                <a:cs typeface="Arial" pitchFamily="34" charset="0"/>
              </a:rPr>
              <a:t>развивать фонематический слух, речь детей</a:t>
            </a:r>
          </a:p>
          <a:p>
            <a:pPr indent="457200"/>
            <a:r>
              <a:rPr lang="ru-RU" i="1" dirty="0">
                <a:solidFill>
                  <a:srgbClr val="002060"/>
                </a:solidFill>
                <a:latin typeface="Arial" pitchFamily="34" charset="0"/>
                <a:cs typeface="Arial" pitchFamily="34" charset="0"/>
              </a:rPr>
              <a:t>Наш экипаж к полету готов. Внимание, займите свои места.</a:t>
            </a:r>
            <a:br>
              <a:rPr lang="ru-RU" i="1" dirty="0">
                <a:solidFill>
                  <a:srgbClr val="002060"/>
                </a:solidFill>
                <a:latin typeface="Arial" pitchFamily="34" charset="0"/>
                <a:cs typeface="Arial" pitchFamily="34" charset="0"/>
              </a:rPr>
            </a:br>
            <a:r>
              <a:rPr lang="ru-RU" i="1" dirty="0">
                <a:solidFill>
                  <a:srgbClr val="002060"/>
                </a:solidFill>
                <a:latin typeface="Arial" pitchFamily="34" charset="0"/>
                <a:cs typeface="Arial" pitchFamily="34" charset="0"/>
              </a:rPr>
              <a:t>Проверим, все ли системы космического корабля работают</a:t>
            </a:r>
            <a:r>
              <a:rPr lang="ru-RU" i="1"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a:t>
            </a:r>
            <a:r>
              <a:rPr lang="ru-RU" dirty="0">
                <a:solidFill>
                  <a:srgbClr val="002060"/>
                </a:solidFill>
                <a:latin typeface="Arial" pitchFamily="34" charset="0"/>
                <a:cs typeface="Arial" pitchFamily="34" charset="0"/>
              </a:rPr>
              <a:t> Пристегнули ремни.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a:t>
            </a:r>
            <a:r>
              <a:rPr lang="ru-RU" dirty="0">
                <a:solidFill>
                  <a:srgbClr val="002060"/>
                </a:solidFill>
                <a:latin typeface="Arial" pitchFamily="34" charset="0"/>
                <a:cs typeface="Arial" pitchFamily="34" charset="0"/>
              </a:rPr>
              <a:t>  Проверяем топливо. –                        </a:t>
            </a:r>
            <a:r>
              <a:rPr lang="ru-RU" i="1" dirty="0">
                <a:solidFill>
                  <a:srgbClr val="002060"/>
                </a:solidFill>
                <a:latin typeface="Arial" pitchFamily="34" charset="0"/>
                <a:cs typeface="Arial" pitchFamily="34" charset="0"/>
              </a:rPr>
              <a:t>Произносят «ш-ш-ш</a:t>
            </a:r>
            <a:r>
              <a:rPr lang="ru-RU" i="1" dirty="0" smtClean="0">
                <a:solidFill>
                  <a:srgbClr val="002060"/>
                </a:solidFill>
                <a:latin typeface="Arial" pitchFamily="34" charset="0"/>
                <a:cs typeface="Arial" pitchFamily="34" charset="0"/>
              </a:rPr>
              <a:t>…».</a:t>
            </a:r>
          </a:p>
          <a:p>
            <a:pPr indent="457200"/>
            <a:r>
              <a:rPr lang="ru-RU" dirty="0" smtClean="0">
                <a:solidFill>
                  <a:srgbClr val="002060"/>
                </a:solidFill>
                <a:latin typeface="Arial" pitchFamily="34" charset="0"/>
                <a:cs typeface="Arial" pitchFamily="34" charset="0"/>
              </a:rPr>
              <a:t>– </a:t>
            </a:r>
            <a:r>
              <a:rPr lang="ru-RU" dirty="0">
                <a:solidFill>
                  <a:srgbClr val="002060"/>
                </a:solidFill>
                <a:latin typeface="Arial" pitchFamily="34" charset="0"/>
                <a:cs typeface="Arial" pitchFamily="34" charset="0"/>
              </a:rPr>
              <a:t>Открываем и закрываем люки.       </a:t>
            </a:r>
            <a:r>
              <a:rPr lang="ru-RU" i="1" dirty="0">
                <a:solidFill>
                  <a:srgbClr val="002060"/>
                </a:solidFill>
                <a:latin typeface="Arial" pitchFamily="34" charset="0"/>
                <a:cs typeface="Arial" pitchFamily="34" charset="0"/>
              </a:rPr>
              <a:t>Делают </a:t>
            </a:r>
            <a:r>
              <a:rPr lang="ru-RU" i="1" dirty="0" err="1">
                <a:solidFill>
                  <a:srgbClr val="002060"/>
                </a:solidFill>
                <a:latin typeface="Arial" pitchFamily="34" charset="0"/>
                <a:cs typeface="Arial" pitchFamily="34" charset="0"/>
              </a:rPr>
              <a:t>glissando</a:t>
            </a:r>
            <a:r>
              <a:rPr lang="ru-RU" i="1" dirty="0">
                <a:solidFill>
                  <a:srgbClr val="002060"/>
                </a:solidFill>
                <a:latin typeface="Arial" pitchFamily="34" charset="0"/>
                <a:cs typeface="Arial" pitchFamily="34" charset="0"/>
              </a:rPr>
              <a:t> на звук (а</a:t>
            </a:r>
            <a:r>
              <a:rPr lang="ru-RU" i="1" dirty="0" smtClean="0">
                <a:solidFill>
                  <a:srgbClr val="002060"/>
                </a:solidFill>
                <a:latin typeface="Arial" pitchFamily="34" charset="0"/>
                <a:cs typeface="Arial" pitchFamily="34" charset="0"/>
              </a:rPr>
              <a:t>).</a:t>
            </a:r>
          </a:p>
          <a:p>
            <a:pPr indent="457200"/>
            <a:r>
              <a:rPr lang="ru-RU" dirty="0" smtClean="0">
                <a:solidFill>
                  <a:srgbClr val="002060"/>
                </a:solidFill>
                <a:latin typeface="Arial" pitchFamily="34" charset="0"/>
                <a:cs typeface="Arial" pitchFamily="34" charset="0"/>
              </a:rPr>
              <a:t>– </a:t>
            </a:r>
            <a:r>
              <a:rPr lang="ru-RU" dirty="0">
                <a:solidFill>
                  <a:srgbClr val="002060"/>
                </a:solidFill>
                <a:latin typeface="Arial" pitchFamily="34" charset="0"/>
                <a:cs typeface="Arial" pitchFamily="34" charset="0"/>
              </a:rPr>
              <a:t>Проверяем радио.                </a:t>
            </a:r>
            <a:r>
              <a:rPr lang="ru-RU" i="1" dirty="0">
                <a:solidFill>
                  <a:srgbClr val="002060"/>
                </a:solidFill>
                <a:latin typeface="Arial" pitchFamily="34" charset="0"/>
                <a:cs typeface="Arial" pitchFamily="34" charset="0"/>
              </a:rPr>
              <a:t>Произносят короткие и длинные звуки (у</a:t>
            </a:r>
            <a:r>
              <a:rPr lang="ru-RU" i="1" dirty="0" smtClean="0">
                <a:solidFill>
                  <a:srgbClr val="002060"/>
                </a:solidFill>
                <a:latin typeface="Arial" pitchFamily="34" charset="0"/>
                <a:cs typeface="Arial" pitchFamily="34" charset="0"/>
              </a:rPr>
              <a:t>).</a:t>
            </a:r>
          </a:p>
          <a:p>
            <a:pPr indent="457200"/>
            <a:r>
              <a:rPr lang="ru-RU" dirty="0" smtClean="0">
                <a:solidFill>
                  <a:srgbClr val="002060"/>
                </a:solidFill>
                <a:latin typeface="Arial" pitchFamily="34" charset="0"/>
                <a:cs typeface="Arial" pitchFamily="34" charset="0"/>
              </a:rPr>
              <a:t>–</a:t>
            </a:r>
            <a:r>
              <a:rPr lang="ru-RU" dirty="0">
                <a:solidFill>
                  <a:srgbClr val="002060"/>
                </a:solidFill>
                <a:latin typeface="Arial" pitchFamily="34" charset="0"/>
                <a:cs typeface="Arial" pitchFamily="34" charset="0"/>
              </a:rPr>
              <a:t>  Включаем мотор.         </a:t>
            </a:r>
            <a:r>
              <a:rPr lang="ru-RU" i="1" dirty="0">
                <a:solidFill>
                  <a:srgbClr val="002060"/>
                </a:solidFill>
                <a:latin typeface="Arial" pitchFamily="34" charset="0"/>
                <a:cs typeface="Arial" pitchFamily="34" charset="0"/>
              </a:rPr>
              <a:t>Произносят звук (р) и вращают</a:t>
            </a:r>
            <a:endParaRPr lang="ru-RU" dirty="0">
              <a:solidFill>
                <a:srgbClr val="002060"/>
              </a:solidFill>
              <a:latin typeface="Arial" pitchFamily="34" charset="0"/>
              <a:cs typeface="Arial" pitchFamily="34" charset="0"/>
            </a:endParaRPr>
          </a:p>
        </p:txBody>
      </p:sp>
      <p:sp>
        <p:nvSpPr>
          <p:cNvPr id="5" name="Прямоугольник 4"/>
          <p:cNvSpPr/>
          <p:nvPr/>
        </p:nvSpPr>
        <p:spPr>
          <a:xfrm>
            <a:off x="118795" y="3344899"/>
            <a:ext cx="5168010" cy="2585323"/>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Игра малой подвижности «Земля, Огонь, Вода, Воздух»</a:t>
            </a:r>
            <a:r>
              <a:rPr lang="ru-RU" b="1" i="1" dirty="0">
                <a:solidFill>
                  <a:srgbClr val="C00000"/>
                </a:solidFill>
                <a:latin typeface="Arial" pitchFamily="34" charset="0"/>
                <a:cs typeface="Arial" pitchFamily="34" charset="0"/>
              </a:rPr>
              <a:t> (групповая)</a:t>
            </a:r>
            <a:endParaRPr lang="ru-RU" dirty="0">
              <a:solidFill>
                <a:srgbClr val="C0000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Цель: </a:t>
            </a:r>
            <a:r>
              <a:rPr lang="ru-RU" dirty="0">
                <a:solidFill>
                  <a:srgbClr val="002060"/>
                </a:solidFill>
                <a:latin typeface="Arial" pitchFamily="34" charset="0"/>
                <a:cs typeface="Arial" pitchFamily="34" charset="0"/>
              </a:rPr>
              <a:t>развивать двигательную активность детей, внимание.</a:t>
            </a:r>
          </a:p>
          <a:p>
            <a:pPr indent="457200"/>
            <a:r>
              <a:rPr lang="ru-RU" dirty="0">
                <a:solidFill>
                  <a:srgbClr val="002060"/>
                </a:solidFill>
                <a:latin typeface="Arial" pitchFamily="34" charset="0"/>
                <a:cs typeface="Arial" pitchFamily="34" charset="0"/>
              </a:rPr>
              <a:t>По команде «Земля» нужно присесть, «Воздух» - подуть, «Вода» - делать движения, как будто плывут, «Огонь"» - руки вверх и повороты вокруг себя. Кто ошибается - выбывает из игры.</a:t>
            </a:r>
          </a:p>
        </p:txBody>
      </p:sp>
      <p:pic>
        <p:nvPicPr>
          <p:cNvPr id="2050" name="Picture 2" descr="plane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4903" y="3573016"/>
            <a:ext cx="4001641" cy="28491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371333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0978" y="521912"/>
            <a:ext cx="8621286" cy="4431983"/>
          </a:xfrm>
          <a:prstGeom prst="rect">
            <a:avLst/>
          </a:prstGeom>
          <a:solidFill>
            <a:schemeClr val="accent3">
              <a:lumMod val="20000"/>
              <a:lumOff val="80000"/>
            </a:schemeClr>
          </a:solidFill>
          <a:ln w="28575">
            <a:solidFill>
              <a:schemeClr val="accent1"/>
            </a:solidFill>
          </a:ln>
        </p:spPr>
        <p:txBody>
          <a:bodyPr wrap="square">
            <a:spAutoFit/>
          </a:bodyPr>
          <a:lstStyle/>
          <a:p>
            <a:pPr algn="ctr"/>
            <a:r>
              <a:rPr lang="ru-RU" sz="2400" b="1" i="1" dirty="0">
                <a:solidFill>
                  <a:srgbClr val="C00000"/>
                </a:solidFill>
                <a:latin typeface="Arial" pitchFamily="34" charset="0"/>
                <a:cs typeface="Arial" pitchFamily="34" charset="0"/>
              </a:rPr>
              <a:t>Игры - забавы по теме «Космос</a:t>
            </a:r>
            <a:r>
              <a:rPr lang="ru-RU" sz="2400" b="1" i="1" dirty="0" smtClean="0">
                <a:solidFill>
                  <a:srgbClr val="C00000"/>
                </a:solidFill>
                <a:latin typeface="Arial" pitchFamily="34" charset="0"/>
                <a:cs typeface="Arial" pitchFamily="34" charset="0"/>
              </a:rPr>
              <a:t>»</a:t>
            </a:r>
          </a:p>
          <a:p>
            <a:pPr algn="ctr"/>
            <a:endParaRPr lang="ru-RU" sz="2400" b="1" dirty="0">
              <a:solidFill>
                <a:srgbClr val="C00000"/>
              </a:solidFill>
              <a:latin typeface="Arial" pitchFamily="34" charset="0"/>
              <a:cs typeface="Arial" pitchFamily="34" charset="0"/>
            </a:endParaRPr>
          </a:p>
          <a:p>
            <a:r>
              <a:rPr lang="ru-RU" b="1" dirty="0">
                <a:solidFill>
                  <a:srgbClr val="C00000"/>
                </a:solidFill>
                <a:latin typeface="Arial" pitchFamily="34" charset="0"/>
                <a:cs typeface="Arial" pitchFamily="34" charset="0"/>
              </a:rPr>
              <a:t>«Космонавты»</a:t>
            </a:r>
          </a:p>
          <a:p>
            <a:pPr indent="457200"/>
            <a:r>
              <a:rPr lang="ru-RU" dirty="0">
                <a:solidFill>
                  <a:srgbClr val="002060"/>
                </a:solidFill>
                <a:latin typeface="Arial" pitchFamily="34" charset="0"/>
                <a:cs typeface="Arial" pitchFamily="34" charset="0"/>
              </a:rPr>
              <a:t>Дети разбиваются на команды по 4-5 человек.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Каждая </a:t>
            </a:r>
            <a:r>
              <a:rPr lang="ru-RU" dirty="0">
                <a:solidFill>
                  <a:srgbClr val="002060"/>
                </a:solidFill>
                <a:latin typeface="Arial" pitchFamily="34" charset="0"/>
                <a:cs typeface="Arial" pitchFamily="34" charset="0"/>
              </a:rPr>
              <a:t>команда выбирает капитана и находим место для своего «космодрома» где-нибудь в стороне.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Затем </a:t>
            </a:r>
            <a:r>
              <a:rPr lang="ru-RU" dirty="0">
                <a:solidFill>
                  <a:srgbClr val="002060"/>
                </a:solidFill>
                <a:latin typeface="Arial" pitchFamily="34" charset="0"/>
                <a:cs typeface="Arial" pitchFamily="34" charset="0"/>
              </a:rPr>
              <a:t>все команды собираются в центре площадки, </a:t>
            </a:r>
            <a:r>
              <a:rPr lang="ru-RU" dirty="0" err="1">
                <a:solidFill>
                  <a:srgbClr val="002060"/>
                </a:solidFill>
                <a:latin typeface="Arial" pitchFamily="34" charset="0"/>
                <a:cs typeface="Arial" pitchFamily="34" charset="0"/>
              </a:rPr>
              <a:t>перемешиваюся</a:t>
            </a:r>
            <a:r>
              <a:rPr lang="ru-RU" dirty="0">
                <a:solidFill>
                  <a:srgbClr val="002060"/>
                </a:solidFill>
                <a:latin typeface="Arial" pitchFamily="34" charset="0"/>
                <a:cs typeface="Arial" pitchFamily="34" charset="0"/>
              </a:rPr>
              <a:t> между собой и начинают водить хоровод. </a:t>
            </a:r>
            <a:endParaRPr lang="ru-RU" dirty="0" smtClean="0">
              <a:solidFill>
                <a:srgbClr val="002060"/>
              </a:solidFill>
              <a:latin typeface="Arial" pitchFamily="34" charset="0"/>
              <a:cs typeface="Arial" pitchFamily="34" charset="0"/>
            </a:endParaRPr>
          </a:p>
          <a:p>
            <a:pPr indent="457200"/>
            <a:r>
              <a:rPr lang="ru-RU" u="sng" dirty="0" smtClean="0">
                <a:solidFill>
                  <a:srgbClr val="002060"/>
                </a:solidFill>
                <a:latin typeface="Arial" pitchFamily="34" charset="0"/>
                <a:cs typeface="Arial" pitchFamily="34" charset="0"/>
              </a:rPr>
              <a:t>Ведущий </a:t>
            </a:r>
            <a:r>
              <a:rPr lang="ru-RU" u="sng" dirty="0">
                <a:solidFill>
                  <a:srgbClr val="002060"/>
                </a:solidFill>
                <a:latin typeface="Arial" pitchFamily="34" charset="0"/>
                <a:cs typeface="Arial" pitchFamily="34" charset="0"/>
              </a:rPr>
              <a:t>говорит слова: </a:t>
            </a:r>
            <a:endParaRPr lang="ru-RU" u="sng" dirty="0" smtClean="0">
              <a:solidFill>
                <a:srgbClr val="002060"/>
              </a:solidFill>
              <a:latin typeface="Arial" pitchFamily="34" charset="0"/>
              <a:cs typeface="Arial" pitchFamily="34" charset="0"/>
            </a:endParaRPr>
          </a:p>
          <a:p>
            <a:pPr indent="457200"/>
            <a:r>
              <a:rPr lang="ru-RU" i="1" dirty="0" smtClean="0">
                <a:solidFill>
                  <a:srgbClr val="002060"/>
                </a:solidFill>
                <a:latin typeface="Arial" pitchFamily="34" charset="0"/>
                <a:cs typeface="Arial" pitchFamily="34" charset="0"/>
              </a:rPr>
              <a:t>«</a:t>
            </a:r>
            <a:r>
              <a:rPr lang="ru-RU" i="1" dirty="0">
                <a:solidFill>
                  <a:srgbClr val="002060"/>
                </a:solidFill>
                <a:latin typeface="Arial" pitchFamily="34" charset="0"/>
                <a:cs typeface="Arial" pitchFamily="34" charset="0"/>
              </a:rPr>
              <a:t>Ждут нас быстрые ракеты для прогулок по планетам. </a:t>
            </a:r>
            <a:endParaRPr lang="ru-RU" i="1" dirty="0" smtClean="0">
              <a:solidFill>
                <a:srgbClr val="002060"/>
              </a:solidFill>
              <a:latin typeface="Arial" pitchFamily="34" charset="0"/>
              <a:cs typeface="Arial" pitchFamily="34" charset="0"/>
            </a:endParaRPr>
          </a:p>
          <a:p>
            <a:pPr indent="457200"/>
            <a:r>
              <a:rPr lang="ru-RU" i="1" dirty="0" smtClean="0">
                <a:solidFill>
                  <a:srgbClr val="002060"/>
                </a:solidFill>
                <a:latin typeface="Arial" pitchFamily="34" charset="0"/>
                <a:cs typeface="Arial" pitchFamily="34" charset="0"/>
              </a:rPr>
              <a:t>На </a:t>
            </a:r>
            <a:r>
              <a:rPr lang="ru-RU" i="1" dirty="0">
                <a:solidFill>
                  <a:srgbClr val="002060"/>
                </a:solidFill>
                <a:latin typeface="Arial" pitchFamily="34" charset="0"/>
                <a:cs typeface="Arial" pitchFamily="34" charset="0"/>
              </a:rPr>
              <a:t>какую захотим – на такую полетим». </a:t>
            </a:r>
            <a:endParaRPr lang="ru-RU" i="1"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После </a:t>
            </a:r>
            <a:r>
              <a:rPr lang="ru-RU" dirty="0">
                <a:solidFill>
                  <a:srgbClr val="002060"/>
                </a:solidFill>
                <a:latin typeface="Arial" pitchFamily="34" charset="0"/>
                <a:cs typeface="Arial" pitchFamily="34" charset="0"/>
              </a:rPr>
              <a:t>этого ведущий считает до пяти. В это время каждая команда должна собраться за своим капитаном, выстроиться «паровозиком» и направиться к своему «космодрому».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Выигрывает </a:t>
            </a:r>
            <a:r>
              <a:rPr lang="ru-RU" dirty="0">
                <a:solidFill>
                  <a:srgbClr val="002060"/>
                </a:solidFill>
                <a:latin typeface="Arial" pitchFamily="34" charset="0"/>
                <a:cs typeface="Arial" pitchFamily="34" charset="0"/>
              </a:rPr>
              <a:t>команда, которая прибыла на «космодром» первая</a:t>
            </a:r>
            <a:r>
              <a:rPr lang="ru-RU"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pic>
        <p:nvPicPr>
          <p:cNvPr id="3074" name="Picture 2" descr="plane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2678" y="4725144"/>
            <a:ext cx="2381250" cy="1752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7037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255" y="189021"/>
            <a:ext cx="8928992" cy="6278642"/>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b="1" dirty="0">
                <a:solidFill>
                  <a:srgbClr val="C00000"/>
                </a:solidFill>
                <a:latin typeface="Arial" pitchFamily="34" charset="0"/>
                <a:cs typeface="Arial" pitchFamily="34" charset="0"/>
              </a:rPr>
              <a:t>«Вращение Луны»</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a:t>
            </a:r>
            <a:r>
              <a:rPr lang="ru-RU" b="1" dirty="0">
                <a:solidFill>
                  <a:srgbClr val="002060"/>
                </a:solidFill>
                <a:latin typeface="Arial" pitchFamily="34" charset="0"/>
                <a:cs typeface="Arial" pitchFamily="34" charset="0"/>
              </a:rPr>
              <a:t> показать, что Луна вращается вокруг своей оси.</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2 листа бумаги, клейкая лента, фломастер.</a:t>
            </a:r>
          </a:p>
          <a:p>
            <a:pPr indent="457200"/>
            <a:r>
              <a:rPr lang="ru-RU" b="1" dirty="0" smtClean="0">
                <a:solidFill>
                  <a:srgbClr val="C00000"/>
                </a:solidFill>
                <a:latin typeface="Arial" pitchFamily="34" charset="0"/>
                <a:cs typeface="Arial" pitchFamily="34" charset="0"/>
              </a:rPr>
              <a:t>Содержание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проведите круг в центре одного круга. Напишите слово «Земля» в круге и положите лист на пол. Фломастером нарисуйте большой крест на другом листе бумаги и прикрепите его к стене. Встаньте возле лежащего на полу листа с надписью «Земля» и при этом стойте лицом к другому листу бумаги, где нарисован крест.</a:t>
            </a:r>
          </a:p>
          <a:p>
            <a:pPr indent="457200"/>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Идите вокруг «Земли», продолжая оставаться лицом к кресту. Встаньте лицом к «Земле». Идите вокруг «Земли», оставаясь к ней лицом.</a:t>
            </a:r>
          </a:p>
          <a:p>
            <a:pPr indent="457200"/>
            <a:r>
              <a:rPr lang="ru-RU" b="1" dirty="0" smtClean="0">
                <a:solidFill>
                  <a:srgbClr val="C00000"/>
                </a:solidFill>
                <a:latin typeface="Arial" pitchFamily="34" charset="0"/>
                <a:cs typeface="Arial" pitchFamily="34" charset="0"/>
              </a:rPr>
              <a:t>Итоги</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пока вы ходили вокруг «Земли» и при этом оставались лицом к кресту, висящему на стене, различные части вашего тела оказывались повернутыми к «Земле». Когда вы ходили вокруг «Земли», оставаясь к ней лицом, то были постоянно обращены к ней только передней частью тела. </a:t>
            </a:r>
            <a:endParaRPr lang="ru-RU" b="1" dirty="0" smtClean="0">
              <a:solidFill>
                <a:srgbClr val="002060"/>
              </a:solidFill>
              <a:latin typeface="Arial" pitchFamily="34" charset="0"/>
              <a:cs typeface="Arial" pitchFamily="34" charset="0"/>
            </a:endParaRPr>
          </a:p>
          <a:p>
            <a:pPr indent="457200"/>
            <a:r>
              <a:rPr lang="ru-RU" b="1" dirty="0" smtClean="0">
                <a:solidFill>
                  <a:srgbClr val="C00000"/>
                </a:solidFill>
                <a:latin typeface="Arial" pitchFamily="34" charset="0"/>
                <a:cs typeface="Arial" pitchFamily="34" charset="0"/>
              </a:rPr>
              <a:t>ПОЧЕМУ</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Вам приходилось постепенно поворачивать свое тело по мере вашего движения вокруг «Земли». И Луне тоже, поскольку она всегда обращена к Земле одной и той же стороной, приходится постепенно поворачиваться вокруг своей оси по мере движения по орбите вокруг Земли. Поскольку Луна совершает один оборот вокруг Земли за 28 дней, то и ее вращение вокруг своей оси занимает такое же время.  </a:t>
            </a:r>
          </a:p>
          <a:p>
            <a:pPr indent="457200"/>
            <a:endParaRPr lang="ru-RU" dirty="0"/>
          </a:p>
        </p:txBody>
      </p:sp>
    </p:spTree>
    <p:extLst>
      <p:ext uri="{BB962C8B-B14F-4D97-AF65-F5344CB8AC3E}">
        <p14:creationId xmlns:p14="http://schemas.microsoft.com/office/powerpoint/2010/main" xmlns="" val="6713053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692696"/>
            <a:ext cx="8540961" cy="5355312"/>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«Солнце – чемпион»</a:t>
            </a:r>
          </a:p>
          <a:p>
            <a:pPr indent="457200"/>
            <a:endParaRPr lang="ru-RU" sz="800" b="1" dirty="0">
              <a:solidFill>
                <a:srgbClr val="C00000"/>
              </a:solidFill>
              <a:latin typeface="Arial" pitchFamily="34" charset="0"/>
              <a:cs typeface="Arial" pitchFamily="34" charset="0"/>
            </a:endParaRPr>
          </a:p>
          <a:p>
            <a:pPr indent="457200"/>
            <a:r>
              <a:rPr lang="ru-RU" dirty="0">
                <a:solidFill>
                  <a:srgbClr val="002060"/>
                </a:solidFill>
                <a:latin typeface="Arial" pitchFamily="34" charset="0"/>
                <a:cs typeface="Arial" pitchFamily="34" charset="0"/>
              </a:rPr>
              <a:t>Выбранный ведущий-ребенок проговаривает «космическую» считалку, в ходе которой дети становятся одной из планет:</a:t>
            </a:r>
          </a:p>
          <a:p>
            <a:pPr indent="457200"/>
            <a:r>
              <a:rPr lang="ru-RU" dirty="0" smtClean="0">
                <a:solidFill>
                  <a:srgbClr val="002060"/>
                </a:solidFill>
                <a:latin typeface="Arial" pitchFamily="34" charset="0"/>
                <a:cs typeface="Arial" pitchFamily="34" charset="0"/>
              </a:rPr>
              <a:t>На </a:t>
            </a:r>
            <a:r>
              <a:rPr lang="ru-RU" dirty="0">
                <a:solidFill>
                  <a:srgbClr val="002060"/>
                </a:solidFill>
                <a:latin typeface="Arial" pitchFamily="34" charset="0"/>
                <a:cs typeface="Arial" pitchFamily="34" charset="0"/>
              </a:rPr>
              <a:t>Луне жил звездочет.</a:t>
            </a:r>
          </a:p>
          <a:p>
            <a:pPr indent="457200"/>
            <a:r>
              <a:rPr lang="ru-RU" dirty="0" smtClean="0">
                <a:solidFill>
                  <a:srgbClr val="002060"/>
                </a:solidFill>
                <a:latin typeface="Arial" pitchFamily="34" charset="0"/>
                <a:cs typeface="Arial" pitchFamily="34" charset="0"/>
              </a:rPr>
              <a:t>Он </a:t>
            </a:r>
            <a:r>
              <a:rPr lang="ru-RU" dirty="0">
                <a:solidFill>
                  <a:srgbClr val="002060"/>
                </a:solidFill>
                <a:latin typeface="Arial" pitchFamily="34" charset="0"/>
                <a:cs typeface="Arial" pitchFamily="34" charset="0"/>
              </a:rPr>
              <a:t>планетам вел учет:</a:t>
            </a:r>
          </a:p>
          <a:p>
            <a:pPr indent="457200"/>
            <a:r>
              <a:rPr lang="ru-RU" dirty="0" smtClean="0">
                <a:solidFill>
                  <a:srgbClr val="002060"/>
                </a:solidFill>
                <a:latin typeface="Arial" pitchFamily="34" charset="0"/>
                <a:cs typeface="Arial" pitchFamily="34" charset="0"/>
              </a:rPr>
              <a:t>Раз </a:t>
            </a:r>
            <a:r>
              <a:rPr lang="ru-RU" dirty="0">
                <a:solidFill>
                  <a:srgbClr val="002060"/>
                </a:solidFill>
                <a:latin typeface="Arial" pitchFamily="34" charset="0"/>
                <a:cs typeface="Arial" pitchFamily="34" charset="0"/>
              </a:rPr>
              <a:t>– Меркурий,</a:t>
            </a:r>
          </a:p>
          <a:p>
            <a:pPr indent="457200"/>
            <a:r>
              <a:rPr lang="ru-RU" dirty="0" smtClean="0">
                <a:solidFill>
                  <a:srgbClr val="002060"/>
                </a:solidFill>
                <a:latin typeface="Arial" pitchFamily="34" charset="0"/>
                <a:cs typeface="Arial" pitchFamily="34" charset="0"/>
              </a:rPr>
              <a:t>Два </a:t>
            </a:r>
            <a:r>
              <a:rPr lang="ru-RU" dirty="0">
                <a:solidFill>
                  <a:srgbClr val="002060"/>
                </a:solidFill>
                <a:latin typeface="Arial" pitchFamily="34" charset="0"/>
                <a:cs typeface="Arial" pitchFamily="34" charset="0"/>
              </a:rPr>
              <a:t>– Венера,</a:t>
            </a:r>
          </a:p>
          <a:p>
            <a:pPr indent="457200"/>
            <a:r>
              <a:rPr lang="ru-RU" dirty="0" smtClean="0">
                <a:solidFill>
                  <a:srgbClr val="002060"/>
                </a:solidFill>
                <a:latin typeface="Arial" pitchFamily="34" charset="0"/>
                <a:cs typeface="Arial" pitchFamily="34" charset="0"/>
              </a:rPr>
              <a:t>Три </a:t>
            </a:r>
            <a:r>
              <a:rPr lang="ru-RU" dirty="0">
                <a:solidFill>
                  <a:srgbClr val="002060"/>
                </a:solidFill>
                <a:latin typeface="Arial" pitchFamily="34" charset="0"/>
                <a:cs typeface="Arial" pitchFamily="34" charset="0"/>
              </a:rPr>
              <a:t>– Земля,</a:t>
            </a:r>
          </a:p>
          <a:p>
            <a:pPr indent="457200"/>
            <a:r>
              <a:rPr lang="ru-RU" dirty="0" smtClean="0">
                <a:solidFill>
                  <a:srgbClr val="002060"/>
                </a:solidFill>
                <a:latin typeface="Arial" pitchFamily="34" charset="0"/>
                <a:cs typeface="Arial" pitchFamily="34" charset="0"/>
              </a:rPr>
              <a:t>Четыре </a:t>
            </a:r>
            <a:r>
              <a:rPr lang="ru-RU" dirty="0">
                <a:solidFill>
                  <a:srgbClr val="002060"/>
                </a:solidFill>
                <a:latin typeface="Arial" pitchFamily="34" charset="0"/>
                <a:cs typeface="Arial" pitchFamily="34" charset="0"/>
              </a:rPr>
              <a:t>– Марс,</a:t>
            </a:r>
          </a:p>
          <a:p>
            <a:pPr indent="457200"/>
            <a:r>
              <a:rPr lang="ru-RU" dirty="0" smtClean="0">
                <a:solidFill>
                  <a:srgbClr val="002060"/>
                </a:solidFill>
                <a:latin typeface="Arial" pitchFamily="34" charset="0"/>
                <a:cs typeface="Arial" pitchFamily="34" charset="0"/>
              </a:rPr>
              <a:t>Пять </a:t>
            </a:r>
            <a:r>
              <a:rPr lang="ru-RU" dirty="0">
                <a:solidFill>
                  <a:srgbClr val="002060"/>
                </a:solidFill>
                <a:latin typeface="Arial" pitchFamily="34" charset="0"/>
                <a:cs typeface="Arial" pitchFamily="34" charset="0"/>
              </a:rPr>
              <a:t>– Юпитер,</a:t>
            </a:r>
          </a:p>
          <a:p>
            <a:pPr indent="457200"/>
            <a:r>
              <a:rPr lang="ru-RU" dirty="0" smtClean="0">
                <a:solidFill>
                  <a:srgbClr val="002060"/>
                </a:solidFill>
                <a:latin typeface="Arial" pitchFamily="34" charset="0"/>
                <a:cs typeface="Arial" pitchFamily="34" charset="0"/>
              </a:rPr>
              <a:t>Шесть </a:t>
            </a:r>
            <a:r>
              <a:rPr lang="ru-RU" dirty="0">
                <a:solidFill>
                  <a:srgbClr val="002060"/>
                </a:solidFill>
                <a:latin typeface="Arial" pitchFamily="34" charset="0"/>
                <a:cs typeface="Arial" pitchFamily="34" charset="0"/>
              </a:rPr>
              <a:t>– Сатурн,</a:t>
            </a:r>
          </a:p>
          <a:p>
            <a:pPr indent="457200"/>
            <a:r>
              <a:rPr lang="ru-RU" dirty="0" smtClean="0">
                <a:solidFill>
                  <a:srgbClr val="002060"/>
                </a:solidFill>
                <a:latin typeface="Arial" pitchFamily="34" charset="0"/>
                <a:cs typeface="Arial" pitchFamily="34" charset="0"/>
              </a:rPr>
              <a:t>Семь </a:t>
            </a:r>
            <a:r>
              <a:rPr lang="ru-RU" dirty="0">
                <a:solidFill>
                  <a:srgbClr val="002060"/>
                </a:solidFill>
                <a:latin typeface="Arial" pitchFamily="34" charset="0"/>
                <a:cs typeface="Arial" pitchFamily="34" charset="0"/>
              </a:rPr>
              <a:t>– Уран,</a:t>
            </a:r>
          </a:p>
          <a:p>
            <a:pPr indent="457200"/>
            <a:r>
              <a:rPr lang="ru-RU" dirty="0" smtClean="0">
                <a:solidFill>
                  <a:srgbClr val="002060"/>
                </a:solidFill>
                <a:latin typeface="Arial" pitchFamily="34" charset="0"/>
                <a:cs typeface="Arial" pitchFamily="34" charset="0"/>
              </a:rPr>
              <a:t>Восьмой </a:t>
            </a:r>
            <a:r>
              <a:rPr lang="ru-RU" dirty="0">
                <a:solidFill>
                  <a:srgbClr val="002060"/>
                </a:solidFill>
                <a:latin typeface="Arial" pitchFamily="34" charset="0"/>
                <a:cs typeface="Arial" pitchFamily="34" charset="0"/>
              </a:rPr>
              <a:t>– Нептун.</a:t>
            </a:r>
          </a:p>
          <a:p>
            <a:pPr indent="457200"/>
            <a:endParaRPr lang="ru-RU" dirty="0">
              <a:solidFill>
                <a:srgbClr val="002060"/>
              </a:solidFill>
              <a:latin typeface="Arial" pitchFamily="34" charset="0"/>
              <a:cs typeface="Arial" pitchFamily="34" charset="0"/>
            </a:endParaRPr>
          </a:p>
          <a:p>
            <a:pPr indent="457200"/>
            <a:r>
              <a:rPr lang="ru-RU" dirty="0">
                <a:solidFill>
                  <a:srgbClr val="002060"/>
                </a:solidFill>
                <a:latin typeface="Arial" pitchFamily="34" charset="0"/>
                <a:cs typeface="Arial" pitchFamily="34" charset="0"/>
              </a:rPr>
              <a:t>Дети надевают шапочки с изображением выпавшей им по считалке планеты, под музыку начинают движение, по звуковому сигналу выстраиваются в нужной последовательности относительно солнца, которое изображает один из дошкольников</a:t>
            </a:r>
            <a:r>
              <a:rPr lang="ru-RU" dirty="0" smtClean="0">
                <a:solidFill>
                  <a:srgbClr val="002060"/>
                </a:solidFill>
                <a:latin typeface="Arial" pitchFamily="34" charset="0"/>
                <a:cs typeface="Arial" pitchFamily="34" charset="0"/>
              </a:rPr>
              <a:t>.</a:t>
            </a:r>
            <a:endParaRPr lang="ru-RU" dirty="0">
              <a:latin typeface="Arial" pitchFamily="34" charset="0"/>
              <a:cs typeface="Arial" pitchFamily="34" charset="0"/>
            </a:endParaRPr>
          </a:p>
        </p:txBody>
      </p:sp>
      <p:pic>
        <p:nvPicPr>
          <p:cNvPr id="4098" name="Picture 2" descr="спутник"/>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45920" y="1659032"/>
            <a:ext cx="4788024" cy="29163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1399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394691"/>
            <a:ext cx="8640960" cy="6186309"/>
          </a:xfrm>
          <a:prstGeom prst="rect">
            <a:avLst/>
          </a:prstGeom>
          <a:solidFill>
            <a:schemeClr val="accent3">
              <a:lumMod val="20000"/>
              <a:lumOff val="80000"/>
            </a:schemeClr>
          </a:solidFill>
          <a:ln w="38100">
            <a:solidFill>
              <a:schemeClr val="accent1"/>
            </a:solidFill>
          </a:ln>
        </p:spPr>
        <p:txBody>
          <a:bodyPr wrap="square">
            <a:spAutoFit/>
          </a:bodyPr>
          <a:lstStyle/>
          <a:p>
            <a:r>
              <a:rPr lang="ru-RU" b="1" dirty="0">
                <a:solidFill>
                  <a:srgbClr val="C00000"/>
                </a:solidFill>
                <a:latin typeface="Arial" pitchFamily="34" charset="0"/>
                <a:cs typeface="Arial" pitchFamily="34" charset="0"/>
              </a:rPr>
              <a:t>«Ракетодром»</a:t>
            </a:r>
          </a:p>
          <a:p>
            <a:pPr indent="457200"/>
            <a:r>
              <a:rPr lang="ru-RU" dirty="0" smtClean="0">
                <a:solidFill>
                  <a:srgbClr val="002060"/>
                </a:solidFill>
                <a:latin typeface="Arial" pitchFamily="34" charset="0"/>
                <a:cs typeface="Arial" pitchFamily="34" charset="0"/>
              </a:rPr>
              <a:t>Первый </a:t>
            </a:r>
            <a:r>
              <a:rPr lang="ru-RU" dirty="0">
                <a:solidFill>
                  <a:srgbClr val="002060"/>
                </a:solidFill>
                <a:latin typeface="Arial" pitchFamily="34" charset="0"/>
                <a:cs typeface="Arial" pitchFamily="34" charset="0"/>
              </a:rPr>
              <a:t>космонавт:</a:t>
            </a:r>
          </a:p>
          <a:p>
            <a:pPr indent="457200"/>
            <a:r>
              <a:rPr lang="ru-RU" i="1" dirty="0">
                <a:solidFill>
                  <a:srgbClr val="002060"/>
                </a:solidFill>
                <a:latin typeface="Arial" pitchFamily="34" charset="0"/>
                <a:cs typeface="Arial" pitchFamily="34" charset="0"/>
              </a:rPr>
              <a:t>Мы сейчас все космонавты,</a:t>
            </a:r>
          </a:p>
          <a:p>
            <a:pPr indent="457200"/>
            <a:r>
              <a:rPr lang="ru-RU" i="1" dirty="0">
                <a:solidFill>
                  <a:srgbClr val="002060"/>
                </a:solidFill>
                <a:latin typeface="Arial" pitchFamily="34" charset="0"/>
                <a:cs typeface="Arial" pitchFamily="34" charset="0"/>
              </a:rPr>
              <a:t>Как Гагарин, как Титов</a:t>
            </a:r>
            <a:r>
              <a:rPr lang="ru-RU" i="1" dirty="0" smtClean="0">
                <a:solidFill>
                  <a:srgbClr val="002060"/>
                </a:solidFill>
                <a:latin typeface="Arial" pitchFamily="34" charset="0"/>
                <a:cs typeface="Arial" pitchFamily="34" charset="0"/>
              </a:rPr>
              <a:t>.</a:t>
            </a:r>
            <a:endParaRPr lang="ru-RU" i="1" dirty="0">
              <a:solidFill>
                <a:srgbClr val="002060"/>
              </a:solidFill>
              <a:latin typeface="Arial" pitchFamily="34" charset="0"/>
              <a:cs typeface="Arial" pitchFamily="34" charset="0"/>
            </a:endParaRPr>
          </a:p>
          <a:p>
            <a:pPr indent="457200"/>
            <a:r>
              <a:rPr lang="ru-RU" i="1" dirty="0">
                <a:solidFill>
                  <a:srgbClr val="002060"/>
                </a:solidFill>
                <a:latin typeface="Arial" pitchFamily="34" charset="0"/>
                <a:cs typeface="Arial" pitchFamily="34" charset="0"/>
              </a:rPr>
              <a:t>Экипаж ракеты нашей</a:t>
            </a:r>
          </a:p>
          <a:p>
            <a:pPr indent="457200"/>
            <a:r>
              <a:rPr lang="ru-RU" i="1" dirty="0">
                <a:solidFill>
                  <a:srgbClr val="002060"/>
                </a:solidFill>
                <a:latin typeface="Arial" pitchFamily="34" charset="0"/>
                <a:cs typeface="Arial" pitchFamily="34" charset="0"/>
              </a:rPr>
              <a:t>В космос вылететь готов.</a:t>
            </a:r>
            <a:endParaRPr lang="ru-RU" b="1" i="1" u="sng" dirty="0">
              <a:solidFill>
                <a:srgbClr val="002060"/>
              </a:solidFill>
              <a:latin typeface="Arial" pitchFamily="34" charset="0"/>
              <a:cs typeface="Arial" pitchFamily="34" charset="0"/>
            </a:endParaRPr>
          </a:p>
          <a:p>
            <a:pPr indent="457200"/>
            <a:r>
              <a:rPr lang="ru-RU" b="1" u="sng" dirty="0">
                <a:solidFill>
                  <a:srgbClr val="002060"/>
                </a:solidFill>
                <a:latin typeface="Arial" pitchFamily="34" charset="0"/>
                <a:cs typeface="Arial" pitchFamily="34" charset="0"/>
              </a:rPr>
              <a:t>Старт.   (поднимает красный флажок)</a:t>
            </a:r>
          </a:p>
          <a:p>
            <a:pPr indent="457200"/>
            <a:r>
              <a:rPr lang="ru-RU" dirty="0" smtClean="0">
                <a:solidFill>
                  <a:srgbClr val="002060"/>
                </a:solidFill>
                <a:latin typeface="Arial" pitchFamily="34" charset="0"/>
                <a:cs typeface="Arial" pitchFamily="34" charset="0"/>
              </a:rPr>
              <a:t>   </a:t>
            </a:r>
            <a:r>
              <a:rPr lang="ru-RU" dirty="0">
                <a:solidFill>
                  <a:srgbClr val="002060"/>
                </a:solidFill>
                <a:latin typeface="Arial" pitchFamily="34" charset="0"/>
                <a:cs typeface="Arial" pitchFamily="34" charset="0"/>
              </a:rPr>
              <a:t>Дети стоят вокруг ракеты, по знаку красного флажка дети начинают двигаться по кругу под космическую музыку.</a:t>
            </a:r>
          </a:p>
          <a:p>
            <a:pPr indent="457200"/>
            <a:r>
              <a:rPr lang="ru-RU" dirty="0">
                <a:solidFill>
                  <a:srgbClr val="002060"/>
                </a:solidFill>
                <a:latin typeface="Arial" pitchFamily="34" charset="0"/>
                <a:cs typeface="Arial" pitchFamily="34" charset="0"/>
              </a:rPr>
              <a:t>Через некоторое время второй ребенок поднимает желтый флажок – дети двигаются по кругу в другую сторону.</a:t>
            </a:r>
          </a:p>
          <a:p>
            <a:pPr indent="457200"/>
            <a:r>
              <a:rPr lang="ru-RU" dirty="0">
                <a:solidFill>
                  <a:srgbClr val="002060"/>
                </a:solidFill>
                <a:latin typeface="Arial" pitchFamily="34" charset="0"/>
                <a:cs typeface="Arial" pitchFamily="34" charset="0"/>
              </a:rPr>
              <a:t>   Далее, третий ребенок поднимает оранжевый флажок – дети начинают двигаться свободно по залу.</a:t>
            </a:r>
          </a:p>
          <a:p>
            <a:pPr indent="457200"/>
            <a:r>
              <a:rPr lang="ru-RU" dirty="0">
                <a:solidFill>
                  <a:srgbClr val="002060"/>
                </a:solidFill>
                <a:latin typeface="Arial" pitchFamily="34" charset="0"/>
                <a:cs typeface="Arial" pitchFamily="34" charset="0"/>
              </a:rPr>
              <a:t>   Четвертый ребенок поднимает зеленый флажок – дети садятся на корточки или останавливаться на месте.</a:t>
            </a:r>
          </a:p>
          <a:p>
            <a:pPr indent="457200"/>
            <a:r>
              <a:rPr lang="ru-RU" dirty="0">
                <a:solidFill>
                  <a:srgbClr val="002060"/>
                </a:solidFill>
                <a:latin typeface="Arial" pitchFamily="34" charset="0"/>
                <a:cs typeface="Arial" pitchFamily="34" charset="0"/>
              </a:rPr>
              <a:t>   Игра проводиться в течение некоторого времени.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Дети </a:t>
            </a:r>
            <a:r>
              <a:rPr lang="ru-RU" dirty="0">
                <a:solidFill>
                  <a:srgbClr val="002060"/>
                </a:solidFill>
                <a:latin typeface="Arial" pitchFamily="34" charset="0"/>
                <a:cs typeface="Arial" pitchFamily="34" charset="0"/>
              </a:rPr>
              <a:t>сами контролируют процесс поднятия флажков. Главная задача играющих - внимательно следить за поднятиям цветом.</a:t>
            </a:r>
          </a:p>
          <a:p>
            <a:pPr indent="457200"/>
            <a:r>
              <a:rPr lang="ru-RU" dirty="0">
                <a:solidFill>
                  <a:srgbClr val="002060"/>
                </a:solidFill>
                <a:latin typeface="Arial" pitchFamily="34" charset="0"/>
                <a:cs typeface="Arial" pitchFamily="34" charset="0"/>
              </a:rPr>
              <a:t>   Играют 4-5 раз. Поднимаются все 4 флажка. Дети собираются в ряд, те, кто руководил передвижение строятся во второй ряд, в руках у них цветы, флажки собирают воспитатели.</a:t>
            </a:r>
          </a:p>
          <a:p>
            <a:pPr indent="457200"/>
            <a:r>
              <a:rPr lang="ru-RU" b="1" u="sng" dirty="0">
                <a:solidFill>
                  <a:srgbClr val="002060"/>
                </a:solidFill>
                <a:latin typeface="Arial" pitchFamily="34" charset="0"/>
                <a:cs typeface="Arial" pitchFamily="34" charset="0"/>
              </a:rPr>
              <a:t>Дети: Мы удачно приземлились, из полета возвратились.</a:t>
            </a:r>
          </a:p>
        </p:txBody>
      </p:sp>
      <p:pic>
        <p:nvPicPr>
          <p:cNvPr id="6" name="Picture 10" descr="космические корабл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176" y="33662"/>
            <a:ext cx="2493158" cy="22048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708701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8471" y="116632"/>
            <a:ext cx="8856984" cy="1477328"/>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rPr>
              <a:t>«</a:t>
            </a:r>
            <a:r>
              <a:rPr lang="ru-RU" b="1" dirty="0">
                <a:solidFill>
                  <a:srgbClr val="C00000"/>
                </a:solidFill>
                <a:latin typeface="Arial" pitchFamily="34" charset="0"/>
                <a:cs typeface="Arial" pitchFamily="34" charset="0"/>
              </a:rPr>
              <a:t>Невесомость»</a:t>
            </a:r>
            <a:endParaRPr lang="ru-RU" dirty="0">
              <a:solidFill>
                <a:srgbClr val="C00000"/>
              </a:solidFill>
              <a:latin typeface="Arial" pitchFamily="34" charset="0"/>
              <a:cs typeface="Arial" pitchFamily="34" charset="0"/>
            </a:endParaRPr>
          </a:p>
          <a:p>
            <a:pPr indent="457200"/>
            <a:r>
              <a:rPr lang="ru-RU" dirty="0">
                <a:solidFill>
                  <a:srgbClr val="002060"/>
                </a:solidFill>
                <a:latin typeface="Arial" pitchFamily="34" charset="0"/>
                <a:cs typeface="Arial" pitchFamily="34" charset="0"/>
              </a:rPr>
              <a:t>Дети свободно располагаются в зале, делают «ласточку» и стоят как можно дольше.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Дети</a:t>
            </a:r>
            <a:r>
              <a:rPr lang="ru-RU" dirty="0">
                <a:solidFill>
                  <a:srgbClr val="002060"/>
                </a:solidFill>
                <a:latin typeface="Arial" pitchFamily="34" charset="0"/>
                <a:cs typeface="Arial" pitchFamily="34" charset="0"/>
              </a:rPr>
              <a:t>, вставшие на вторую ногу, садятся на места. Выигрывает ребенок, простоявший на одной ноге дольше всех</a:t>
            </a:r>
            <a:r>
              <a:rPr lang="ru-RU"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sp>
        <p:nvSpPr>
          <p:cNvPr id="5" name="Прямоугольник 4"/>
          <p:cNvSpPr/>
          <p:nvPr/>
        </p:nvSpPr>
        <p:spPr>
          <a:xfrm>
            <a:off x="138471" y="1700808"/>
            <a:ext cx="6860164" cy="2862322"/>
          </a:xfrm>
          <a:prstGeom prst="rect">
            <a:avLst/>
          </a:prstGeom>
          <a:solidFill>
            <a:schemeClr val="accent3">
              <a:lumMod val="20000"/>
              <a:lumOff val="80000"/>
            </a:schemeClr>
          </a:solidFill>
          <a:ln w="28575">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Игра «Инопланетяне и земляне»</a:t>
            </a:r>
            <a:endParaRPr lang="ru-RU" dirty="0">
              <a:solidFill>
                <a:srgbClr val="C00000"/>
              </a:solidFill>
              <a:latin typeface="Arial" pitchFamily="34" charset="0"/>
              <a:cs typeface="Arial" pitchFamily="34" charset="0"/>
            </a:endParaRPr>
          </a:p>
          <a:p>
            <a:pPr indent="457200"/>
            <a:r>
              <a:rPr lang="ru-RU" i="1" dirty="0" smtClean="0">
                <a:solidFill>
                  <a:srgbClr val="002060"/>
                </a:solidFill>
                <a:latin typeface="Arial" pitchFamily="34" charset="0"/>
                <a:cs typeface="Arial" pitchFamily="34" charset="0"/>
              </a:rPr>
              <a:t>(</a:t>
            </a:r>
            <a:r>
              <a:rPr lang="ru-RU" i="1" dirty="0">
                <a:solidFill>
                  <a:srgbClr val="002060"/>
                </a:solidFill>
                <a:latin typeface="Arial" pitchFamily="34" charset="0"/>
                <a:cs typeface="Arial" pitchFamily="34" charset="0"/>
              </a:rPr>
              <a:t>по принципу игры «Где мы были, мы не скажем, а что делали, покажем»)</a:t>
            </a:r>
            <a:endParaRPr lang="ru-RU" dirty="0">
              <a:solidFill>
                <a:srgbClr val="002060"/>
              </a:solidFill>
              <a:latin typeface="Arial" pitchFamily="34" charset="0"/>
              <a:cs typeface="Arial" pitchFamily="34" charset="0"/>
            </a:endParaRPr>
          </a:p>
          <a:p>
            <a:pPr indent="457200"/>
            <a:r>
              <a:rPr lang="ru-RU" dirty="0">
                <a:solidFill>
                  <a:srgbClr val="002060"/>
                </a:solidFill>
                <a:latin typeface="Arial" pitchFamily="34" charset="0"/>
                <a:cs typeface="Arial" pitchFamily="34" charset="0"/>
              </a:rPr>
              <a:t>Участвуют 2-е команды детей</a:t>
            </a:r>
            <a:r>
              <a:rPr lang="ru-RU" dirty="0" smtClean="0">
                <a:solidFill>
                  <a:srgbClr val="002060"/>
                </a:solidFill>
                <a:latin typeface="Arial" pitchFamily="34" charset="0"/>
                <a:cs typeface="Arial" pitchFamily="34" charset="0"/>
              </a:rPr>
              <a:t>.</a:t>
            </a:r>
          </a:p>
          <a:p>
            <a:pPr indent="457200"/>
            <a:r>
              <a:rPr lang="ru-RU" dirty="0" smtClean="0">
                <a:solidFill>
                  <a:srgbClr val="002060"/>
                </a:solidFill>
                <a:latin typeface="Arial" pitchFamily="34" charset="0"/>
                <a:cs typeface="Arial" pitchFamily="34" charset="0"/>
              </a:rPr>
              <a:t> </a:t>
            </a:r>
            <a:r>
              <a:rPr lang="ru-RU" dirty="0">
                <a:solidFill>
                  <a:srgbClr val="002060"/>
                </a:solidFill>
                <a:latin typeface="Arial" pitchFamily="34" charset="0"/>
                <a:cs typeface="Arial" pitchFamily="34" charset="0"/>
              </a:rPr>
              <a:t>Одна команда - жители планеты Земля, другая - инопланетяне</a:t>
            </a:r>
            <a:r>
              <a:rPr lang="ru-RU" dirty="0" smtClean="0">
                <a:solidFill>
                  <a:srgbClr val="002060"/>
                </a:solidFill>
                <a:latin typeface="Arial" pitchFamily="34" charset="0"/>
                <a:cs typeface="Arial" pitchFamily="34" charset="0"/>
              </a:rPr>
              <a:t>.</a:t>
            </a:r>
          </a:p>
          <a:p>
            <a:pPr indent="457200"/>
            <a:r>
              <a:rPr lang="ru-RU" dirty="0" smtClean="0">
                <a:solidFill>
                  <a:srgbClr val="002060"/>
                </a:solidFill>
                <a:latin typeface="Arial" pitchFamily="34" charset="0"/>
                <a:cs typeface="Arial" pitchFamily="34" charset="0"/>
              </a:rPr>
              <a:t> </a:t>
            </a:r>
            <a:r>
              <a:rPr lang="ru-RU" dirty="0">
                <a:solidFill>
                  <a:srgbClr val="002060"/>
                </a:solidFill>
                <a:latin typeface="Arial" pitchFamily="34" charset="0"/>
                <a:cs typeface="Arial" pitchFamily="34" charset="0"/>
              </a:rPr>
              <a:t>По очереди каждая команда загадывает какое-то движение, другая отгадывает.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Например</a:t>
            </a:r>
            <a:r>
              <a:rPr lang="ru-RU" dirty="0">
                <a:solidFill>
                  <a:srgbClr val="002060"/>
                </a:solidFill>
                <a:latin typeface="Arial" pitchFamily="34" charset="0"/>
                <a:cs typeface="Arial" pitchFamily="34" charset="0"/>
              </a:rPr>
              <a:t>, дети могут загадать, что у них болит живот, что они делают зарядку, едят, спят и т. д</a:t>
            </a:r>
            <a:r>
              <a:rPr lang="ru-RU"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sp>
        <p:nvSpPr>
          <p:cNvPr id="6" name="Прямоугольник 5"/>
          <p:cNvSpPr/>
          <p:nvPr/>
        </p:nvSpPr>
        <p:spPr>
          <a:xfrm>
            <a:off x="160108" y="4653136"/>
            <a:ext cx="8856984" cy="2031325"/>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Конкурс «На космической стации много мусора</a:t>
            </a:r>
            <a:r>
              <a:rPr lang="ru-RU" b="1"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Атрибуты:</a:t>
            </a:r>
            <a:r>
              <a:rPr lang="ru-RU" dirty="0">
                <a:solidFill>
                  <a:srgbClr val="002060"/>
                </a:solidFill>
                <a:latin typeface="Arial" pitchFamily="34" charset="0"/>
                <a:cs typeface="Arial" pitchFamily="34" charset="0"/>
              </a:rPr>
              <a:t> скомканные бумажки, деревянные кирпичики, картонные фигурки, 2 </a:t>
            </a:r>
            <a:r>
              <a:rPr lang="ru-RU" dirty="0" smtClean="0">
                <a:solidFill>
                  <a:srgbClr val="002060"/>
                </a:solidFill>
                <a:latin typeface="Arial" pitchFamily="34" charset="0"/>
                <a:cs typeface="Arial" pitchFamily="34" charset="0"/>
              </a:rPr>
              <a:t>обруча. На </a:t>
            </a:r>
            <a:r>
              <a:rPr lang="ru-RU" dirty="0">
                <a:solidFill>
                  <a:srgbClr val="002060"/>
                </a:solidFill>
                <a:latin typeface="Arial" pitchFamily="34" charset="0"/>
                <a:cs typeface="Arial" pitchFamily="34" charset="0"/>
              </a:rPr>
              <a:t>полу разбросан мусор. Дети делятся на 2-е команды.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По </a:t>
            </a:r>
            <a:r>
              <a:rPr lang="ru-RU" dirty="0">
                <a:solidFill>
                  <a:srgbClr val="002060"/>
                </a:solidFill>
                <a:latin typeface="Arial" pitchFamily="34" charset="0"/>
                <a:cs typeface="Arial" pitchFamily="34" charset="0"/>
              </a:rPr>
              <a:t>команде ведущего начинают собирать мусор, относят его в свой мусорный контейнер - обруч. В конце подводят итоги: считают количество собранных предметов, Победит та команда, которая соберёт больше мусора на космической станции.</a:t>
            </a:r>
          </a:p>
        </p:txBody>
      </p:sp>
      <p:pic>
        <p:nvPicPr>
          <p:cNvPr id="7170" name="Picture 2" descr="инопланетяне"/>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06626" y="1340768"/>
            <a:ext cx="3037374" cy="29523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53778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476" y="102633"/>
            <a:ext cx="8928992" cy="2862322"/>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Конкурс «Кто больше соберёт звёзд</a:t>
            </a:r>
            <a:r>
              <a:rPr lang="ru-RU" b="1"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Атрибуты: </a:t>
            </a:r>
            <a:r>
              <a:rPr lang="ru-RU" dirty="0">
                <a:solidFill>
                  <a:srgbClr val="002060"/>
                </a:solidFill>
                <a:latin typeface="Arial" pitchFamily="34" charset="0"/>
                <a:cs typeface="Arial" pitchFamily="34" charset="0"/>
              </a:rPr>
              <a:t>верёвка, звёзды из цветного картона (жёлтого, красного, синего и зелёного цвета, сделанные в технике оригами, 4-е корзинки тех же цветов, ободки на голову 4-ёх цветов.</a:t>
            </a:r>
          </a:p>
          <a:p>
            <a:pPr indent="457200"/>
            <a:r>
              <a:rPr lang="ru-RU" dirty="0">
                <a:solidFill>
                  <a:srgbClr val="002060"/>
                </a:solidFill>
                <a:latin typeface="Arial" pitchFamily="34" charset="0"/>
                <a:cs typeface="Arial" pitchFamily="34" charset="0"/>
              </a:rPr>
              <a:t>По всему залу на верёвке подвешены звёзды.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Дети </a:t>
            </a:r>
            <a:r>
              <a:rPr lang="ru-RU" dirty="0">
                <a:solidFill>
                  <a:srgbClr val="002060"/>
                </a:solidFill>
                <a:latin typeface="Arial" pitchFamily="34" charset="0"/>
                <a:cs typeface="Arial" pitchFamily="34" charset="0"/>
              </a:rPr>
              <a:t>делятся на команды, у каждой команды корзинка определённого цвета, на голове у детей цветные ободки. Команда зелёных, синих, красных и жёлтых. По команде ведущего участники начинают собирать звёзды, срывая их с верёвки. Подводя итоги, проверяют, правильно ли по цвету собраны звёзды и считают их количество.</a:t>
            </a:r>
          </a:p>
        </p:txBody>
      </p:sp>
      <p:sp>
        <p:nvSpPr>
          <p:cNvPr id="5" name="Прямоугольник 4"/>
          <p:cNvSpPr/>
          <p:nvPr/>
        </p:nvSpPr>
        <p:spPr>
          <a:xfrm>
            <a:off x="123427" y="3140968"/>
            <a:ext cx="4881433" cy="1754326"/>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Конкурс «Запусти ракету в космос»</a:t>
            </a:r>
            <a:endParaRPr lang="ru-RU" dirty="0">
              <a:solidFill>
                <a:srgbClr val="C0000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Атрибуты</a:t>
            </a:r>
            <a:r>
              <a:rPr lang="ru-RU" b="1" dirty="0">
                <a:solidFill>
                  <a:srgbClr val="002060"/>
                </a:solidFill>
                <a:latin typeface="Arial" pitchFamily="34" charset="0"/>
                <a:cs typeface="Arial" pitchFamily="34" charset="0"/>
              </a:rPr>
              <a:t>:</a:t>
            </a:r>
            <a:r>
              <a:rPr lang="ru-RU" dirty="0">
                <a:solidFill>
                  <a:srgbClr val="002060"/>
                </a:solidFill>
                <a:latin typeface="Arial" pitchFamily="34" charset="0"/>
                <a:cs typeface="Arial" pitchFamily="34" charset="0"/>
              </a:rPr>
              <a:t> 2 игрушки – </a:t>
            </a:r>
            <a:r>
              <a:rPr lang="ru-RU" dirty="0" err="1">
                <a:solidFill>
                  <a:srgbClr val="002060"/>
                </a:solidFill>
                <a:latin typeface="Arial" pitchFamily="34" charset="0"/>
                <a:cs typeface="Arial" pitchFamily="34" charset="0"/>
              </a:rPr>
              <a:t>моталочки</a:t>
            </a:r>
            <a:r>
              <a:rPr lang="ru-RU" dirty="0">
                <a:solidFill>
                  <a:srgbClr val="002060"/>
                </a:solidFill>
                <a:latin typeface="Arial" pitchFamily="34" charset="0"/>
                <a:cs typeface="Arial" pitchFamily="34" charset="0"/>
              </a:rPr>
              <a:t> с </a:t>
            </a:r>
            <a:r>
              <a:rPr lang="ru-RU" dirty="0" smtClean="0">
                <a:solidFill>
                  <a:srgbClr val="002060"/>
                </a:solidFill>
                <a:latin typeface="Arial" pitchFamily="34" charset="0"/>
                <a:cs typeface="Arial" pitchFamily="34" charset="0"/>
              </a:rPr>
              <a:t>ракетами. Участвуют </a:t>
            </a:r>
            <a:r>
              <a:rPr lang="ru-RU" dirty="0">
                <a:solidFill>
                  <a:srgbClr val="002060"/>
                </a:solidFill>
                <a:latin typeface="Arial" pitchFamily="34" charset="0"/>
                <a:cs typeface="Arial" pitchFamily="34" charset="0"/>
              </a:rPr>
              <a:t>дети в парах.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Им </a:t>
            </a:r>
            <a:r>
              <a:rPr lang="ru-RU" dirty="0">
                <a:solidFill>
                  <a:srgbClr val="002060"/>
                </a:solidFill>
                <a:latin typeface="Arial" pitchFamily="34" charset="0"/>
                <a:cs typeface="Arial" pitchFamily="34" charset="0"/>
              </a:rPr>
              <a:t>предлагается на скорость замотать верёвочку на палочку, тем самым поднять ракету вверх, т. е. запустить её в космос.</a:t>
            </a:r>
          </a:p>
        </p:txBody>
      </p:sp>
      <p:sp>
        <p:nvSpPr>
          <p:cNvPr id="6" name="Прямоугольник 5"/>
          <p:cNvSpPr/>
          <p:nvPr/>
        </p:nvSpPr>
        <p:spPr>
          <a:xfrm>
            <a:off x="69079" y="5085184"/>
            <a:ext cx="8724565" cy="1477328"/>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Метеоритный дождь</a:t>
            </a:r>
            <a:endParaRPr lang="ru-RU" dirty="0">
              <a:solidFill>
                <a:srgbClr val="C00000"/>
              </a:solidFill>
              <a:latin typeface="Arial" pitchFamily="34" charset="0"/>
              <a:cs typeface="Arial" pitchFamily="34" charset="0"/>
            </a:endParaRPr>
          </a:p>
          <a:p>
            <a:pPr indent="457200"/>
            <a:r>
              <a:rPr lang="ru-RU" dirty="0">
                <a:solidFill>
                  <a:srgbClr val="002060"/>
                </a:solidFill>
                <a:latin typeface="Arial" pitchFamily="34" charset="0"/>
                <a:cs typeface="Arial" pitchFamily="34" charset="0"/>
              </a:rPr>
              <a:t>Дети собираются на ковре. Включаем музыку и танцуем.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Вдруг </a:t>
            </a:r>
            <a:r>
              <a:rPr lang="ru-RU" dirty="0">
                <a:solidFill>
                  <a:srgbClr val="002060"/>
                </a:solidFill>
                <a:latin typeface="Arial" pitchFamily="34" charset="0"/>
                <a:cs typeface="Arial" pitchFamily="34" charset="0"/>
              </a:rPr>
              <a:t>раздается стук — стучим по чему-нибудь очень громко — это пошел метеоритный дождь и нужно поскорее спрятаться — забраться на планеты или ракеты. Дождь закончился, все снова гуляют и веселятся.</a:t>
            </a:r>
          </a:p>
        </p:txBody>
      </p:sp>
      <p:pic>
        <p:nvPicPr>
          <p:cNvPr id="7" name="Picture 4" descr="космические корабл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8064" y="2589110"/>
            <a:ext cx="3312368" cy="30208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299550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6544" y="332656"/>
            <a:ext cx="8784976" cy="2308324"/>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Эстафета «Выход в космос</a:t>
            </a:r>
            <a:r>
              <a:rPr lang="ru-RU" b="1" dirty="0" smtClean="0">
                <a:solidFill>
                  <a:srgbClr val="C00000"/>
                </a:solidFill>
                <a:latin typeface="Arial" pitchFamily="34" charset="0"/>
                <a:cs typeface="Arial" pitchFamily="34" charset="0"/>
              </a:rPr>
              <a:t>»</a:t>
            </a:r>
          </a:p>
          <a:p>
            <a:pPr indent="457200"/>
            <a:endParaRPr lang="ru-RU"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Атрибуты: </a:t>
            </a:r>
            <a:r>
              <a:rPr lang="ru-RU" dirty="0">
                <a:solidFill>
                  <a:srgbClr val="002060"/>
                </a:solidFill>
                <a:latin typeface="Arial" pitchFamily="34" charset="0"/>
                <a:cs typeface="Arial" pitchFamily="34" charset="0"/>
              </a:rPr>
              <a:t>2 тоннеля, 2 больших обруча</a:t>
            </a:r>
          </a:p>
          <a:p>
            <a:pPr indent="457200"/>
            <a:r>
              <a:rPr lang="ru-RU" b="1" u="sng" dirty="0">
                <a:solidFill>
                  <a:srgbClr val="002060"/>
                </a:solidFill>
                <a:latin typeface="Arial" pitchFamily="34" charset="0"/>
                <a:cs typeface="Arial" pitchFamily="34" charset="0"/>
              </a:rPr>
              <a:t>1 вариант</a:t>
            </a:r>
            <a:endParaRPr lang="ru-RU" u="sng" dirty="0">
              <a:solidFill>
                <a:srgbClr val="002060"/>
              </a:solidFill>
              <a:latin typeface="Arial" pitchFamily="34" charset="0"/>
              <a:cs typeface="Arial" pitchFamily="34" charset="0"/>
            </a:endParaRPr>
          </a:p>
          <a:p>
            <a:pPr indent="457200"/>
            <a:r>
              <a:rPr lang="ru-RU" dirty="0">
                <a:solidFill>
                  <a:srgbClr val="002060"/>
                </a:solidFill>
                <a:latin typeface="Arial" pitchFamily="34" charset="0"/>
                <a:cs typeface="Arial" pitchFamily="34" charset="0"/>
              </a:rPr>
              <a:t>Участвуют 2-е команды. Дети выстраиваются в 2-е колонны. Это 2 экипажа. Перед каждым экипажем тоннель. По команде участники команд друг за другом пролезают через тоннель, оббегают его и возвращаются к свои командам, встают в конец колонны</a:t>
            </a:r>
            <a:r>
              <a:rPr lang="ru-RU"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sp>
        <p:nvSpPr>
          <p:cNvPr id="5" name="Прямоугольник 4"/>
          <p:cNvSpPr/>
          <p:nvPr/>
        </p:nvSpPr>
        <p:spPr>
          <a:xfrm>
            <a:off x="136781" y="5984413"/>
            <a:ext cx="8950289" cy="646331"/>
          </a:xfrm>
          <a:prstGeom prst="rect">
            <a:avLst/>
          </a:prstGeom>
        </p:spPr>
        <p:txBody>
          <a:bodyPr wrap="square">
            <a:spAutoFit/>
          </a:bodyPr>
          <a:lstStyle/>
          <a:p>
            <a:r>
              <a:rPr lang="en-US" dirty="0">
                <a:solidFill>
                  <a:srgbClr val="C00000"/>
                </a:solidFill>
              </a:rPr>
              <a:t>https://</a:t>
            </a:r>
            <a:r>
              <a:rPr lang="en-US" dirty="0" smtClean="0">
                <a:solidFill>
                  <a:srgbClr val="C00000"/>
                </a:solidFill>
              </a:rPr>
              <a:t>kopilkaurokov.ru/doshkolnoeObrazovanie/prochee/kartoteka_podvizhnykh_igr_etot_zagadochnyi_kosmos</a:t>
            </a:r>
            <a:r>
              <a:rPr lang="ru-RU" dirty="0" smtClean="0">
                <a:solidFill>
                  <a:srgbClr val="C00000"/>
                </a:solidFill>
              </a:rPr>
              <a:t> </a:t>
            </a:r>
            <a:endParaRPr lang="ru-RU" dirty="0">
              <a:solidFill>
                <a:srgbClr val="C00000"/>
              </a:solidFill>
            </a:endParaRPr>
          </a:p>
        </p:txBody>
      </p:sp>
      <p:pic>
        <p:nvPicPr>
          <p:cNvPr id="6" name="Picture 2" descr="plane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3576379"/>
            <a:ext cx="3213914" cy="2378298"/>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космонавты"/>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6976" y="2348880"/>
            <a:ext cx="1905000" cy="23050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136781" y="2884047"/>
            <a:ext cx="4572000" cy="2862322"/>
          </a:xfrm>
          <a:prstGeom prst="rect">
            <a:avLst/>
          </a:prstGeom>
          <a:solidFill>
            <a:schemeClr val="accent3">
              <a:lumMod val="20000"/>
              <a:lumOff val="80000"/>
            </a:schemeClr>
          </a:solidFill>
          <a:ln w="38100">
            <a:solidFill>
              <a:schemeClr val="accent1"/>
            </a:solidFill>
          </a:ln>
        </p:spPr>
        <p:txBody>
          <a:bodyPr>
            <a:spAutoFit/>
          </a:bodyPr>
          <a:lstStyle/>
          <a:p>
            <a:pPr indent="457200"/>
            <a:r>
              <a:rPr lang="ru-RU" b="1" u="sng" dirty="0">
                <a:solidFill>
                  <a:srgbClr val="002060"/>
                </a:solidFill>
                <a:latin typeface="Arial" pitchFamily="34" charset="0"/>
                <a:cs typeface="Arial" pitchFamily="34" charset="0"/>
              </a:rPr>
              <a:t>2 вариант</a:t>
            </a:r>
            <a:endParaRPr lang="ru-RU" u="sng" dirty="0">
              <a:solidFill>
                <a:srgbClr val="002060"/>
              </a:solidFill>
              <a:latin typeface="Arial" pitchFamily="34" charset="0"/>
              <a:cs typeface="Arial" pitchFamily="34" charset="0"/>
            </a:endParaRPr>
          </a:p>
          <a:p>
            <a:pPr indent="457200"/>
            <a:r>
              <a:rPr lang="ru-RU" dirty="0">
                <a:solidFill>
                  <a:srgbClr val="002060"/>
                </a:solidFill>
                <a:latin typeface="Arial" pitchFamily="34" charset="0"/>
                <a:cs typeface="Arial" pitchFamily="34" charset="0"/>
              </a:rPr>
              <a:t>Также участвуют 2-е команды. Экипаж каждой команды встаёт в шеренгу, держится крепко за руки. </a:t>
            </a:r>
            <a:endParaRPr lang="ru-RU" dirty="0" smtClean="0">
              <a:solidFill>
                <a:srgbClr val="002060"/>
              </a:solidFill>
              <a:latin typeface="Arial" pitchFamily="34" charset="0"/>
              <a:cs typeface="Arial" pitchFamily="34" charset="0"/>
            </a:endParaRPr>
          </a:p>
          <a:p>
            <a:pPr indent="457200"/>
            <a:r>
              <a:rPr lang="ru-RU" dirty="0" smtClean="0">
                <a:solidFill>
                  <a:srgbClr val="002060"/>
                </a:solidFill>
                <a:latin typeface="Arial" pitchFamily="34" charset="0"/>
                <a:cs typeface="Arial" pitchFamily="34" charset="0"/>
              </a:rPr>
              <a:t>На </a:t>
            </a:r>
            <a:r>
              <a:rPr lang="ru-RU" dirty="0">
                <a:solidFill>
                  <a:srgbClr val="002060"/>
                </a:solidFill>
                <a:latin typeface="Arial" pitchFamily="34" charset="0"/>
                <a:cs typeface="Arial" pitchFamily="34" charset="0"/>
              </a:rPr>
              <a:t>расстоянии 2 м от каждого экипажа воспитатели держат обручи. Задача каждой команды – пройти боком через обруч, не расцепив руки</a:t>
            </a:r>
            <a:r>
              <a:rPr lang="ru-RU" dirty="0" smtClean="0">
                <a:solidFill>
                  <a:srgbClr val="002060"/>
                </a:solidFill>
                <a:latin typeface="Arial" pitchFamily="34" charset="0"/>
                <a:cs typeface="Arial" pitchFamily="34" charset="0"/>
              </a:rPr>
              <a:t>.</a:t>
            </a:r>
          </a:p>
          <a:p>
            <a:pPr indent="457200"/>
            <a:r>
              <a:rPr lang="ru-RU" dirty="0" smtClean="0">
                <a:solidFill>
                  <a:srgbClr val="002060"/>
                </a:solidFill>
                <a:latin typeface="Arial" pitchFamily="34" charset="0"/>
                <a:cs typeface="Arial" pitchFamily="34" charset="0"/>
              </a:rPr>
              <a:t> </a:t>
            </a:r>
            <a:r>
              <a:rPr lang="ru-RU" dirty="0">
                <a:solidFill>
                  <a:srgbClr val="002060"/>
                </a:solidFill>
                <a:latin typeface="Arial" pitchFamily="34" charset="0"/>
                <a:cs typeface="Arial" pitchFamily="34" charset="0"/>
              </a:rPr>
              <a:t>Команда, выполнившая задание первой, побеждает.</a:t>
            </a:r>
          </a:p>
        </p:txBody>
      </p:sp>
    </p:spTree>
    <p:extLst>
      <p:ext uri="{BB962C8B-B14F-4D97-AF65-F5344CB8AC3E}">
        <p14:creationId xmlns:p14="http://schemas.microsoft.com/office/powerpoint/2010/main" xmlns="" val="31946472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496944" cy="2031325"/>
          </a:xfrm>
          <a:prstGeom prst="rect">
            <a:avLst/>
          </a:prstGeom>
          <a:solidFill>
            <a:schemeClr val="accent3">
              <a:lumMod val="20000"/>
              <a:lumOff val="80000"/>
            </a:schemeClr>
          </a:solidFill>
          <a:ln w="38100">
            <a:solidFill>
              <a:schemeClr val="accent1"/>
            </a:solidFill>
          </a:ln>
        </p:spPr>
        <p:txBody>
          <a:bodyPr wrap="square">
            <a:spAutoFit/>
          </a:bodyPr>
          <a:lstStyle/>
          <a:p>
            <a:pPr indent="457200"/>
            <a:r>
              <a:rPr lang="ru-RU" b="1" dirty="0">
                <a:solidFill>
                  <a:srgbClr val="C00000"/>
                </a:solidFill>
                <a:latin typeface="Arial" pitchFamily="34" charset="0"/>
                <a:cs typeface="Arial" pitchFamily="34" charset="0"/>
              </a:rPr>
              <a:t>«Маленькие </a:t>
            </a:r>
            <a:r>
              <a:rPr lang="ru-RU" b="1" dirty="0" err="1">
                <a:solidFill>
                  <a:srgbClr val="C00000"/>
                </a:solidFill>
                <a:latin typeface="Arial" pitchFamily="34" charset="0"/>
                <a:cs typeface="Arial" pitchFamily="34" charset="0"/>
              </a:rPr>
              <a:t>планетки</a:t>
            </a:r>
            <a:r>
              <a:rPr lang="ru-RU" b="1" dirty="0">
                <a:solidFill>
                  <a:srgbClr val="C00000"/>
                </a:solidFill>
                <a:latin typeface="Arial" pitchFamily="34" charset="0"/>
                <a:cs typeface="Arial" pitchFamily="34" charset="0"/>
              </a:rPr>
              <a:t>»</a:t>
            </a:r>
          </a:p>
          <a:p>
            <a:pPr indent="457200"/>
            <a:r>
              <a:rPr lang="ru-RU" dirty="0">
                <a:solidFill>
                  <a:srgbClr val="002060"/>
                </a:solidFill>
                <a:latin typeface="Arial" pitchFamily="34" charset="0"/>
                <a:cs typeface="Arial" pitchFamily="34" charset="0"/>
              </a:rPr>
              <a:t>  </a:t>
            </a:r>
            <a:r>
              <a:rPr lang="ru-RU" u="sng" dirty="0">
                <a:solidFill>
                  <a:srgbClr val="002060"/>
                </a:solidFill>
                <a:latin typeface="Arial" pitchFamily="34" charset="0"/>
                <a:cs typeface="Arial" pitchFamily="34" charset="0"/>
              </a:rPr>
              <a:t>ХОД ИГРЫ:</a:t>
            </a:r>
          </a:p>
          <a:p>
            <a:pPr indent="457200"/>
            <a:r>
              <a:rPr lang="ru-RU" dirty="0">
                <a:solidFill>
                  <a:srgbClr val="002060"/>
                </a:solidFill>
                <a:latin typeface="Arial" pitchFamily="34" charset="0"/>
                <a:cs typeface="Arial" pitchFamily="34" charset="0"/>
              </a:rPr>
              <a:t>На  земле (полу) чертится  круг диаметром 3—4 м. При помощи считалки выбирают </a:t>
            </a:r>
            <a:r>
              <a:rPr lang="ru-RU" dirty="0" err="1" smtClean="0">
                <a:solidFill>
                  <a:srgbClr val="002060"/>
                </a:solidFill>
                <a:latin typeface="Arial" pitchFamily="34" charset="0"/>
                <a:cs typeface="Arial" pitchFamily="34" charset="0"/>
              </a:rPr>
              <a:t>ловишку</a:t>
            </a:r>
            <a:r>
              <a:rPr lang="ru-RU" dirty="0" smtClean="0">
                <a:solidFill>
                  <a:srgbClr val="002060"/>
                </a:solidFill>
                <a:latin typeface="Arial" pitchFamily="34" charset="0"/>
                <a:cs typeface="Arial" pitchFamily="34" charset="0"/>
              </a:rPr>
              <a:t> - </a:t>
            </a:r>
            <a:r>
              <a:rPr lang="ru-RU" dirty="0">
                <a:solidFill>
                  <a:srgbClr val="002060"/>
                </a:solidFill>
                <a:latin typeface="Arial" pitchFamily="34" charset="0"/>
                <a:cs typeface="Arial" pitchFamily="34" charset="0"/>
              </a:rPr>
              <a:t>комету. Он становится в центр круга, остальные — за кругом они маленькие </a:t>
            </a:r>
            <a:r>
              <a:rPr lang="ru-RU" dirty="0" err="1">
                <a:solidFill>
                  <a:srgbClr val="002060"/>
                </a:solidFill>
                <a:latin typeface="Arial" pitchFamily="34" charset="0"/>
                <a:cs typeface="Arial" pitchFamily="34" charset="0"/>
              </a:rPr>
              <a:t>планетки</a:t>
            </a:r>
            <a:r>
              <a:rPr lang="ru-RU" dirty="0">
                <a:solidFill>
                  <a:srgbClr val="002060"/>
                </a:solidFill>
                <a:latin typeface="Arial" pitchFamily="34" charset="0"/>
                <a:cs typeface="Arial" pitchFamily="34" charset="0"/>
              </a:rPr>
              <a:t>. После сигнала</a:t>
            </a:r>
            <a:r>
              <a:rPr lang="ru-RU" dirty="0" smtClean="0">
                <a:solidFill>
                  <a:srgbClr val="002060"/>
                </a:solidFill>
                <a:latin typeface="Arial" pitchFamily="34" charset="0"/>
                <a:cs typeface="Arial" pitchFamily="34" charset="0"/>
              </a:rPr>
              <a:t>:  «</a:t>
            </a:r>
            <a:r>
              <a:rPr lang="ru-RU" dirty="0">
                <a:solidFill>
                  <a:srgbClr val="002060"/>
                </a:solidFill>
                <a:latin typeface="Arial" pitchFamily="34" charset="0"/>
                <a:cs typeface="Arial" pitchFamily="34" charset="0"/>
              </a:rPr>
              <a:t>Раз, два, три — лови!» — дети бегут в круг, а </a:t>
            </a:r>
            <a:r>
              <a:rPr lang="ru-RU" dirty="0" err="1">
                <a:solidFill>
                  <a:srgbClr val="002060"/>
                </a:solidFill>
                <a:latin typeface="Arial" pitchFamily="34" charset="0"/>
                <a:cs typeface="Arial" pitchFamily="34" charset="0"/>
              </a:rPr>
              <a:t>ловишка</a:t>
            </a:r>
            <a:r>
              <a:rPr lang="ru-RU" dirty="0">
                <a:solidFill>
                  <a:srgbClr val="002060"/>
                </a:solidFill>
                <a:latin typeface="Arial" pitchFamily="34" charset="0"/>
                <a:cs typeface="Arial" pitchFamily="34" charset="0"/>
              </a:rPr>
              <a:t> – комета их ловит. Когда он поймает 3—4 детей, выбирают нового </a:t>
            </a:r>
            <a:r>
              <a:rPr lang="ru-RU" dirty="0" err="1">
                <a:solidFill>
                  <a:srgbClr val="002060"/>
                </a:solidFill>
                <a:latin typeface="Arial" pitchFamily="34" charset="0"/>
                <a:cs typeface="Arial" pitchFamily="34" charset="0"/>
              </a:rPr>
              <a:t>ловишку</a:t>
            </a:r>
            <a:r>
              <a:rPr lang="ru-RU"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sp>
        <p:nvSpPr>
          <p:cNvPr id="3" name="Прямоугольник 2"/>
          <p:cNvSpPr/>
          <p:nvPr/>
        </p:nvSpPr>
        <p:spPr>
          <a:xfrm>
            <a:off x="179512" y="4005064"/>
            <a:ext cx="4572000" cy="2585323"/>
          </a:xfrm>
          <a:prstGeom prst="rect">
            <a:avLst/>
          </a:prstGeom>
          <a:solidFill>
            <a:schemeClr val="accent3">
              <a:lumMod val="20000"/>
              <a:lumOff val="80000"/>
            </a:schemeClr>
          </a:solidFill>
          <a:ln w="38100">
            <a:solidFill>
              <a:schemeClr val="accent1"/>
            </a:solidFill>
          </a:ln>
        </p:spPr>
        <p:txBody>
          <a:bodyPr>
            <a:spAutoFit/>
          </a:bodyPr>
          <a:lstStyle/>
          <a:p>
            <a:pPr indent="457200"/>
            <a:r>
              <a:rPr lang="ru-RU" b="1" dirty="0">
                <a:solidFill>
                  <a:srgbClr val="C00000"/>
                </a:solidFill>
                <a:latin typeface="Arial" pitchFamily="34" charset="0"/>
                <a:cs typeface="Arial" pitchFamily="34" charset="0"/>
              </a:rPr>
              <a:t>«Бег по лунной поверхности»</a:t>
            </a:r>
            <a:endParaRPr lang="ru-RU" dirty="0">
              <a:solidFill>
                <a:srgbClr val="C00000"/>
              </a:solidFill>
              <a:latin typeface="Arial" pitchFamily="34" charset="0"/>
              <a:cs typeface="Arial" pitchFamily="34" charset="0"/>
            </a:endParaRPr>
          </a:p>
          <a:p>
            <a:pPr indent="457200"/>
            <a:r>
              <a:rPr lang="ru-RU" u="sng" dirty="0">
                <a:solidFill>
                  <a:srgbClr val="002060"/>
                </a:solidFill>
                <a:latin typeface="Arial" pitchFamily="34" charset="0"/>
                <a:cs typeface="Arial" pitchFamily="34" charset="0"/>
              </a:rPr>
              <a:t>ХОД ИГРЫ:</a:t>
            </a:r>
          </a:p>
          <a:p>
            <a:pPr indent="457200"/>
            <a:r>
              <a:rPr lang="ru-RU" dirty="0">
                <a:solidFill>
                  <a:srgbClr val="002060"/>
                </a:solidFill>
                <a:latin typeface="Arial" pitchFamily="34" charset="0"/>
                <a:cs typeface="Arial" pitchFamily="34" charset="0"/>
              </a:rPr>
              <a:t> На площадке выкладываются «кубы – кратеры» (высотой 20 см). Играющие по очереди пробегают,  перешагивая   барьеры.  </a:t>
            </a:r>
          </a:p>
          <a:p>
            <a:pPr indent="457200"/>
            <a:r>
              <a:rPr lang="ru-RU" dirty="0">
                <a:solidFill>
                  <a:srgbClr val="002060"/>
                </a:solidFill>
                <a:latin typeface="Arial" pitchFamily="34" charset="0"/>
                <a:cs typeface="Arial" pitchFamily="34" charset="0"/>
              </a:rPr>
              <a:t> Усложнение: пробежать через барьеры как можно скорее; перепрыгнуть их.</a:t>
            </a:r>
          </a:p>
        </p:txBody>
      </p:sp>
      <p:sp>
        <p:nvSpPr>
          <p:cNvPr id="4" name="Прямоугольник 3"/>
          <p:cNvSpPr/>
          <p:nvPr/>
        </p:nvSpPr>
        <p:spPr>
          <a:xfrm>
            <a:off x="161121" y="2400247"/>
            <a:ext cx="4572000" cy="1477328"/>
          </a:xfrm>
          <a:prstGeom prst="rect">
            <a:avLst/>
          </a:prstGeom>
          <a:solidFill>
            <a:schemeClr val="accent3">
              <a:lumMod val="20000"/>
              <a:lumOff val="80000"/>
            </a:schemeClr>
          </a:solidFill>
          <a:ln w="38100">
            <a:solidFill>
              <a:schemeClr val="accent1"/>
            </a:solidFill>
          </a:ln>
        </p:spPr>
        <p:txBody>
          <a:bodyPr>
            <a:spAutoFit/>
          </a:bodyPr>
          <a:lstStyle/>
          <a:p>
            <a:pPr indent="457200"/>
            <a:r>
              <a:rPr lang="ru-RU" b="1" dirty="0">
                <a:solidFill>
                  <a:srgbClr val="C00000"/>
                </a:solidFill>
                <a:latin typeface="Arial" pitchFamily="34" charset="0"/>
                <a:cs typeface="Arial" pitchFamily="34" charset="0"/>
              </a:rPr>
              <a:t>«Летящая комета»</a:t>
            </a:r>
            <a:endParaRPr lang="ru-RU" dirty="0">
              <a:solidFill>
                <a:srgbClr val="C00000"/>
              </a:solidFill>
              <a:latin typeface="Arial" pitchFamily="34" charset="0"/>
              <a:cs typeface="Arial" pitchFamily="34" charset="0"/>
            </a:endParaRPr>
          </a:p>
          <a:p>
            <a:pPr indent="457200"/>
            <a:r>
              <a:rPr lang="ru-RU" u="sng" dirty="0">
                <a:solidFill>
                  <a:srgbClr val="002060"/>
                </a:solidFill>
                <a:latin typeface="Arial" pitchFamily="34" charset="0"/>
                <a:cs typeface="Arial" pitchFamily="34" charset="0"/>
              </a:rPr>
              <a:t>ХОД ИГРЫ:</a:t>
            </a:r>
          </a:p>
          <a:p>
            <a:pPr indent="457200"/>
            <a:r>
              <a:rPr lang="ru-RU" dirty="0">
                <a:solidFill>
                  <a:srgbClr val="002060"/>
                </a:solidFill>
                <a:latin typeface="Arial" pitchFamily="34" charset="0"/>
                <a:cs typeface="Arial" pitchFamily="34" charset="0"/>
              </a:rPr>
              <a:t>Игра проходит, так же  как и предыдущие, но </a:t>
            </a:r>
            <a:r>
              <a:rPr lang="ru-RU" dirty="0" err="1">
                <a:solidFill>
                  <a:srgbClr val="002060"/>
                </a:solidFill>
                <a:latin typeface="Arial" pitchFamily="34" charset="0"/>
                <a:cs typeface="Arial" pitchFamily="34" charset="0"/>
              </a:rPr>
              <a:t>ловишка</a:t>
            </a:r>
            <a:r>
              <a:rPr lang="ru-RU" dirty="0">
                <a:solidFill>
                  <a:srgbClr val="002060"/>
                </a:solidFill>
                <a:latin typeface="Arial" pitchFamily="34" charset="0"/>
                <a:cs typeface="Arial" pitchFamily="34" charset="0"/>
              </a:rPr>
              <a:t> должен осалить убегающих мягким мячом.</a:t>
            </a:r>
          </a:p>
        </p:txBody>
      </p:sp>
      <p:pic>
        <p:nvPicPr>
          <p:cNvPr id="5" name="Picture 4" descr="https://img-fotki.yandex.ru/get/38067/200418627.12c/0_1608c5_c9028bbd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6280" y="1844824"/>
            <a:ext cx="4706121" cy="194421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https://img-fotki.yandex.ru/get/68946/200418627.12c/0_1608c6_f14f85fa_ori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3718262">
            <a:off x="6286456" y="2817558"/>
            <a:ext cx="2033622" cy="395252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0" descr="планеты"/>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27984" y="3829976"/>
            <a:ext cx="1927689" cy="19276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584397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1969" y="518021"/>
            <a:ext cx="8496944" cy="6050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2411760" y="44624"/>
            <a:ext cx="4383059" cy="369332"/>
          </a:xfrm>
          <a:prstGeom prst="rect">
            <a:avLst/>
          </a:prstGeom>
        </p:spPr>
        <p:txBody>
          <a:bodyPr wrap="none">
            <a:spAutoFit/>
          </a:bodyPr>
          <a:lstStyle/>
          <a:p>
            <a:pPr algn="ctr"/>
            <a:r>
              <a:rPr lang="ru-RU" b="1" dirty="0">
                <a:solidFill>
                  <a:srgbClr val="002060"/>
                </a:solidFill>
                <a:latin typeface="Arial" pitchFamily="34" charset="0"/>
                <a:cs typeface="Arial" pitchFamily="34" charset="0"/>
              </a:rPr>
              <a:t>Учебный плакат. Космос: Формат А2</a:t>
            </a:r>
          </a:p>
        </p:txBody>
      </p:sp>
    </p:spTree>
    <p:extLst>
      <p:ext uri="{BB962C8B-B14F-4D97-AF65-F5344CB8AC3E}">
        <p14:creationId xmlns:p14="http://schemas.microsoft.com/office/powerpoint/2010/main" xmlns="" val="38875894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60648"/>
            <a:ext cx="4473384" cy="6264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descr="https://www.uchmag.ru/upload/catalog/posob/_/k/_k_p_l-197_/images/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3" y="262940"/>
            <a:ext cx="4137569" cy="2952328"/>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https://www.uchmag.ru/upload/catalog/posob/_/k/_k_p_l-197_/images/0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88023" y="3392996"/>
            <a:ext cx="4137569" cy="30603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01572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uchmag.ru/upload/catalog/posob/_/k/_k_p_l-197_/images/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9950" y="289158"/>
            <a:ext cx="8779720" cy="62646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95027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uchmag.ru/upload/catalog/posob/_/n/_n_v-20_/images/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50974" y="82652"/>
            <a:ext cx="2598812" cy="3566633"/>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5628" y="259199"/>
            <a:ext cx="4784980" cy="3384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5" descr="https://www.uchmag.ru/upload/catalog/posob/_/n/_n_v-20_/images/0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5007" y="3822141"/>
            <a:ext cx="2902599" cy="2736304"/>
          </a:xfrm>
          <a:prstGeom prst="rect">
            <a:avLst/>
          </a:prstGeom>
          <a:noFill/>
          <a:extLst>
            <a:ext uri="{909E8E84-426E-40DD-AFC4-6F175D3DCCD1}">
              <a14:hiddenFill xmlns:a14="http://schemas.microsoft.com/office/drawing/2010/main" xmlns="">
                <a:solidFill>
                  <a:srgbClr val="FFFFFF"/>
                </a:solidFill>
              </a14:hiddenFill>
            </a:ext>
          </a:extLst>
        </p:spPr>
      </p:pic>
      <p:pic>
        <p:nvPicPr>
          <p:cNvPr id="8199" name="Picture 7" descr="https://www.uchmag.ru/upload/catalog/posob/_/n/_n_v-20_/images/0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38118" y="3852863"/>
            <a:ext cx="2938313" cy="2736304"/>
          </a:xfrm>
          <a:prstGeom prst="rect">
            <a:avLst/>
          </a:prstGeom>
          <a:noFill/>
          <a:extLst>
            <a:ext uri="{909E8E84-426E-40DD-AFC4-6F175D3DCCD1}">
              <a14:hiddenFill xmlns:a14="http://schemas.microsoft.com/office/drawing/2010/main" xmlns="">
                <a:solidFill>
                  <a:srgbClr val="FFFFFF"/>
                </a:solidFill>
              </a14:hiddenFill>
            </a:ext>
          </a:extLst>
        </p:spPr>
      </p:pic>
      <p:pic>
        <p:nvPicPr>
          <p:cNvPr id="8201" name="Picture 9" descr="https://www.uchmag.ru/upload/catalog/posob/_/n/_n_v-20_/images/06.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72200" y="3822141"/>
            <a:ext cx="2592288" cy="27977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58862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5008" y="409278"/>
            <a:ext cx="8749480" cy="6001643"/>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b="1" dirty="0">
                <a:solidFill>
                  <a:srgbClr val="C00000"/>
                </a:solidFill>
                <a:latin typeface="Arial" pitchFamily="34" charset="0"/>
                <a:cs typeface="Arial" pitchFamily="34" charset="0"/>
              </a:rPr>
              <a:t>«Далеко ли до Луны?»</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a:t>
            </a:r>
            <a:r>
              <a:rPr lang="ru-RU" b="1" dirty="0">
                <a:solidFill>
                  <a:srgbClr val="002060"/>
                </a:solidFill>
                <a:latin typeface="Arial" pitchFamily="34" charset="0"/>
                <a:cs typeface="Arial" pitchFamily="34" charset="0"/>
              </a:rPr>
              <a:t> узнать, как можно измерить расстояние до Луны.</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2 плоских зеркальца, клейкая лента, стол, листок из блокнота, фонарик.</a:t>
            </a:r>
          </a:p>
          <a:p>
            <a:pPr indent="457200"/>
            <a:r>
              <a:rPr lang="ru-RU" b="1" dirty="0" smtClean="0">
                <a:solidFill>
                  <a:srgbClr val="C00000"/>
                </a:solidFill>
                <a:latin typeface="Arial" pitchFamily="34" charset="0"/>
                <a:cs typeface="Arial" pitchFamily="34" charset="0"/>
              </a:rPr>
              <a:t>Содержание</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эксперимент надо проводить в комнате, которую можно затемнить.</a:t>
            </a:r>
          </a:p>
          <a:p>
            <a:pPr indent="457200"/>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Склейте зеркала лентой так, чтобы они открывались и закрывались как книга. Поставьте зеркала на стол.</a:t>
            </a:r>
          </a:p>
          <a:p>
            <a:pPr indent="457200"/>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Прикрепите листок бумаги на груди. Положите фонарик на стол так, чтобы свет падал на одно из зеркал под углом.</a:t>
            </a:r>
          </a:p>
          <a:p>
            <a:pPr indent="457200"/>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Найдите для второго зеркала такое положение, чтобы оно отражало свет на листок бумаги у вас на груди.</a:t>
            </a:r>
          </a:p>
          <a:p>
            <a:pPr indent="457200"/>
            <a:r>
              <a:rPr lang="ru-RU" b="1" dirty="0" smtClean="0">
                <a:solidFill>
                  <a:srgbClr val="C00000"/>
                </a:solidFill>
                <a:latin typeface="Arial" pitchFamily="34" charset="0"/>
                <a:cs typeface="Arial" pitchFamily="34" charset="0"/>
              </a:rPr>
              <a:t>Итоги</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на бумаге появляется кольцо света.</a:t>
            </a:r>
          </a:p>
          <a:p>
            <a:pPr indent="457200"/>
            <a:r>
              <a:rPr lang="ru-RU" b="1" dirty="0" smtClean="0">
                <a:solidFill>
                  <a:srgbClr val="C00000"/>
                </a:solidFill>
                <a:latin typeface="Arial" pitchFamily="34" charset="0"/>
                <a:cs typeface="Arial" pitchFamily="34" charset="0"/>
              </a:rPr>
              <a:t>ПОЧЕМУ</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Свет сначала был отражен одним зеркалом на другое, а затем уже на бумажный экран</a:t>
            </a:r>
            <a:r>
              <a:rPr lang="ru-RU" b="1" dirty="0" smtClean="0">
                <a:solidFill>
                  <a:srgbClr val="002060"/>
                </a:solidFill>
                <a:latin typeface="Arial" pitchFamily="34" charset="0"/>
                <a:cs typeface="Arial" pitchFamily="34" charset="0"/>
              </a:rPr>
              <a:t>.</a:t>
            </a:r>
          </a:p>
          <a:p>
            <a:pPr indent="457200"/>
            <a:r>
              <a:rPr lang="ru-RU" b="1" dirty="0" smtClean="0">
                <a:solidFill>
                  <a:srgbClr val="002060"/>
                </a:solidFill>
                <a:latin typeface="Arial" pitchFamily="34" charset="0"/>
                <a:cs typeface="Arial" pitchFamily="34" charset="0"/>
              </a:rPr>
              <a:t> </a:t>
            </a:r>
            <a:r>
              <a:rPr lang="ru-RU" b="1" dirty="0" err="1">
                <a:solidFill>
                  <a:srgbClr val="002060"/>
                </a:solidFill>
                <a:latin typeface="Arial" pitchFamily="34" charset="0"/>
                <a:cs typeface="Arial" pitchFamily="34" charset="0"/>
              </a:rPr>
              <a:t>Ретрорефлектор</a:t>
            </a:r>
            <a:r>
              <a:rPr lang="ru-RU" b="1" dirty="0">
                <a:solidFill>
                  <a:srgbClr val="002060"/>
                </a:solidFill>
                <a:latin typeface="Arial" pitchFamily="34" charset="0"/>
                <a:cs typeface="Arial" pitchFamily="34" charset="0"/>
              </a:rPr>
              <a:t>, оставленный на Луне, составлен из зеркал, похожих на те, которые мы использовали в этом эксперименте. Измерив время, за которое посланный с Земли лазерный луч отразился в </a:t>
            </a:r>
            <a:r>
              <a:rPr lang="ru-RU" b="1" dirty="0" err="1">
                <a:solidFill>
                  <a:srgbClr val="002060"/>
                </a:solidFill>
                <a:latin typeface="Arial" pitchFamily="34" charset="0"/>
                <a:cs typeface="Arial" pitchFamily="34" charset="0"/>
              </a:rPr>
              <a:t>ретрорефлекторе</a:t>
            </a:r>
            <a:r>
              <a:rPr lang="ru-RU" b="1" dirty="0">
                <a:solidFill>
                  <a:srgbClr val="002060"/>
                </a:solidFill>
                <a:latin typeface="Arial" pitchFamily="34" charset="0"/>
                <a:cs typeface="Arial" pitchFamily="34" charset="0"/>
              </a:rPr>
              <a:t>, установленном на Луне, и вернулся на Землю, ученые и вычислили расстояние от Земли до Луны.</a:t>
            </a:r>
          </a:p>
        </p:txBody>
      </p:sp>
    </p:spTree>
    <p:extLst>
      <p:ext uri="{BB962C8B-B14F-4D97-AF65-F5344CB8AC3E}">
        <p14:creationId xmlns:p14="http://schemas.microsoft.com/office/powerpoint/2010/main" xmlns="" val="16153699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059" y="548680"/>
            <a:ext cx="8583663" cy="6111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787464" y="53618"/>
            <a:ext cx="7848872" cy="369332"/>
          </a:xfrm>
          <a:prstGeom prst="rect">
            <a:avLst/>
          </a:prstGeom>
        </p:spPr>
        <p:txBody>
          <a:bodyPr wrap="square">
            <a:spAutoFit/>
          </a:bodyPr>
          <a:lstStyle/>
          <a:p>
            <a:r>
              <a:rPr lang="ru-RU" b="1" dirty="0">
                <a:solidFill>
                  <a:srgbClr val="002060"/>
                </a:solidFill>
                <a:latin typeface="Arial" pitchFamily="34" charset="0"/>
                <a:cs typeface="Arial" pitchFamily="34" charset="0"/>
              </a:rPr>
              <a:t>Учебный плакат. Строение солнечной системы: Формат А2</a:t>
            </a:r>
          </a:p>
        </p:txBody>
      </p:sp>
    </p:spTree>
    <p:extLst>
      <p:ext uri="{BB962C8B-B14F-4D97-AF65-F5344CB8AC3E}">
        <p14:creationId xmlns:p14="http://schemas.microsoft.com/office/powerpoint/2010/main" xmlns="" val="4085842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6780" y="1340768"/>
            <a:ext cx="8950289" cy="646331"/>
          </a:xfrm>
          <a:prstGeom prst="rect">
            <a:avLst/>
          </a:prstGeom>
          <a:solidFill>
            <a:schemeClr val="bg2">
              <a:lumMod val="75000"/>
            </a:schemeClr>
          </a:solidFill>
        </p:spPr>
        <p:txBody>
          <a:bodyPr wrap="square">
            <a:spAutoFit/>
          </a:bodyPr>
          <a:lstStyle/>
          <a:p>
            <a:r>
              <a:rPr lang="en-US" dirty="0">
                <a:solidFill>
                  <a:schemeClr val="bg1"/>
                </a:solidFill>
              </a:rPr>
              <a:t>https://deti.mann-ivanov-ferber.ru/2020/04/12/9-interesnyx-faktov-o-kosmose-kotorye-ponravyatsya-detyam</a:t>
            </a:r>
            <a:r>
              <a:rPr lang="en-US" dirty="0" smtClean="0">
                <a:solidFill>
                  <a:schemeClr val="bg1"/>
                </a:solidFill>
              </a:rPr>
              <a:t>/</a:t>
            </a:r>
            <a:r>
              <a:rPr lang="ru-RU" dirty="0" smtClean="0">
                <a:solidFill>
                  <a:schemeClr val="bg1"/>
                </a:solidFill>
              </a:rPr>
              <a:t> </a:t>
            </a:r>
            <a:endParaRPr lang="ru-RU" dirty="0">
              <a:solidFill>
                <a:schemeClr val="bg1"/>
              </a:solidFill>
            </a:endParaRPr>
          </a:p>
        </p:txBody>
      </p:sp>
      <p:sp>
        <p:nvSpPr>
          <p:cNvPr id="3" name="Прямоугольник 2"/>
          <p:cNvSpPr/>
          <p:nvPr/>
        </p:nvSpPr>
        <p:spPr>
          <a:xfrm>
            <a:off x="395536" y="589330"/>
            <a:ext cx="3954801" cy="369332"/>
          </a:xfrm>
          <a:prstGeom prst="rect">
            <a:avLst/>
          </a:prstGeom>
        </p:spPr>
        <p:txBody>
          <a:bodyPr wrap="none">
            <a:spAutoFit/>
          </a:bodyPr>
          <a:lstStyle/>
          <a:p>
            <a:pPr indent="457200"/>
            <a:r>
              <a:rPr lang="ru-RU" b="1" dirty="0" smtClean="0">
                <a:solidFill>
                  <a:srgbClr val="002060"/>
                </a:solidFill>
                <a:latin typeface="Arial" pitchFamily="34" charset="0"/>
                <a:cs typeface="Arial" pitchFamily="34" charset="0"/>
              </a:rPr>
              <a:t>ИСТОЧНИКИ ИНФОРМАЦИИ</a:t>
            </a:r>
            <a:r>
              <a:rPr lang="ru-RU" b="1"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p:txBody>
      </p:sp>
      <p:sp>
        <p:nvSpPr>
          <p:cNvPr id="4" name="Прямоугольник 3"/>
          <p:cNvSpPr/>
          <p:nvPr/>
        </p:nvSpPr>
        <p:spPr>
          <a:xfrm>
            <a:off x="136781" y="2348880"/>
            <a:ext cx="8950289" cy="646331"/>
          </a:xfrm>
          <a:prstGeom prst="rect">
            <a:avLst/>
          </a:prstGeom>
          <a:solidFill>
            <a:schemeClr val="bg2">
              <a:lumMod val="75000"/>
            </a:schemeClr>
          </a:solidFill>
        </p:spPr>
        <p:txBody>
          <a:bodyPr wrap="square">
            <a:spAutoFit/>
          </a:bodyPr>
          <a:lstStyle/>
          <a:p>
            <a:r>
              <a:rPr lang="en-US" dirty="0">
                <a:solidFill>
                  <a:schemeClr val="bg1"/>
                </a:solidFill>
              </a:rPr>
              <a:t>https://</a:t>
            </a:r>
            <a:r>
              <a:rPr lang="en-US" dirty="0" smtClean="0">
                <a:solidFill>
                  <a:schemeClr val="bg1"/>
                </a:solidFill>
              </a:rPr>
              <a:t>kopilkaurokov.ru/doshkolnoeObrazovanie/prochee/kartoteka_podvizhnykh_igr_etot_zagadochnyi_kosmos</a:t>
            </a:r>
            <a:r>
              <a:rPr lang="ru-RU" dirty="0" smtClean="0">
                <a:solidFill>
                  <a:schemeClr val="bg1"/>
                </a:solidFill>
              </a:rPr>
              <a:t> </a:t>
            </a:r>
            <a:endParaRPr lang="ru-RU" dirty="0">
              <a:solidFill>
                <a:schemeClr val="bg1"/>
              </a:solidFill>
            </a:endParaRPr>
          </a:p>
        </p:txBody>
      </p:sp>
      <p:sp>
        <p:nvSpPr>
          <p:cNvPr id="5" name="Прямоугольник 4"/>
          <p:cNvSpPr/>
          <p:nvPr/>
        </p:nvSpPr>
        <p:spPr>
          <a:xfrm>
            <a:off x="88922" y="3284984"/>
            <a:ext cx="8922486" cy="369332"/>
          </a:xfrm>
          <a:prstGeom prst="rect">
            <a:avLst/>
          </a:prstGeom>
          <a:solidFill>
            <a:schemeClr val="bg2">
              <a:lumMod val="75000"/>
            </a:schemeClr>
          </a:solidFill>
        </p:spPr>
        <p:txBody>
          <a:bodyPr wrap="square">
            <a:spAutoFit/>
          </a:bodyPr>
          <a:lstStyle/>
          <a:p>
            <a:r>
              <a:rPr lang="en-US" dirty="0">
                <a:solidFill>
                  <a:schemeClr val="bg1"/>
                </a:solidFill>
              </a:rPr>
              <a:t>https://deti-online.com/zagadki/zagadki-pro-kosmos/</a:t>
            </a:r>
            <a:endParaRPr lang="ru-RU" dirty="0">
              <a:solidFill>
                <a:schemeClr val="bg1"/>
              </a:solidFill>
            </a:endParaRPr>
          </a:p>
        </p:txBody>
      </p:sp>
      <p:sp>
        <p:nvSpPr>
          <p:cNvPr id="6" name="Прямоугольник 5"/>
          <p:cNvSpPr/>
          <p:nvPr/>
        </p:nvSpPr>
        <p:spPr>
          <a:xfrm>
            <a:off x="154424" y="4077071"/>
            <a:ext cx="8856984" cy="646331"/>
          </a:xfrm>
          <a:prstGeom prst="rect">
            <a:avLst/>
          </a:prstGeom>
          <a:solidFill>
            <a:schemeClr val="bg2">
              <a:lumMod val="75000"/>
            </a:schemeClr>
          </a:solidFill>
        </p:spPr>
        <p:txBody>
          <a:bodyPr wrap="square">
            <a:spAutoFit/>
          </a:bodyPr>
          <a:lstStyle/>
          <a:p>
            <a:r>
              <a:rPr lang="en-US" dirty="0">
                <a:solidFill>
                  <a:schemeClr val="bg1"/>
                </a:solidFill>
              </a:rPr>
              <a:t>https://</a:t>
            </a:r>
            <a:r>
              <a:rPr lang="en-US" dirty="0" smtClean="0">
                <a:solidFill>
                  <a:schemeClr val="bg1"/>
                </a:solidFill>
              </a:rPr>
              <a:t>melkie.net/podborki/schitalki/schitalochka-pro-planety-solnechnoy-sistemy.html</a:t>
            </a:r>
            <a:r>
              <a:rPr lang="ru-RU" dirty="0" smtClean="0">
                <a:solidFill>
                  <a:schemeClr val="bg1"/>
                </a:solidFill>
              </a:rPr>
              <a:t>  </a:t>
            </a:r>
            <a:endParaRPr lang="ru-RU" dirty="0">
              <a:solidFill>
                <a:schemeClr val="bg1"/>
              </a:solidFill>
            </a:endParaRPr>
          </a:p>
        </p:txBody>
      </p:sp>
      <p:sp>
        <p:nvSpPr>
          <p:cNvPr id="7" name="Прямоугольник 6"/>
          <p:cNvSpPr/>
          <p:nvPr/>
        </p:nvSpPr>
        <p:spPr>
          <a:xfrm>
            <a:off x="173601" y="4941168"/>
            <a:ext cx="4047903" cy="369332"/>
          </a:xfrm>
          <a:prstGeom prst="rect">
            <a:avLst/>
          </a:prstGeom>
          <a:solidFill>
            <a:schemeClr val="bg2">
              <a:lumMod val="75000"/>
            </a:schemeClr>
          </a:solidFill>
        </p:spPr>
        <p:txBody>
          <a:bodyPr wrap="none">
            <a:spAutoFit/>
          </a:bodyPr>
          <a:lstStyle/>
          <a:p>
            <a:r>
              <a:rPr lang="en-US" dirty="0">
                <a:solidFill>
                  <a:schemeClr val="bg1"/>
                </a:solidFill>
              </a:rPr>
              <a:t>https://</a:t>
            </a:r>
            <a:r>
              <a:rPr lang="en-US" dirty="0" smtClean="0">
                <a:solidFill>
                  <a:schemeClr val="bg1"/>
                </a:solidFill>
              </a:rPr>
              <a:t>79chita.212d.ru/page/6677</a:t>
            </a:r>
            <a:r>
              <a:rPr lang="ru-RU" dirty="0" smtClean="0">
                <a:solidFill>
                  <a:schemeClr val="bg1"/>
                </a:solidFill>
              </a:rPr>
              <a:t> </a:t>
            </a:r>
            <a:endParaRPr lang="ru-RU" dirty="0">
              <a:solidFill>
                <a:schemeClr val="bg1"/>
              </a:solidFill>
            </a:endParaRPr>
          </a:p>
        </p:txBody>
      </p:sp>
      <p:pic>
        <p:nvPicPr>
          <p:cNvPr id="8" name="Picture 2" descr="spaceship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4040" t="74223" r="36279"/>
          <a:stretch/>
        </p:blipFill>
        <p:spPr bwMode="auto">
          <a:xfrm>
            <a:off x="5364088" y="4400236"/>
            <a:ext cx="3205171" cy="23042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6784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1434" y="116632"/>
            <a:ext cx="8856984" cy="6555641"/>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b="1" dirty="0">
                <a:solidFill>
                  <a:srgbClr val="C00000"/>
                </a:solidFill>
                <a:latin typeface="Arial" pitchFamily="34" charset="0"/>
                <a:cs typeface="Arial" pitchFamily="34" charset="0"/>
              </a:rPr>
              <a:t>«Далекое свечение»</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a:t>
            </a:r>
            <a:r>
              <a:rPr lang="ru-RU" b="1" dirty="0">
                <a:solidFill>
                  <a:srgbClr val="002060"/>
                </a:solidFill>
                <a:latin typeface="Arial" pitchFamily="34" charset="0"/>
                <a:cs typeface="Arial" pitchFamily="34" charset="0"/>
              </a:rPr>
              <a:t> установить, почему сияет кольцо Юпитера.</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002060"/>
                </a:solidFill>
                <a:latin typeface="Arial" pitchFamily="34" charset="0"/>
                <a:cs typeface="Arial" pitchFamily="34" charset="0"/>
              </a:rPr>
              <a:t>: фонарик, тальк в пластмассовой упаковке с дырочками.</a:t>
            </a:r>
          </a:p>
          <a:p>
            <a:pPr indent="457200"/>
            <a:r>
              <a:rPr lang="ru-RU" b="1" dirty="0" smtClean="0">
                <a:solidFill>
                  <a:srgbClr val="C00000"/>
                </a:solidFill>
                <a:latin typeface="Arial" pitchFamily="34" charset="0"/>
                <a:cs typeface="Arial" pitchFamily="34" charset="0"/>
              </a:rPr>
              <a:t>Содержание</a:t>
            </a:r>
            <a:r>
              <a:rPr lang="ru-RU" b="1" dirty="0">
                <a:solidFill>
                  <a:srgbClr val="002060"/>
                </a:solidFill>
                <a:latin typeface="Arial" pitchFamily="34" charset="0"/>
                <a:cs typeface="Arial" pitchFamily="34" charset="0"/>
              </a:rPr>
              <a:t>: затемните комнату и положите фонарик на край стола. Держите открытую емкость под лучом света.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Резко </a:t>
            </a:r>
            <a:r>
              <a:rPr lang="ru-RU" b="1" dirty="0">
                <a:solidFill>
                  <a:srgbClr val="002060"/>
                </a:solidFill>
                <a:latin typeface="Arial" pitchFamily="34" charset="0"/>
                <a:cs typeface="Arial" pitchFamily="34" charset="0"/>
              </a:rPr>
              <a:t>сдавите емкость.</a:t>
            </a:r>
          </a:p>
          <a:p>
            <a:pPr indent="457200"/>
            <a:r>
              <a:rPr lang="ru-RU" b="1" dirty="0" smtClean="0">
                <a:solidFill>
                  <a:srgbClr val="002060"/>
                </a:solidFill>
                <a:latin typeface="Arial" pitchFamily="34" charset="0"/>
                <a:cs typeface="Arial" pitchFamily="34" charset="0"/>
              </a:rPr>
              <a:t>Итоги</a:t>
            </a:r>
            <a:r>
              <a:rPr lang="ru-RU" b="1" dirty="0">
                <a:solidFill>
                  <a:srgbClr val="002060"/>
                </a:solidFill>
                <a:latin typeface="Arial" pitchFamily="34" charset="0"/>
                <a:cs typeface="Arial" pitchFamily="34" charset="0"/>
              </a:rPr>
              <a:t>: луч света едва виден, пока в него не попадает порошок. Разлетевшиеся частицы талька начинают блестеть и световую дорожку можно рассмотреть.</a:t>
            </a:r>
          </a:p>
          <a:p>
            <a:pPr indent="457200"/>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ПОЧЕМУ?</a:t>
            </a:r>
            <a:r>
              <a:rPr lang="ru-RU" b="1" dirty="0">
                <a:solidFill>
                  <a:srgbClr val="002060"/>
                </a:solidFill>
                <a:latin typeface="Arial" pitchFamily="34" charset="0"/>
                <a:cs typeface="Arial" pitchFamily="34" charset="0"/>
              </a:rPr>
              <a:t> Свет нельзя увидеть, пока он не отразится от чего-нибудь и не попадет в ваши глаза.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Частицы </a:t>
            </a:r>
            <a:r>
              <a:rPr lang="ru-RU" b="1" dirty="0">
                <a:solidFill>
                  <a:srgbClr val="002060"/>
                </a:solidFill>
                <a:latin typeface="Arial" pitchFamily="34" charset="0"/>
                <a:cs typeface="Arial" pitchFamily="34" charset="0"/>
              </a:rPr>
              <a:t>талька ведут себя так же, как и мелкие частицы, из которых состоит кольцо Юпитера: они отражают свет.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Кольцо </a:t>
            </a:r>
            <a:r>
              <a:rPr lang="ru-RU" b="1" dirty="0">
                <a:solidFill>
                  <a:srgbClr val="002060"/>
                </a:solidFill>
                <a:latin typeface="Arial" pitchFamily="34" charset="0"/>
                <a:cs typeface="Arial" pitchFamily="34" charset="0"/>
              </a:rPr>
              <a:t>Юпитера находится в пятидесяти тысячах километров от облачного покрова планеты. Считается, что эти кольца состоят из вещества, попавшего туда с Ио, ближайшего из четырех спутников Юпитера.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Ио </a:t>
            </a:r>
            <a:r>
              <a:rPr lang="ru-RU" b="1" dirty="0">
                <a:solidFill>
                  <a:srgbClr val="002060"/>
                </a:solidFill>
                <a:latin typeface="Arial" pitchFamily="34" charset="0"/>
                <a:cs typeface="Arial" pitchFamily="34" charset="0"/>
              </a:rPr>
              <a:t>– единственный известный нам спутник с действующими вулканами. Возможно ,что кольцо Юпитера сформировалось из вулканического пепла. </a:t>
            </a:r>
          </a:p>
        </p:txBody>
      </p:sp>
    </p:spTree>
    <p:extLst>
      <p:ext uri="{BB962C8B-B14F-4D97-AF65-F5344CB8AC3E}">
        <p14:creationId xmlns:p14="http://schemas.microsoft.com/office/powerpoint/2010/main" xmlns="" val="830847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11055"/>
            <a:ext cx="8856984" cy="6278642"/>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b="1" dirty="0">
                <a:solidFill>
                  <a:srgbClr val="C00000"/>
                </a:solidFill>
                <a:latin typeface="Arial" pitchFamily="34" charset="0"/>
                <a:cs typeface="Arial" pitchFamily="34" charset="0"/>
              </a:rPr>
              <a:t>«Дневные звезды»</a:t>
            </a:r>
          </a:p>
          <a:p>
            <a:pPr indent="457200"/>
            <a:r>
              <a:rPr lang="ru-RU" b="1" dirty="0" smtClean="0">
                <a:solidFill>
                  <a:srgbClr val="C00000"/>
                </a:solidFill>
                <a:latin typeface="Arial" pitchFamily="34" charset="0"/>
                <a:cs typeface="Arial" pitchFamily="34" charset="0"/>
              </a:rPr>
              <a:t>Цель</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показать, что звезды светят постоянно.</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дырокол, картонка размером с открытку, белый конверт, фонарик.</a:t>
            </a:r>
          </a:p>
          <a:p>
            <a:pPr indent="457200"/>
            <a:r>
              <a:rPr lang="ru-RU" b="1" dirty="0" smtClean="0">
                <a:solidFill>
                  <a:srgbClr val="C00000"/>
                </a:solidFill>
                <a:latin typeface="Arial" pitchFamily="34" charset="0"/>
                <a:cs typeface="Arial" pitchFamily="34" charset="0"/>
              </a:rPr>
              <a:t>Содержание</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пробейте дыроколом в картоне несколько отверстий. Вложите картонку в конверт. Находясь в хорошо освещенной комнате, возьмите в одну руку конверт с картоном, а в другую – фонарик. Включите фонарики с 5 см посветите им на обращенную к вам сторону конверта, а потом на другую сторону.</a:t>
            </a:r>
          </a:p>
          <a:p>
            <a:pPr indent="457200"/>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Итоги: </a:t>
            </a:r>
            <a:r>
              <a:rPr lang="ru-RU" b="1" dirty="0">
                <a:solidFill>
                  <a:srgbClr val="002060"/>
                </a:solidFill>
                <a:latin typeface="Arial" pitchFamily="34" charset="0"/>
                <a:cs typeface="Arial" pitchFamily="34" charset="0"/>
              </a:rPr>
              <a:t>дырки в картоне не видны через конверт, когда вы светите фонариком на обращенную к вам сторону конверта, но становятся хорошо заметными, когда свет от фонаря направлен с другом стороны конверта, прямо на вас.</a:t>
            </a:r>
          </a:p>
          <a:p>
            <a:pPr indent="457200"/>
            <a:r>
              <a:rPr lang="ru-RU" b="1" dirty="0" smtClean="0">
                <a:solidFill>
                  <a:srgbClr val="C00000"/>
                </a:solidFill>
                <a:latin typeface="Arial" pitchFamily="34" charset="0"/>
                <a:cs typeface="Arial" pitchFamily="34" charset="0"/>
              </a:rPr>
              <a:t>ПОЧЕМУ</a:t>
            </a:r>
            <a:r>
              <a:rPr lang="ru-RU" b="1" dirty="0">
                <a:solidFill>
                  <a:srgbClr val="C00000"/>
                </a:solidFill>
                <a:latin typeface="Arial" pitchFamily="34" charset="0"/>
                <a:cs typeface="Arial" pitchFamily="34" charset="0"/>
              </a:rPr>
              <a:t>? </a:t>
            </a:r>
            <a:r>
              <a:rPr lang="ru-RU" b="1" dirty="0" smtClean="0">
                <a:solidFill>
                  <a:srgbClr val="C00000"/>
                </a:solidFill>
                <a:latin typeface="Arial" pitchFamily="34" charset="0"/>
                <a:cs typeface="Arial" pitchFamily="34" charset="0"/>
              </a:rPr>
              <a:t> </a:t>
            </a:r>
            <a:r>
              <a:rPr lang="ru-RU" b="1" dirty="0" smtClean="0">
                <a:solidFill>
                  <a:srgbClr val="002060"/>
                </a:solidFill>
                <a:latin typeface="Arial" pitchFamily="34" charset="0"/>
                <a:cs typeface="Arial" pitchFamily="34" charset="0"/>
              </a:rPr>
              <a:t>В </a:t>
            </a:r>
            <a:r>
              <a:rPr lang="ru-RU" b="1" dirty="0">
                <a:solidFill>
                  <a:srgbClr val="002060"/>
                </a:solidFill>
                <a:latin typeface="Arial" pitchFamily="34" charset="0"/>
                <a:cs typeface="Arial" pitchFamily="34" charset="0"/>
              </a:rPr>
              <a:t>освещенной комнате свет проходит через дырочки независимо от того, где находится зажженный фонарик, но видно их становится только тогда, когда дырка, благодаря проходящему через нее свету, начинает выделяться на более темном фоне. Со звездами происходит то же самое. Днем они светят тоже, но небо становится настолько ярким из-за солнечного света, что свет звезд затмевается. Лучше всего смотреть на звезды в безлунные ночи и подальше от городских огней</a:t>
            </a:r>
            <a:r>
              <a:rPr lang="ru-RU" b="1" dirty="0" smtClean="0">
                <a:solidFill>
                  <a:srgbClr val="002060"/>
                </a:solidFill>
                <a:latin typeface="Arial" pitchFamily="34" charset="0"/>
                <a:cs typeface="Arial" pitchFamily="34" charset="0"/>
              </a:rPr>
              <a:t>.</a:t>
            </a:r>
            <a:endParaRPr lang="ru-RU"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3310502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03" y="66629"/>
            <a:ext cx="9036496" cy="6832640"/>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b="1" dirty="0">
                <a:solidFill>
                  <a:srgbClr val="C00000"/>
                </a:solidFill>
                <a:latin typeface="Arial" pitchFamily="34" charset="0"/>
                <a:cs typeface="Arial" pitchFamily="34" charset="0"/>
              </a:rPr>
              <a:t>«За горизонтом»</a:t>
            </a:r>
          </a:p>
          <a:p>
            <a:pPr indent="457200"/>
            <a:r>
              <a:rPr lang="ru-RU" b="1" dirty="0" smtClean="0">
                <a:solidFill>
                  <a:srgbClr val="C00000"/>
                </a:solidFill>
                <a:latin typeface="Arial" pitchFamily="34" charset="0"/>
                <a:cs typeface="Arial" pitchFamily="34" charset="0"/>
              </a:rPr>
              <a:t>Цель</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установить, почему Солнце можно видеть до того, как оно поднимается над горизонтом.</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чистая литровая стеклянная банка с крышкой, стол, линейка, книги, пластилин.</a:t>
            </a:r>
          </a:p>
          <a:p>
            <a:pPr indent="457200"/>
            <a:r>
              <a:rPr lang="ru-RU" b="1" dirty="0" smtClean="0">
                <a:solidFill>
                  <a:srgbClr val="C00000"/>
                </a:solidFill>
                <a:latin typeface="Arial" pitchFamily="34" charset="0"/>
                <a:cs typeface="Arial" pitchFamily="34" charset="0"/>
              </a:rPr>
              <a:t>Содержание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наполняйте банку водой, пока она не станет литься через край. Плотно закройте банку крышкой.</a:t>
            </a:r>
          </a:p>
          <a:p>
            <a:pPr indent="457200"/>
            <a:r>
              <a:rPr lang="ru-RU" b="1" dirty="0" smtClean="0">
                <a:solidFill>
                  <a:srgbClr val="002060"/>
                </a:solidFill>
                <a:latin typeface="Arial" pitchFamily="34" charset="0"/>
                <a:cs typeface="Arial" pitchFamily="34" charset="0"/>
              </a:rPr>
              <a:t>Положите </a:t>
            </a:r>
            <a:r>
              <a:rPr lang="ru-RU" b="1" dirty="0">
                <a:solidFill>
                  <a:srgbClr val="002060"/>
                </a:solidFill>
                <a:latin typeface="Arial" pitchFamily="34" charset="0"/>
                <a:cs typeface="Arial" pitchFamily="34" charset="0"/>
              </a:rPr>
              <a:t>банку на стол в 30 см от края стола. Сложите перед банкой книги так, чтобы осталась видна только четверть банки. Слепите из пластилина шарик размером с грецкий орех. Положите шарик на стол, в 10 см от банки. Встаньте на колени перед книгами. Смотрите сквозь банку с водой, глядя поверх книг. Если пластилинового шарика не видно, подвиньте его</a:t>
            </a:r>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Оставшись в таком положении,  уберите банку из поля своего зрения.</a:t>
            </a:r>
          </a:p>
          <a:p>
            <a:pPr indent="457200"/>
            <a:r>
              <a:rPr lang="ru-RU" b="1" dirty="0" smtClean="0">
                <a:solidFill>
                  <a:srgbClr val="C00000"/>
                </a:solidFill>
                <a:latin typeface="Arial" pitchFamily="34" charset="0"/>
                <a:cs typeface="Arial" pitchFamily="34" charset="0"/>
              </a:rPr>
              <a:t>Итоги</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вы можете увидеть шарик только через банку с водой.</a:t>
            </a:r>
          </a:p>
          <a:p>
            <a:pPr indent="457200"/>
            <a:r>
              <a:rPr lang="ru-RU" b="1" dirty="0" smtClean="0">
                <a:solidFill>
                  <a:srgbClr val="C00000"/>
                </a:solidFill>
                <a:latin typeface="Arial" pitchFamily="34" charset="0"/>
                <a:cs typeface="Arial" pitchFamily="34" charset="0"/>
              </a:rPr>
              <a:t>ПОЧЕМУ</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Банка с водой позволяет вам видеть шарик, находящийся за стопкой книг. Все, на что вы смотрите, можно видеть только потому, что излучаемый этим предметом свет доходит до ваших глаз. Свет, отразившийся от пластилинового шарика, проходит сквозь банку с водой и преломляется в ней. Свет, исходящий от небесных тел, проходит через земную атмосферу </a:t>
            </a:r>
            <a:r>
              <a:rPr lang="ru-RU" i="1" dirty="0">
                <a:solidFill>
                  <a:srgbClr val="002060"/>
                </a:solidFill>
                <a:latin typeface="Arial" pitchFamily="34" charset="0"/>
                <a:cs typeface="Arial" pitchFamily="34" charset="0"/>
              </a:rPr>
              <a:t>(сотни километров воздуха, окружающего Землю) </a:t>
            </a:r>
            <a:r>
              <a:rPr lang="ru-RU" b="1" dirty="0">
                <a:solidFill>
                  <a:srgbClr val="002060"/>
                </a:solidFill>
                <a:latin typeface="Arial" pitchFamily="34" charset="0"/>
                <a:cs typeface="Arial" pitchFamily="34" charset="0"/>
              </a:rPr>
              <a:t>прежде чем дойти до нас. Атмосфера Земли преломляет этот свет так же, как банка с водой. Из-за преломления света Солнце можно видеть за несколько минут до того, как оно поднимается над горизонтом, а так же некоторое время после заката. </a:t>
            </a:r>
          </a:p>
        </p:txBody>
      </p:sp>
    </p:spTree>
    <p:extLst>
      <p:ext uri="{BB962C8B-B14F-4D97-AF65-F5344CB8AC3E}">
        <p14:creationId xmlns:p14="http://schemas.microsoft.com/office/powerpoint/2010/main" xmlns="" val="779237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39"/>
            <a:ext cx="8928992" cy="6555641"/>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dirty="0">
                <a:solidFill>
                  <a:srgbClr val="C00000"/>
                </a:solidFill>
                <a:latin typeface="Arial" pitchFamily="34" charset="0"/>
                <a:cs typeface="Arial" pitchFamily="34" charset="0"/>
              </a:rPr>
              <a:t>«</a:t>
            </a:r>
            <a:r>
              <a:rPr lang="ru-RU" sz="2400" b="1" dirty="0">
                <a:solidFill>
                  <a:srgbClr val="C00000"/>
                </a:solidFill>
                <a:latin typeface="Arial" pitchFamily="34" charset="0"/>
                <a:cs typeface="Arial" pitchFamily="34" charset="0"/>
              </a:rPr>
              <a:t>Звездные кольца»</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 </a:t>
            </a:r>
            <a:r>
              <a:rPr lang="ru-RU" b="1" dirty="0">
                <a:solidFill>
                  <a:srgbClr val="002060"/>
                </a:solidFill>
                <a:latin typeface="Arial" pitchFamily="34" charset="0"/>
                <a:cs typeface="Arial" pitchFamily="34" charset="0"/>
              </a:rPr>
              <a:t>установить, почему кажется, что звезды движутся по кругу.</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ножницы, линейка, белый мелок, карандаш, клейкая лента, бумага черного цвета.</a:t>
            </a:r>
          </a:p>
          <a:p>
            <a:pPr indent="457200"/>
            <a:r>
              <a:rPr lang="ru-RU" b="1" dirty="0" smtClean="0">
                <a:solidFill>
                  <a:srgbClr val="C00000"/>
                </a:solidFill>
                <a:latin typeface="Arial" pitchFamily="34" charset="0"/>
                <a:cs typeface="Arial" pitchFamily="34" charset="0"/>
              </a:rPr>
              <a:t>Содержание</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вырежьте </a:t>
            </a:r>
            <a:r>
              <a:rPr lang="ru-RU" b="1" dirty="0" smtClean="0">
                <a:solidFill>
                  <a:srgbClr val="002060"/>
                </a:solidFill>
                <a:latin typeface="Arial" pitchFamily="34" charset="0"/>
                <a:cs typeface="Arial" pitchFamily="34" charset="0"/>
              </a:rPr>
              <a:t>из бумаги </a:t>
            </a:r>
            <a:r>
              <a:rPr lang="ru-RU" b="1" dirty="0">
                <a:solidFill>
                  <a:srgbClr val="002060"/>
                </a:solidFill>
                <a:latin typeface="Arial" pitchFamily="34" charset="0"/>
                <a:cs typeface="Arial" pitchFamily="34" charset="0"/>
              </a:rPr>
              <a:t>круг, диаметром 15 см. Наугад нарисуйте мелом на черном круге 10 маленьких точек.</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        Проткните круг карандашом по центру и оставьте его там, закрепив снизу клейкой лентой. Зажав карандаш между ладоней, быстро крутите его.</a:t>
            </a:r>
          </a:p>
          <a:p>
            <a:pPr indent="457200"/>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Итоги:</a:t>
            </a:r>
            <a:r>
              <a:rPr lang="ru-RU" b="1" dirty="0">
                <a:solidFill>
                  <a:srgbClr val="002060"/>
                </a:solidFill>
                <a:latin typeface="Arial" pitchFamily="34" charset="0"/>
                <a:cs typeface="Arial" pitchFamily="34" charset="0"/>
              </a:rPr>
              <a:t> на вращающемся бумажном круге появляются светлые кольца.</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ПОЧЕМУ? Наше зрение на некоторое время сохраняет изображение белых точек.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Из-за </a:t>
            </a:r>
            <a:r>
              <a:rPr lang="ru-RU" b="1" dirty="0">
                <a:solidFill>
                  <a:srgbClr val="002060"/>
                </a:solidFill>
                <a:latin typeface="Arial" pitchFamily="34" charset="0"/>
                <a:cs typeface="Arial" pitchFamily="34" charset="0"/>
              </a:rPr>
              <a:t>вращения круга их отдельные изображения сливаются в светлые кольца. Подобное случается, когда астрономы фотографируют звезды, делая при этом многочасовые выдержки. Свет от звезд оставляет на фотопластинке длинный круговой след, как будто бы звезды двигались по кругу.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На </a:t>
            </a:r>
            <a:r>
              <a:rPr lang="ru-RU" b="1" dirty="0">
                <a:solidFill>
                  <a:srgbClr val="002060"/>
                </a:solidFill>
                <a:latin typeface="Arial" pitchFamily="34" charset="0"/>
                <a:cs typeface="Arial" pitchFamily="34" charset="0"/>
              </a:rPr>
              <a:t>самом же деле, движется сама Земля, а звезды относительно нее неподвижны. Хотя на кажется, что движутся звезды, движется </a:t>
            </a:r>
            <a:r>
              <a:rPr lang="ru-RU" b="1" dirty="0" smtClean="0">
                <a:solidFill>
                  <a:srgbClr val="002060"/>
                </a:solidFill>
                <a:latin typeface="Arial" pitchFamily="34" charset="0"/>
                <a:cs typeface="Arial" pitchFamily="34" charset="0"/>
              </a:rPr>
              <a:t>фотопластинка </a:t>
            </a:r>
            <a:r>
              <a:rPr lang="ru-RU" b="1" dirty="0">
                <a:solidFill>
                  <a:srgbClr val="002060"/>
                </a:solidFill>
                <a:latin typeface="Arial" pitchFamily="34" charset="0"/>
                <a:cs typeface="Arial" pitchFamily="34" charset="0"/>
              </a:rPr>
              <a:t>вместе с вращающейся вокруг своей оси Землей. </a:t>
            </a:r>
          </a:p>
        </p:txBody>
      </p:sp>
    </p:spTree>
    <p:extLst>
      <p:ext uri="{BB962C8B-B14F-4D97-AF65-F5344CB8AC3E}">
        <p14:creationId xmlns:p14="http://schemas.microsoft.com/office/powerpoint/2010/main" xmlns="" val="3649629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6137" y="1234495"/>
            <a:ext cx="8364318" cy="2554545"/>
          </a:xfrm>
          <a:prstGeom prst="rect">
            <a:avLst/>
          </a:prstGeom>
          <a:solidFill>
            <a:schemeClr val="accent1">
              <a:lumMod val="40000"/>
              <a:lumOff val="60000"/>
            </a:schemeClr>
          </a:solidFill>
          <a:ln w="38100">
            <a:solidFill>
              <a:srgbClr val="002060"/>
            </a:solidFill>
          </a:ln>
        </p:spPr>
        <p:txBody>
          <a:bodyPr wrap="square">
            <a:spAutoFit/>
          </a:bodyPr>
          <a:lstStyle/>
          <a:p>
            <a:pPr lvl="0"/>
            <a:r>
              <a:rPr lang="ru-RU" sz="2000" b="1" dirty="0" smtClean="0">
                <a:solidFill>
                  <a:srgbClr val="002060"/>
                </a:solidFill>
                <a:latin typeface="Arial" pitchFamily="34" charset="0"/>
                <a:cs typeface="Arial" pitchFamily="34" charset="0"/>
              </a:rPr>
              <a:t>1. Методы </a:t>
            </a:r>
            <a:r>
              <a:rPr lang="ru-RU" sz="2000" b="1" dirty="0">
                <a:solidFill>
                  <a:srgbClr val="002060"/>
                </a:solidFill>
                <a:latin typeface="Arial" pitchFamily="34" charset="0"/>
                <a:cs typeface="Arial" pitchFamily="34" charset="0"/>
              </a:rPr>
              <a:t>и приемы, способствующие расширению представлений о космическом пространстве, Солнечной системе, планетах, кометах, астероидах и др. </a:t>
            </a:r>
            <a:endParaRPr lang="ru-RU" sz="2000" b="1" dirty="0" smtClean="0">
              <a:solidFill>
                <a:srgbClr val="002060"/>
              </a:solidFill>
              <a:latin typeface="Arial" pitchFamily="34" charset="0"/>
              <a:cs typeface="Arial" pitchFamily="34" charset="0"/>
            </a:endParaRPr>
          </a:p>
          <a:p>
            <a:pPr lvl="0"/>
            <a:endParaRPr lang="ru-RU" sz="2000" b="1" dirty="0">
              <a:solidFill>
                <a:srgbClr val="002060"/>
              </a:solidFill>
              <a:latin typeface="Arial" pitchFamily="34" charset="0"/>
              <a:cs typeface="Arial" pitchFamily="34" charset="0"/>
            </a:endParaRPr>
          </a:p>
          <a:p>
            <a:pPr lvl="0"/>
            <a:r>
              <a:rPr lang="ru-RU" sz="2000" b="1" dirty="0" smtClean="0">
                <a:solidFill>
                  <a:srgbClr val="002060"/>
                </a:solidFill>
                <a:latin typeface="Arial" pitchFamily="34" charset="0"/>
                <a:cs typeface="Arial" pitchFamily="34" charset="0"/>
              </a:rPr>
              <a:t>2. Создание </a:t>
            </a:r>
            <a:r>
              <a:rPr lang="ru-RU" sz="2000" b="1" dirty="0">
                <a:solidFill>
                  <a:srgbClr val="002060"/>
                </a:solidFill>
                <a:latin typeface="Arial" pitchFamily="34" charset="0"/>
                <a:cs typeface="Arial" pitchFamily="34" charset="0"/>
              </a:rPr>
              <a:t>условий для ознакомления детей с понятием «космос» через различные виды деятельности</a:t>
            </a:r>
            <a:r>
              <a:rPr lang="ru-RU" sz="2000" b="1" dirty="0" smtClean="0">
                <a:solidFill>
                  <a:srgbClr val="002060"/>
                </a:solidFill>
                <a:latin typeface="Arial" pitchFamily="34" charset="0"/>
                <a:cs typeface="Arial" pitchFamily="34" charset="0"/>
              </a:rPr>
              <a:t>.</a:t>
            </a:r>
          </a:p>
          <a:p>
            <a:pPr lvl="0"/>
            <a:endParaRPr lang="ru-RU" sz="2000" b="1" dirty="0">
              <a:solidFill>
                <a:srgbClr val="002060"/>
              </a:solidFill>
              <a:latin typeface="Arial" pitchFamily="34" charset="0"/>
              <a:cs typeface="Arial" pitchFamily="34" charset="0"/>
            </a:endParaRPr>
          </a:p>
          <a:p>
            <a:pPr lvl="0"/>
            <a:r>
              <a:rPr lang="ru-RU" sz="2000" b="1" dirty="0" smtClean="0">
                <a:solidFill>
                  <a:srgbClr val="002060"/>
                </a:solidFill>
                <a:latin typeface="Arial" pitchFamily="34" charset="0"/>
                <a:cs typeface="Arial" pitchFamily="34" charset="0"/>
              </a:rPr>
              <a:t>3. Практический </a:t>
            </a:r>
            <a:r>
              <a:rPr lang="ru-RU" sz="2000" b="1" dirty="0">
                <a:solidFill>
                  <a:srgbClr val="002060"/>
                </a:solidFill>
                <a:latin typeface="Arial" pitchFamily="34" charset="0"/>
                <a:cs typeface="Arial" pitchFamily="34" charset="0"/>
              </a:rPr>
              <a:t>инструментарий.</a:t>
            </a:r>
          </a:p>
        </p:txBody>
      </p:sp>
      <p:sp>
        <p:nvSpPr>
          <p:cNvPr id="3" name="Прямоугольник 2"/>
          <p:cNvSpPr/>
          <p:nvPr/>
        </p:nvSpPr>
        <p:spPr>
          <a:xfrm>
            <a:off x="467544" y="548680"/>
            <a:ext cx="4311245" cy="461665"/>
          </a:xfrm>
          <a:prstGeom prst="rect">
            <a:avLst/>
          </a:prstGeom>
        </p:spPr>
        <p:txBody>
          <a:bodyPr wrap="none">
            <a:spAutoFit/>
          </a:bodyPr>
          <a:lstStyle/>
          <a:p>
            <a:pPr lvl="0"/>
            <a:r>
              <a:rPr lang="ru-RU" sz="2400" b="1" dirty="0">
                <a:solidFill>
                  <a:srgbClr val="002060"/>
                </a:solidFill>
                <a:latin typeface="Arial" pitchFamily="34" charset="0"/>
                <a:cs typeface="Arial" pitchFamily="34" charset="0"/>
              </a:rPr>
              <a:t>Содержательные вопросы</a:t>
            </a:r>
          </a:p>
        </p:txBody>
      </p:sp>
      <p:pic>
        <p:nvPicPr>
          <p:cNvPr id="8" name="Picture 6" descr="https://img-fotki.yandex.ru/get/45190/200418627.12c/0_1608c3_8653b136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23928" y="3089146"/>
            <a:ext cx="3891091" cy="288032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plane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2200" y="4131627"/>
            <a:ext cx="2381250" cy="176212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ttps://img-fotki.yandex.ru/get/43546/200418627.12c/0_1608ba_5658e228_orig.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5796" t="44246" r="37933"/>
          <a:stretch/>
        </p:blipFill>
        <p:spPr bwMode="auto">
          <a:xfrm>
            <a:off x="5466199" y="3573016"/>
            <a:ext cx="1415144" cy="30913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8554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9760" y="198458"/>
            <a:ext cx="8640960" cy="6001643"/>
          </a:xfrm>
          <a:prstGeom prst="rect">
            <a:avLst/>
          </a:prstGeom>
          <a:solidFill>
            <a:schemeClr val="accent1">
              <a:lumMod val="40000"/>
              <a:lumOff val="60000"/>
            </a:schemeClr>
          </a:solidFill>
          <a:ln w="38100">
            <a:solidFill>
              <a:schemeClr val="accent3"/>
            </a:solidFill>
          </a:ln>
        </p:spPr>
        <p:txBody>
          <a:bodyPr wrap="square">
            <a:spAutoFit/>
          </a:bodyPr>
          <a:lstStyle/>
          <a:p>
            <a:pPr algn="ctr"/>
            <a:r>
              <a:rPr lang="ru-RU" sz="2400" b="1" dirty="0">
                <a:solidFill>
                  <a:srgbClr val="C00000"/>
                </a:solidFill>
                <a:latin typeface="Arial" pitchFamily="34" charset="0"/>
                <a:cs typeface="Arial" pitchFamily="34" charset="0"/>
              </a:rPr>
              <a:t>«Звездные часы»</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a:t>
            </a:r>
            <a:r>
              <a:rPr lang="ru-RU" b="1" dirty="0">
                <a:solidFill>
                  <a:srgbClr val="002060"/>
                </a:solidFill>
                <a:latin typeface="Arial" pitchFamily="34" charset="0"/>
                <a:cs typeface="Arial" pitchFamily="34" charset="0"/>
              </a:rPr>
              <a:t> узнать, почему звезды совершают круговое движение по ночному небу</a:t>
            </a:r>
            <a:r>
              <a:rPr lang="ru-RU" b="1" dirty="0" smtClean="0">
                <a:solidFill>
                  <a:srgbClr val="002060"/>
                </a:solidFill>
                <a:latin typeface="Arial" pitchFamily="34" charset="0"/>
                <a:cs typeface="Arial" pitchFamily="34" charset="0"/>
              </a:rPr>
              <a:t>.</a:t>
            </a:r>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Оборудование:</a:t>
            </a:r>
            <a:r>
              <a:rPr lang="ru-RU" b="1" dirty="0">
                <a:solidFill>
                  <a:srgbClr val="002060"/>
                </a:solidFill>
                <a:latin typeface="Arial" pitchFamily="34" charset="0"/>
                <a:cs typeface="Arial" pitchFamily="34" charset="0"/>
              </a:rPr>
              <a:t> зонтик темного цвета, белок мелок.</a:t>
            </a:r>
          </a:p>
          <a:p>
            <a:pPr indent="457200"/>
            <a:r>
              <a:rPr lang="ru-RU" b="1" dirty="0" smtClean="0">
                <a:solidFill>
                  <a:srgbClr val="C00000"/>
                </a:solidFill>
                <a:latin typeface="Arial" pitchFamily="34" charset="0"/>
                <a:cs typeface="Arial" pitchFamily="34" charset="0"/>
              </a:rPr>
              <a:t>Содержание</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мелом нарисуйте созвездие Большой Медведицы на одном из сегментов внутренней части </a:t>
            </a:r>
            <a:r>
              <a:rPr lang="ru-RU" b="1" dirty="0" smtClean="0">
                <a:solidFill>
                  <a:srgbClr val="002060"/>
                </a:solidFill>
                <a:latin typeface="Arial" pitchFamily="34" charset="0"/>
                <a:cs typeface="Arial" pitchFamily="34" charset="0"/>
              </a:rPr>
              <a:t>зонтика</a:t>
            </a:r>
            <a:r>
              <a:rPr lang="ru-RU" b="1" dirty="0">
                <a:solidFill>
                  <a:srgbClr val="002060"/>
                </a:solidFill>
                <a:latin typeface="Arial" pitchFamily="34" charset="0"/>
                <a:cs typeface="Arial" pitchFamily="34" charset="0"/>
              </a:rPr>
              <a:t>.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Поднимите </a:t>
            </a:r>
            <a:r>
              <a:rPr lang="ru-RU" b="1" dirty="0">
                <a:solidFill>
                  <a:srgbClr val="002060"/>
                </a:solidFill>
                <a:latin typeface="Arial" pitchFamily="34" charset="0"/>
                <a:cs typeface="Arial" pitchFamily="34" charset="0"/>
              </a:rPr>
              <a:t>зонтик над головой. Медленно вращайте зонт против часовой стрелки.</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Итоги: центр зонтика останется на одном месте, в то время, как звезды движутся вокруг.</a:t>
            </a:r>
          </a:p>
          <a:p>
            <a:pPr indent="457200"/>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ПОЧЕМУ? </a:t>
            </a:r>
            <a:r>
              <a:rPr lang="ru-RU" b="1" dirty="0">
                <a:solidFill>
                  <a:srgbClr val="002060"/>
                </a:solidFill>
                <a:latin typeface="Arial" pitchFamily="34" charset="0"/>
                <a:cs typeface="Arial" pitchFamily="34" charset="0"/>
              </a:rPr>
              <a:t>Звезды в созвездии Большой Медведицы </a:t>
            </a:r>
            <a:r>
              <a:rPr lang="ru-RU" b="1" dirty="0" err="1" smtClean="0">
                <a:solidFill>
                  <a:srgbClr val="002060"/>
                </a:solidFill>
                <a:latin typeface="Arial" pitchFamily="34" charset="0"/>
                <a:cs typeface="Arial" pitchFamily="34" charset="0"/>
              </a:rPr>
              <a:t>соверешают</a:t>
            </a:r>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кажущееся движение вокруг одной центральной звезды – Полярной – как стрелки на часах. На один оборот уходят одни сутки – 24 часа.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Мы </a:t>
            </a:r>
            <a:r>
              <a:rPr lang="ru-RU" b="1" dirty="0">
                <a:solidFill>
                  <a:srgbClr val="002060"/>
                </a:solidFill>
                <a:latin typeface="Arial" pitchFamily="34" charset="0"/>
                <a:cs typeface="Arial" pitchFamily="34" charset="0"/>
              </a:rPr>
              <a:t>видим вращение звездного неба, но это нам только </a:t>
            </a:r>
            <a:r>
              <a:rPr lang="ru-RU" b="1" dirty="0" smtClean="0">
                <a:solidFill>
                  <a:srgbClr val="002060"/>
                </a:solidFill>
                <a:latin typeface="Arial" pitchFamily="34" charset="0"/>
                <a:cs typeface="Arial" pitchFamily="34" charset="0"/>
              </a:rPr>
              <a:t>кажется, </a:t>
            </a:r>
            <a:r>
              <a:rPr lang="ru-RU" b="1" dirty="0">
                <a:solidFill>
                  <a:srgbClr val="002060"/>
                </a:solidFill>
                <a:latin typeface="Arial" pitchFamily="34" charset="0"/>
                <a:cs typeface="Arial" pitchFamily="34" charset="0"/>
              </a:rPr>
              <a:t>поскольку на самом деле вращается наша Земля, а не звезды вокруг нее. Один оборот вокруг своей оси она совершает за 24 часа</a:t>
            </a:r>
            <a:r>
              <a:rPr lang="ru-RU" b="1" dirty="0" smtClean="0">
                <a:solidFill>
                  <a:srgbClr val="002060"/>
                </a:solidFill>
                <a:latin typeface="Arial" pitchFamily="34" charset="0"/>
                <a:cs typeface="Arial" pitchFamily="34" charset="0"/>
              </a:rPr>
              <a:t>.</a:t>
            </a:r>
          </a:p>
          <a:p>
            <a:pPr indent="457200"/>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Ось вращения Земли направлена к Полярной звезде и поэтому нам кажется, что звезды вращаются вокруг нее.</a:t>
            </a:r>
          </a:p>
        </p:txBody>
      </p:sp>
    </p:spTree>
    <p:extLst>
      <p:ext uri="{BB962C8B-B14F-4D97-AF65-F5344CB8AC3E}">
        <p14:creationId xmlns:p14="http://schemas.microsoft.com/office/powerpoint/2010/main" xmlns="" val="3991180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39"/>
            <a:ext cx="8928992" cy="6555641"/>
          </a:xfrm>
          <a:prstGeom prst="rect">
            <a:avLst/>
          </a:prstGeom>
          <a:solidFill>
            <a:schemeClr val="accent1">
              <a:lumMod val="40000"/>
              <a:lumOff val="60000"/>
            </a:schemeClr>
          </a:solidFill>
          <a:ln w="38100">
            <a:solidFill>
              <a:schemeClr val="accent1"/>
            </a:solidFill>
          </a:ln>
        </p:spPr>
        <p:txBody>
          <a:bodyPr wrap="square">
            <a:spAutoFit/>
          </a:bodyPr>
          <a:lstStyle/>
          <a:p>
            <a:pPr algn="ctr"/>
            <a:r>
              <a:rPr lang="ru-RU" sz="2400" b="1" dirty="0">
                <a:solidFill>
                  <a:srgbClr val="C00000"/>
                </a:solidFill>
                <a:latin typeface="Arial" pitchFamily="34" charset="0"/>
                <a:cs typeface="Arial" pitchFamily="34" charset="0"/>
              </a:rPr>
              <a:t>«Голубое небо»</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a:t>
            </a:r>
            <a:r>
              <a:rPr lang="ru-RU" b="1" dirty="0">
                <a:solidFill>
                  <a:srgbClr val="002060"/>
                </a:solidFill>
                <a:latin typeface="Arial" pitchFamily="34" charset="0"/>
                <a:cs typeface="Arial" pitchFamily="34" charset="0"/>
              </a:rPr>
              <a:t> установить, почему Землю называют голубой планетой.</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стакан, молоко, ложка, пипетка, фонарик.</a:t>
            </a:r>
          </a:p>
          <a:p>
            <a:pPr indent="457200"/>
            <a:r>
              <a:rPr lang="ru-RU" b="1" dirty="0" smtClean="0">
                <a:solidFill>
                  <a:srgbClr val="C00000"/>
                </a:solidFill>
                <a:latin typeface="Arial" pitchFamily="34" charset="0"/>
                <a:cs typeface="Arial" pitchFamily="34" charset="0"/>
              </a:rPr>
              <a:t>Содержание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наполните стакан водой. Добавьте в воду каплю молока и размешайте. Затемните комнату и установите фонарик так, чтобы луч света от него проходил сквозь центральную часть стакана с водой. Верните фонарик в прежнее положение.</a:t>
            </a:r>
          </a:p>
          <a:p>
            <a:pPr indent="457200"/>
            <a:r>
              <a:rPr lang="ru-RU" b="1" dirty="0" smtClean="0">
                <a:solidFill>
                  <a:srgbClr val="C00000"/>
                </a:solidFill>
                <a:latin typeface="Arial" pitchFamily="34" charset="0"/>
                <a:cs typeface="Arial" pitchFamily="34" charset="0"/>
              </a:rPr>
              <a:t>Итоги</a:t>
            </a:r>
            <a:r>
              <a:rPr lang="ru-RU" b="1" dirty="0">
                <a:solidFill>
                  <a:srgbClr val="002060"/>
                </a:solidFill>
                <a:latin typeface="Arial" pitchFamily="34" charset="0"/>
                <a:cs typeface="Arial" pitchFamily="34" charset="0"/>
              </a:rPr>
              <a:t>: луч света проходит только через чистую воду, а вода, разбавленная молоком, имеет голубовато-серый оттенок.</a:t>
            </a:r>
          </a:p>
          <a:p>
            <a:pPr indent="457200"/>
            <a:r>
              <a:rPr lang="ru-RU" b="1" dirty="0" smtClean="0">
                <a:solidFill>
                  <a:srgbClr val="C00000"/>
                </a:solidFill>
                <a:latin typeface="Arial" pitchFamily="34" charset="0"/>
                <a:cs typeface="Arial" pitchFamily="34" charset="0"/>
              </a:rPr>
              <a:t>ПОЧЕМУ</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Волны, составляющие белый свет, имеют различную длину в зависимости от цвета. Частицы молока выделяют и рассеивают короткие голубые волны, из-за чего вода кажется голубоватой. Находящиеся в земной атмосфере молекулы азота и кислорода, как и частицы молока, достаточно малы, чтобы так же выделять из солнечного света голубые волны и рассеивать их по всей атмосфере.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От </a:t>
            </a:r>
            <a:r>
              <a:rPr lang="ru-RU" b="1" dirty="0">
                <a:solidFill>
                  <a:srgbClr val="002060"/>
                </a:solidFill>
                <a:latin typeface="Arial" pitchFamily="34" charset="0"/>
                <a:cs typeface="Arial" pitchFamily="34" charset="0"/>
              </a:rPr>
              <a:t>этого с Земли небо кажется голубым, а Земля кажется голубой из космоса. Цвет воды в стакане бледный и не чисто голубой, потому что крупные частицы молока отражают и рассеивают не только голубой цвет. То же случается и с атмосферой, когда там скапливаются большие количества пыли или водяного пара.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Чем </a:t>
            </a:r>
            <a:r>
              <a:rPr lang="ru-RU" b="1" dirty="0">
                <a:solidFill>
                  <a:srgbClr val="002060"/>
                </a:solidFill>
                <a:latin typeface="Arial" pitchFamily="34" charset="0"/>
                <a:cs typeface="Arial" pitchFamily="34" charset="0"/>
              </a:rPr>
              <a:t>чище и суще воздух, тем голубее небо, т.к. голубые волны рассеиваются больше всего</a:t>
            </a:r>
            <a:r>
              <a:rPr lang="ru-RU" b="1" dirty="0" smtClean="0">
                <a:solidFill>
                  <a:srgbClr val="002060"/>
                </a:solidFill>
                <a:latin typeface="Arial" pitchFamily="34" charset="0"/>
                <a:cs typeface="Arial" pitchFamily="34" charset="0"/>
              </a:rPr>
              <a:t>.</a:t>
            </a:r>
            <a:endParaRPr lang="ru-RU" dirty="0">
              <a:latin typeface="Arial" pitchFamily="34" charset="0"/>
              <a:cs typeface="Arial" pitchFamily="34" charset="0"/>
            </a:endParaRPr>
          </a:p>
        </p:txBody>
      </p:sp>
    </p:spTree>
    <p:extLst>
      <p:ext uri="{BB962C8B-B14F-4D97-AF65-F5344CB8AC3E}">
        <p14:creationId xmlns:p14="http://schemas.microsoft.com/office/powerpoint/2010/main" xmlns="" val="3020895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7972" y="260648"/>
            <a:ext cx="8928992" cy="6186309"/>
          </a:xfrm>
          <a:prstGeom prst="rect">
            <a:avLst/>
          </a:prstGeom>
          <a:solidFill>
            <a:schemeClr val="accent1">
              <a:lumMod val="40000"/>
              <a:lumOff val="60000"/>
            </a:schemeClr>
          </a:solidFill>
          <a:ln w="38100">
            <a:solidFill>
              <a:schemeClr val="accent1"/>
            </a:solidFill>
          </a:ln>
        </p:spPr>
        <p:txBody>
          <a:bodyPr wrap="square">
            <a:spAutoFit/>
          </a:bodyPr>
          <a:lstStyle/>
          <a:p>
            <a:pPr algn="ctr"/>
            <a:r>
              <a:rPr lang="ru-RU" sz="2000" b="1" dirty="0">
                <a:solidFill>
                  <a:srgbClr val="C00000"/>
                </a:solidFill>
                <a:latin typeface="Arial" pitchFamily="34" charset="0"/>
                <a:cs typeface="Arial" pitchFamily="34" charset="0"/>
              </a:rPr>
              <a:t>«Далеко - близко».</a:t>
            </a:r>
          </a:p>
          <a:p>
            <a:pPr indent="457200"/>
            <a:r>
              <a:rPr lang="ru-RU" b="1" dirty="0" smtClean="0">
                <a:solidFill>
                  <a:srgbClr val="C00000"/>
                </a:solidFill>
                <a:latin typeface="Arial" pitchFamily="34" charset="0"/>
                <a:cs typeface="Arial" pitchFamily="34" charset="0"/>
              </a:rPr>
              <a:t>Цель: </a:t>
            </a:r>
            <a:r>
              <a:rPr lang="ru-RU" b="1" dirty="0" smtClean="0">
                <a:solidFill>
                  <a:srgbClr val="002060"/>
                </a:solidFill>
                <a:latin typeface="Arial" pitchFamily="34" charset="0"/>
                <a:cs typeface="Arial" pitchFamily="34" charset="0"/>
              </a:rPr>
              <a:t>установить</a:t>
            </a:r>
            <a:r>
              <a:rPr lang="ru-RU" b="1" dirty="0">
                <a:solidFill>
                  <a:srgbClr val="002060"/>
                </a:solidFill>
                <a:latin typeface="Arial" pitchFamily="34" charset="0"/>
                <a:cs typeface="Arial" pitchFamily="34" charset="0"/>
              </a:rPr>
              <a:t>, как расстояние от Солнца влияет на температуру воздуха.</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два термометра, настольная лампа, длинная линейка (метр).  </a:t>
            </a:r>
          </a:p>
          <a:p>
            <a:pPr indent="457200"/>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ПРОЦЕСС</a:t>
            </a:r>
            <a:r>
              <a:rPr lang="ru-RU" b="1" dirty="0" smtClean="0">
                <a:solidFill>
                  <a:srgbClr val="C00000"/>
                </a:solidFill>
                <a:latin typeface="Arial" pitchFamily="34" charset="0"/>
                <a:cs typeface="Arial" pitchFamily="34" charset="0"/>
              </a:rPr>
              <a:t>:</a:t>
            </a:r>
            <a:endParaRPr lang="ru-RU" b="1" dirty="0">
              <a:solidFill>
                <a:srgbClr val="C0000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Возьмите линейку и поместите один термометр на отметку 10 см, а второй термометр — на отметку 100 см.</a:t>
            </a:r>
          </a:p>
          <a:p>
            <a:pPr indent="457200"/>
            <a:r>
              <a:rPr lang="ru-RU" b="1" dirty="0" smtClean="0">
                <a:solidFill>
                  <a:srgbClr val="002060"/>
                </a:solidFill>
                <a:latin typeface="Arial" pitchFamily="34" charset="0"/>
                <a:cs typeface="Arial" pitchFamily="34" charset="0"/>
              </a:rPr>
              <a:t>Поставьте </a:t>
            </a:r>
            <a:r>
              <a:rPr lang="ru-RU" b="1" dirty="0">
                <a:solidFill>
                  <a:srgbClr val="002060"/>
                </a:solidFill>
                <a:latin typeface="Arial" pitchFamily="34" charset="0"/>
                <a:cs typeface="Arial" pitchFamily="34" charset="0"/>
              </a:rPr>
              <a:t>настольную лампу у нулевой отметки линейки.</a:t>
            </a:r>
          </a:p>
          <a:p>
            <a:pPr indent="457200"/>
            <a:r>
              <a:rPr lang="ru-RU" b="1" dirty="0" smtClean="0">
                <a:solidFill>
                  <a:srgbClr val="002060"/>
                </a:solidFill>
                <a:latin typeface="Arial" pitchFamily="34" charset="0"/>
                <a:cs typeface="Arial" pitchFamily="34" charset="0"/>
              </a:rPr>
              <a:t>Включите </a:t>
            </a:r>
            <a:r>
              <a:rPr lang="ru-RU" b="1" dirty="0">
                <a:solidFill>
                  <a:srgbClr val="002060"/>
                </a:solidFill>
                <a:latin typeface="Arial" pitchFamily="34" charset="0"/>
                <a:cs typeface="Arial" pitchFamily="34" charset="0"/>
              </a:rPr>
              <a:t>лампу.  Через 10 мин запишите показания обоих термометров.</a:t>
            </a:r>
          </a:p>
          <a:p>
            <a:pPr indent="457200"/>
            <a:r>
              <a:rPr lang="ru-RU" b="1" dirty="0" smtClean="0">
                <a:solidFill>
                  <a:srgbClr val="C00000"/>
                </a:solidFill>
                <a:latin typeface="Arial" pitchFamily="34" charset="0"/>
                <a:cs typeface="Arial" pitchFamily="34" charset="0"/>
              </a:rPr>
              <a:t>ИТОГИ</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Ближний термометр показывает более высокую температуру.</a:t>
            </a:r>
          </a:p>
          <a:p>
            <a:pPr indent="457200"/>
            <a:r>
              <a:rPr lang="ru-RU" b="1" dirty="0" smtClean="0">
                <a:solidFill>
                  <a:srgbClr val="C00000"/>
                </a:solidFill>
                <a:latin typeface="Arial" pitchFamily="34" charset="0"/>
                <a:cs typeface="Arial" pitchFamily="34" charset="0"/>
              </a:rPr>
              <a:t>ПОЧЕМУ</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Термометр, который находится ближе к лампе, получает больше энергии и, следовательно, нагревается сильнее.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Чем </a:t>
            </a:r>
            <a:r>
              <a:rPr lang="ru-RU" b="1" dirty="0">
                <a:solidFill>
                  <a:srgbClr val="002060"/>
                </a:solidFill>
                <a:latin typeface="Arial" pitchFamily="34" charset="0"/>
                <a:cs typeface="Arial" pitchFamily="34" charset="0"/>
              </a:rPr>
              <a:t>дальше распространяется свет от лампы, тем больше расходятся его лучи, и они уже не могут сильно нагреть дальний термометр. С планетами происходит то же самое.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Меркурий </a:t>
            </a:r>
            <a:r>
              <a:rPr lang="ru-RU" b="1" dirty="0">
                <a:solidFill>
                  <a:srgbClr val="002060"/>
                </a:solidFill>
                <a:latin typeface="Arial" pitchFamily="34" charset="0"/>
                <a:cs typeface="Arial" pitchFamily="34" charset="0"/>
              </a:rPr>
              <a:t>—- ближайшая к Солнцу планета — получает больше всего энергии. Более отдаленные от Солнца планеты получают меньше энергии и их атмосферы холоднее. На Меркурии гораздо жарче, чем на Плутоне, который находится очень далеко от Солнца. </a:t>
            </a:r>
          </a:p>
        </p:txBody>
      </p:sp>
    </p:spTree>
    <p:extLst>
      <p:ext uri="{BB962C8B-B14F-4D97-AF65-F5344CB8AC3E}">
        <p14:creationId xmlns:p14="http://schemas.microsoft.com/office/powerpoint/2010/main" xmlns="" val="2195513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0956" y="116632"/>
            <a:ext cx="8856984" cy="6555641"/>
          </a:xfrm>
          <a:prstGeom prst="rect">
            <a:avLst/>
          </a:prstGeom>
          <a:solidFill>
            <a:schemeClr val="accent1">
              <a:lumMod val="40000"/>
              <a:lumOff val="60000"/>
            </a:schemeClr>
          </a:solidFill>
          <a:ln w="38100">
            <a:solidFill>
              <a:schemeClr val="accent1"/>
            </a:solidFill>
          </a:ln>
        </p:spPr>
        <p:txBody>
          <a:bodyPr wrap="square">
            <a:spAutoFit/>
          </a:bodyPr>
          <a:lstStyle/>
          <a:p>
            <a:pPr algn="ctr"/>
            <a:r>
              <a:rPr lang="ru-RU" sz="2400" b="1" dirty="0" smtClean="0">
                <a:solidFill>
                  <a:srgbClr val="C00000"/>
                </a:solidFill>
                <a:latin typeface="Arial" pitchFamily="34" charset="0"/>
                <a:cs typeface="Arial" pitchFamily="34" charset="0"/>
              </a:rPr>
              <a:t>«Вода </a:t>
            </a:r>
            <a:r>
              <a:rPr lang="ru-RU" sz="2400" b="1" dirty="0">
                <a:solidFill>
                  <a:srgbClr val="C00000"/>
                </a:solidFill>
                <a:latin typeface="Arial" pitchFamily="34" charset="0"/>
                <a:cs typeface="Arial" pitchFamily="34" charset="0"/>
              </a:rPr>
              <a:t>в скафандре».</a:t>
            </a:r>
          </a:p>
          <a:p>
            <a:pPr indent="457200"/>
            <a:r>
              <a:rPr lang="ru-RU" b="1" dirty="0" smtClean="0">
                <a:solidFill>
                  <a:srgbClr val="C00000"/>
                </a:solidFill>
                <a:latin typeface="Arial" pitchFamily="34" charset="0"/>
                <a:cs typeface="Arial" pitchFamily="34" charset="0"/>
              </a:rPr>
              <a:t>Цель: </a:t>
            </a:r>
            <a:r>
              <a:rPr lang="ru-RU" b="1" dirty="0" smtClean="0">
                <a:solidFill>
                  <a:srgbClr val="002060"/>
                </a:solidFill>
                <a:latin typeface="Arial" pitchFamily="34" charset="0"/>
                <a:cs typeface="Arial" pitchFamily="34" charset="0"/>
              </a:rPr>
              <a:t>Установить</a:t>
            </a:r>
            <a:r>
              <a:rPr lang="ru-RU" b="1" dirty="0">
                <a:solidFill>
                  <a:srgbClr val="002060"/>
                </a:solidFill>
                <a:latin typeface="Arial" pitchFamily="34" charset="0"/>
                <a:cs typeface="Arial" pitchFamily="34" charset="0"/>
              </a:rPr>
              <a:t>, что случается с водой, находящейся в закрытом пространстве, например, в скафандре.</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банка с крышкой.</a:t>
            </a:r>
          </a:p>
          <a:p>
            <a:pPr indent="457200"/>
            <a:r>
              <a:rPr lang="ru-RU" b="1" dirty="0" smtClean="0">
                <a:solidFill>
                  <a:srgbClr val="C00000"/>
                </a:solidFill>
                <a:latin typeface="Arial" pitchFamily="34" charset="0"/>
                <a:cs typeface="Arial" pitchFamily="34" charset="0"/>
              </a:rPr>
              <a:t>ПРОЦЕСС</a:t>
            </a:r>
            <a:r>
              <a:rPr lang="ru-RU" b="1" dirty="0">
                <a:solidFill>
                  <a:srgbClr val="C00000"/>
                </a:solidFill>
                <a:latin typeface="Arial" pitchFamily="34" charset="0"/>
                <a:cs typeface="Arial" pitchFamily="34" charset="0"/>
              </a:rPr>
              <a:t>:</a:t>
            </a:r>
          </a:p>
          <a:p>
            <a:pPr indent="457200"/>
            <a:r>
              <a:rPr lang="ru-RU" b="1" dirty="0" smtClean="0">
                <a:solidFill>
                  <a:srgbClr val="002060"/>
                </a:solidFill>
                <a:latin typeface="Arial" pitchFamily="34" charset="0"/>
                <a:cs typeface="Arial" pitchFamily="34" charset="0"/>
              </a:rPr>
              <a:t>Налейте </a:t>
            </a:r>
            <a:r>
              <a:rPr lang="ru-RU" b="1" dirty="0">
                <a:solidFill>
                  <a:srgbClr val="002060"/>
                </a:solidFill>
                <a:latin typeface="Arial" pitchFamily="34" charset="0"/>
                <a:cs typeface="Arial" pitchFamily="34" charset="0"/>
              </a:rPr>
              <a:t>в банку воды — столько, чтобы закрыть дно.</a:t>
            </a:r>
          </a:p>
          <a:p>
            <a:pPr indent="457200"/>
            <a:r>
              <a:rPr lang="ru-RU" b="1" dirty="0" smtClean="0">
                <a:solidFill>
                  <a:srgbClr val="002060"/>
                </a:solidFill>
                <a:latin typeface="Arial" pitchFamily="34" charset="0"/>
                <a:cs typeface="Arial" pitchFamily="34" charset="0"/>
              </a:rPr>
              <a:t>Закройте </a:t>
            </a:r>
            <a:r>
              <a:rPr lang="ru-RU" b="1" dirty="0">
                <a:solidFill>
                  <a:srgbClr val="002060"/>
                </a:solidFill>
                <a:latin typeface="Arial" pitchFamily="34" charset="0"/>
                <a:cs typeface="Arial" pitchFamily="34" charset="0"/>
              </a:rPr>
              <a:t>банку крышкой.</a:t>
            </a:r>
          </a:p>
          <a:p>
            <a:pPr indent="457200"/>
            <a:r>
              <a:rPr lang="ru-RU" b="1" dirty="0" smtClean="0">
                <a:solidFill>
                  <a:srgbClr val="002060"/>
                </a:solidFill>
                <a:latin typeface="Arial" pitchFamily="34" charset="0"/>
                <a:cs typeface="Arial" pitchFamily="34" charset="0"/>
              </a:rPr>
              <a:t>Поставьте </a:t>
            </a:r>
            <a:r>
              <a:rPr lang="ru-RU" b="1" dirty="0">
                <a:solidFill>
                  <a:srgbClr val="002060"/>
                </a:solidFill>
                <a:latin typeface="Arial" pitchFamily="34" charset="0"/>
                <a:cs typeface="Arial" pitchFamily="34" charset="0"/>
              </a:rPr>
              <a:t>банку под прямой солнечной свет на два часа.</a:t>
            </a:r>
          </a:p>
          <a:p>
            <a:pPr indent="457200"/>
            <a:r>
              <a:rPr lang="ru-RU" b="1" dirty="0" smtClean="0">
                <a:solidFill>
                  <a:srgbClr val="C00000"/>
                </a:solidFill>
                <a:latin typeface="Arial" pitchFamily="34" charset="0"/>
                <a:cs typeface="Arial" pitchFamily="34" charset="0"/>
              </a:rPr>
              <a:t>ИТОГИ</a:t>
            </a:r>
            <a:r>
              <a:rPr lang="ru-RU" b="1" dirty="0">
                <a:solidFill>
                  <a:srgbClr val="002060"/>
                </a:solidFill>
                <a:latin typeface="Arial" pitchFamily="34" charset="0"/>
                <a:cs typeface="Arial" pitchFamily="34" charset="0"/>
              </a:rPr>
              <a:t>: На внутренней стороне банки скапливается жидкость.</a:t>
            </a:r>
          </a:p>
          <a:p>
            <a:pPr indent="457200"/>
            <a:r>
              <a:rPr lang="ru-RU" b="1" dirty="0" smtClean="0">
                <a:solidFill>
                  <a:srgbClr val="C00000"/>
                </a:solidFill>
                <a:latin typeface="Arial" pitchFamily="34" charset="0"/>
                <a:cs typeface="Arial" pitchFamily="34" charset="0"/>
              </a:rPr>
              <a:t>ПОЧЕМУ</a:t>
            </a:r>
            <a:r>
              <a:rPr lang="ru-RU" b="1" dirty="0">
                <a:solidFill>
                  <a:srgbClr val="C00000"/>
                </a:solidFill>
                <a:latin typeface="Arial" pitchFamily="34" charset="0"/>
                <a:cs typeface="Arial" pitchFamily="34" charset="0"/>
              </a:rPr>
              <a:t>? </a:t>
            </a:r>
            <a:r>
              <a:rPr lang="ru-RU" b="1" dirty="0">
                <a:solidFill>
                  <a:srgbClr val="002060"/>
                </a:solidFill>
                <a:latin typeface="Arial" pitchFamily="34" charset="0"/>
                <a:cs typeface="Arial" pitchFamily="34" charset="0"/>
              </a:rPr>
              <a:t>Тепло, идущее от Солнца, заставляет воду испариться </a:t>
            </a:r>
            <a:r>
              <a:rPr lang="ru-RU" i="1" dirty="0">
                <a:solidFill>
                  <a:srgbClr val="002060"/>
                </a:solidFill>
                <a:latin typeface="Arial" pitchFamily="34" charset="0"/>
                <a:cs typeface="Arial" pitchFamily="34" charset="0"/>
              </a:rPr>
              <a:t>(превратиться из жидкости в газ). </a:t>
            </a:r>
            <a:r>
              <a:rPr lang="ru-RU" b="1" dirty="0">
                <a:solidFill>
                  <a:srgbClr val="002060"/>
                </a:solidFill>
                <a:latin typeface="Arial" pitchFamily="34" charset="0"/>
                <a:cs typeface="Arial" pitchFamily="34" charset="0"/>
              </a:rPr>
              <a:t>Ударяясь о прохладную поверхность банки, газ конденсируется (</a:t>
            </a:r>
            <a:r>
              <a:rPr lang="ru-RU" i="1" dirty="0">
                <a:solidFill>
                  <a:srgbClr val="002060"/>
                </a:solidFill>
                <a:latin typeface="Arial" pitchFamily="34" charset="0"/>
                <a:cs typeface="Arial" pitchFamily="34" charset="0"/>
              </a:rPr>
              <a:t>превращается из газа в жидкость)</a:t>
            </a:r>
            <a:r>
              <a:rPr lang="ru-RU" b="1" dirty="0">
                <a:solidFill>
                  <a:srgbClr val="002060"/>
                </a:solidFill>
                <a:latin typeface="Arial" pitchFamily="34" charset="0"/>
                <a:cs typeface="Arial" pitchFamily="34" charset="0"/>
              </a:rPr>
              <a:t>.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Через </a:t>
            </a:r>
            <a:r>
              <a:rPr lang="ru-RU" b="1" dirty="0">
                <a:solidFill>
                  <a:srgbClr val="002060"/>
                </a:solidFill>
                <a:latin typeface="Arial" pitchFamily="34" charset="0"/>
                <a:cs typeface="Arial" pitchFamily="34" charset="0"/>
              </a:rPr>
              <a:t>поры кожи люди выделяют соленую жидкость — пот. Испаряющийся пот, а также пары воды, выделяемые людьми при дыхании, через некоторое время конденсируются на различных частях скафандра — так же, как и вода в банке, — пока внутренняя часть скафандра не намокнет.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Чтобы </a:t>
            </a:r>
            <a:r>
              <a:rPr lang="ru-RU" b="1" dirty="0">
                <a:solidFill>
                  <a:srgbClr val="002060"/>
                </a:solidFill>
                <a:latin typeface="Arial" pitchFamily="34" charset="0"/>
                <a:cs typeface="Arial" pitchFamily="34" charset="0"/>
              </a:rPr>
              <a:t>этого не случилось, в одну часть скафандра прикрепили трубку, через которую поступает сухой воздух.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Влажный </a:t>
            </a:r>
            <a:r>
              <a:rPr lang="ru-RU" b="1" dirty="0">
                <a:solidFill>
                  <a:srgbClr val="002060"/>
                </a:solidFill>
                <a:latin typeface="Arial" pitchFamily="34" charset="0"/>
                <a:cs typeface="Arial" pitchFamily="34" charset="0"/>
              </a:rPr>
              <a:t>воздух и избыток тепла, выделяемого человеческим телом, выходит через другую трубку в другой части скафандра.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Циркуляция </a:t>
            </a:r>
            <a:r>
              <a:rPr lang="ru-RU" b="1" dirty="0">
                <a:solidFill>
                  <a:srgbClr val="002060"/>
                </a:solidFill>
                <a:latin typeface="Arial" pitchFamily="34" charset="0"/>
                <a:cs typeface="Arial" pitchFamily="34" charset="0"/>
              </a:rPr>
              <a:t>воздуха обеспечивает внутри скафандра прохладу и сухость.</a:t>
            </a:r>
          </a:p>
        </p:txBody>
      </p:sp>
    </p:spTree>
    <p:extLst>
      <p:ext uri="{BB962C8B-B14F-4D97-AF65-F5344CB8AC3E}">
        <p14:creationId xmlns:p14="http://schemas.microsoft.com/office/powerpoint/2010/main" xmlns="" val="824970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1571" y="116632"/>
            <a:ext cx="6336704" cy="6555641"/>
          </a:xfrm>
          <a:prstGeom prst="rect">
            <a:avLst/>
          </a:prstGeom>
          <a:solidFill>
            <a:schemeClr val="accent1">
              <a:lumMod val="40000"/>
              <a:lumOff val="60000"/>
            </a:schemeClr>
          </a:solidFill>
          <a:ln w="38100">
            <a:solidFill>
              <a:schemeClr val="accent1"/>
            </a:solidFill>
          </a:ln>
        </p:spPr>
        <p:txBody>
          <a:bodyPr wrap="square">
            <a:spAutoFit/>
          </a:bodyPr>
          <a:lstStyle/>
          <a:p>
            <a:pPr algn="ctr"/>
            <a:r>
              <a:rPr lang="ru-RU" sz="2400" b="1" dirty="0" smtClean="0">
                <a:solidFill>
                  <a:srgbClr val="C00000"/>
                </a:solidFill>
                <a:latin typeface="Arial" pitchFamily="34" charset="0"/>
                <a:cs typeface="Arial" pitchFamily="34" charset="0"/>
              </a:rPr>
              <a:t>«Затмение </a:t>
            </a:r>
            <a:r>
              <a:rPr lang="ru-RU" sz="2400" b="1" dirty="0">
                <a:solidFill>
                  <a:srgbClr val="C00000"/>
                </a:solidFill>
                <a:latin typeface="Arial" pitchFamily="34" charset="0"/>
                <a:cs typeface="Arial" pitchFamily="34" charset="0"/>
              </a:rPr>
              <a:t>и корона».</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a:t>
            </a:r>
            <a:r>
              <a:rPr lang="ru-RU" b="1" dirty="0" smtClean="0">
                <a:solidFill>
                  <a:srgbClr val="C00000"/>
                </a:solidFill>
                <a:latin typeface="Arial" pitchFamily="34" charset="0"/>
                <a:cs typeface="Arial" pitchFamily="34" charset="0"/>
              </a:rPr>
              <a:t>:</a:t>
            </a:r>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Продемонстрировать, как Луна помогает наблюдать солнечную корону.</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настольная лампа, булавка, кусок не очень плотного картона.</a:t>
            </a:r>
          </a:p>
          <a:p>
            <a:pPr indent="457200"/>
            <a:r>
              <a:rPr lang="ru-RU" b="1" dirty="0" smtClean="0">
                <a:solidFill>
                  <a:srgbClr val="C00000"/>
                </a:solidFill>
                <a:latin typeface="Arial" pitchFamily="34" charset="0"/>
                <a:cs typeface="Arial" pitchFamily="34" charset="0"/>
              </a:rPr>
              <a:t>ПРОЦЕСС</a:t>
            </a:r>
            <a:r>
              <a:rPr lang="ru-RU" b="1" dirty="0">
                <a:solidFill>
                  <a:srgbClr val="C00000"/>
                </a:solidFill>
                <a:latin typeface="Arial" pitchFamily="34" charset="0"/>
                <a:cs typeface="Arial" pitchFamily="34" charset="0"/>
              </a:rPr>
              <a:t>:</a:t>
            </a:r>
          </a:p>
          <a:p>
            <a:pPr indent="457200"/>
            <a:r>
              <a:rPr lang="ru-RU" b="1" dirty="0" smtClean="0">
                <a:solidFill>
                  <a:srgbClr val="002060"/>
                </a:solidFill>
                <a:latin typeface="Arial" pitchFamily="34" charset="0"/>
                <a:cs typeface="Arial" pitchFamily="34" charset="0"/>
              </a:rPr>
              <a:t>С </a:t>
            </a:r>
            <a:r>
              <a:rPr lang="ru-RU" b="1" dirty="0">
                <a:solidFill>
                  <a:srgbClr val="002060"/>
                </a:solidFill>
                <a:latin typeface="Arial" pitchFamily="34" charset="0"/>
                <a:cs typeface="Arial" pitchFamily="34" charset="0"/>
              </a:rPr>
              <a:t>помощью булавки проделайте в картоне дырку.</a:t>
            </a:r>
          </a:p>
          <a:p>
            <a:pPr indent="457200"/>
            <a:r>
              <a:rPr lang="ru-RU" b="1" dirty="0" smtClean="0">
                <a:solidFill>
                  <a:srgbClr val="002060"/>
                </a:solidFill>
                <a:latin typeface="Arial" pitchFamily="34" charset="0"/>
                <a:cs typeface="Arial" pitchFamily="34" charset="0"/>
              </a:rPr>
              <a:t>Слегка </a:t>
            </a:r>
            <a:r>
              <a:rPr lang="ru-RU" b="1" dirty="0">
                <a:solidFill>
                  <a:srgbClr val="002060"/>
                </a:solidFill>
                <a:latin typeface="Arial" pitchFamily="34" charset="0"/>
                <a:cs typeface="Arial" pitchFamily="34" charset="0"/>
              </a:rPr>
              <a:t>расковыряйте отверстие, чтобы можно было смотреть сквозь него. Включите лампу. Закройте правый глаз. Картонку поднесите к левому глазу. Сквозь дырочку смотрите на включенную лампу.</a:t>
            </a:r>
          </a:p>
          <a:p>
            <a:pPr indent="457200"/>
            <a:r>
              <a:rPr lang="ru-RU" b="1" dirty="0" smtClean="0">
                <a:solidFill>
                  <a:srgbClr val="C00000"/>
                </a:solidFill>
                <a:latin typeface="Arial" pitchFamily="34" charset="0"/>
                <a:cs typeface="Arial" pitchFamily="34" charset="0"/>
              </a:rPr>
              <a:t>ИТОГИ</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Глядя сквозь отверстие, можно прочитать надпись на лампочке.</a:t>
            </a:r>
          </a:p>
          <a:p>
            <a:pPr indent="457200"/>
            <a:r>
              <a:rPr lang="ru-RU" b="1" dirty="0" smtClean="0">
                <a:solidFill>
                  <a:srgbClr val="C00000"/>
                </a:solidFill>
                <a:latin typeface="Arial" pitchFamily="34" charset="0"/>
                <a:cs typeface="Arial" pitchFamily="34" charset="0"/>
              </a:rPr>
              <a:t>ПОЧЕМУ</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Картонка перекрывает большую часть света, идущего от лампы, и дает возможность рассмотреть надпись.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Во </a:t>
            </a:r>
            <a:r>
              <a:rPr lang="ru-RU" b="1" dirty="0">
                <a:solidFill>
                  <a:srgbClr val="002060"/>
                </a:solidFill>
                <a:latin typeface="Arial" pitchFamily="34" charset="0"/>
                <a:cs typeface="Arial" pitchFamily="34" charset="0"/>
              </a:rPr>
              <a:t>время солнечного затмения Луна заслоняет яркий солнечный свет и дает возможность изучить менее яркую внешнюю оболочку — солнечную корону.</a:t>
            </a:r>
          </a:p>
        </p:txBody>
      </p:sp>
      <p:pic>
        <p:nvPicPr>
          <p:cNvPr id="3" name="Picture 18" descr="https://www.clipartmax.com/png/full/140-1404033_planet-vector-material-vector-graphic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29966" y="3717032"/>
            <a:ext cx="3514034" cy="20630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99993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6358" y="188640"/>
            <a:ext cx="8352928" cy="5078313"/>
          </a:xfrm>
          <a:prstGeom prst="rect">
            <a:avLst/>
          </a:prstGeom>
          <a:solidFill>
            <a:schemeClr val="accent1">
              <a:lumMod val="40000"/>
              <a:lumOff val="60000"/>
            </a:schemeClr>
          </a:solidFill>
          <a:ln w="38100">
            <a:solidFill>
              <a:schemeClr val="accent1"/>
            </a:solidFill>
          </a:ln>
        </p:spPr>
        <p:txBody>
          <a:bodyPr wrap="square">
            <a:spAutoFit/>
          </a:bodyPr>
          <a:lstStyle/>
          <a:p>
            <a:pPr algn="ctr"/>
            <a:r>
              <a:rPr lang="ru-RU" b="1" dirty="0">
                <a:solidFill>
                  <a:srgbClr val="C00000"/>
                </a:solidFill>
                <a:latin typeface="Arial" pitchFamily="34" charset="0"/>
                <a:cs typeface="Arial" pitchFamily="34" charset="0"/>
              </a:rPr>
              <a:t>«Космос в банке».</a:t>
            </a:r>
          </a:p>
          <a:p>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Метод выполнения работ:</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1) берем подготовленную тару и укладываем внутрь вату</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2) насыпаем в банку блесток </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3) выливаем в банку пузырек глицерина</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4) разводим пищевой краситель и выливаем все в банку </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5) доливаем доверху </a:t>
            </a:r>
            <a:endParaRPr lang="ru-RU" b="1" dirty="0" smtClean="0">
              <a:solidFill>
                <a:srgbClr val="002060"/>
              </a:solidFill>
              <a:latin typeface="Arial" pitchFamily="34" charset="0"/>
              <a:cs typeface="Arial" pitchFamily="34" charset="0"/>
            </a:endParaRPr>
          </a:p>
          <a:p>
            <a:pPr indent="457200"/>
            <a:endParaRPr lang="ru-RU" b="1" dirty="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6</a:t>
            </a:r>
            <a:r>
              <a:rPr lang="ru-RU" b="1" dirty="0">
                <a:solidFill>
                  <a:srgbClr val="002060"/>
                </a:solidFill>
                <a:latin typeface="Arial" pitchFamily="34" charset="0"/>
                <a:cs typeface="Arial" pitchFamily="34" charset="0"/>
              </a:rPr>
              <a:t>) если делали в банке, то закрываем все крышкой и герметизируем клеем или пластилином воды</a:t>
            </a:r>
          </a:p>
          <a:p>
            <a:pPr indent="457200"/>
            <a:endParaRPr lang="ru-RU" b="1" dirty="0">
              <a:solidFill>
                <a:srgbClr val="002060"/>
              </a:solidFill>
              <a:latin typeface="Arial" pitchFamily="34" charset="0"/>
              <a:cs typeface="Arial" pitchFamily="34" charset="0"/>
            </a:endParaRPr>
          </a:p>
          <a:p>
            <a:pPr indent="457200"/>
            <a:endParaRPr lang="ru-RU" b="1" dirty="0">
              <a:solidFill>
                <a:srgbClr val="002060"/>
              </a:solidFill>
              <a:latin typeface="Arial" pitchFamily="34" charset="0"/>
              <a:cs typeface="Arial" pitchFamily="34" charset="0"/>
            </a:endParaRPr>
          </a:p>
        </p:txBody>
      </p:sp>
      <p:sp>
        <p:nvSpPr>
          <p:cNvPr id="3" name="Прямоугольник 2"/>
          <p:cNvSpPr/>
          <p:nvPr/>
        </p:nvSpPr>
        <p:spPr>
          <a:xfrm>
            <a:off x="179512" y="6309320"/>
            <a:ext cx="4047903" cy="369332"/>
          </a:xfrm>
          <a:prstGeom prst="rect">
            <a:avLst/>
          </a:prstGeom>
        </p:spPr>
        <p:txBody>
          <a:bodyPr wrap="none">
            <a:spAutoFit/>
          </a:bodyPr>
          <a:lstStyle/>
          <a:p>
            <a:r>
              <a:rPr lang="en-US" dirty="0">
                <a:solidFill>
                  <a:srgbClr val="002060"/>
                </a:solidFill>
              </a:rPr>
              <a:t>https://</a:t>
            </a:r>
            <a:r>
              <a:rPr lang="en-US" dirty="0" smtClean="0">
                <a:solidFill>
                  <a:srgbClr val="002060"/>
                </a:solidFill>
              </a:rPr>
              <a:t>79chita.212d.ru/page/6677</a:t>
            </a:r>
            <a:r>
              <a:rPr lang="ru-RU" dirty="0" smtClean="0">
                <a:solidFill>
                  <a:srgbClr val="002060"/>
                </a:solidFill>
              </a:rPr>
              <a:t> </a:t>
            </a:r>
            <a:endParaRPr lang="ru-RU" dirty="0">
              <a:solidFill>
                <a:srgbClr val="002060"/>
              </a:solidFill>
            </a:endParaRPr>
          </a:p>
        </p:txBody>
      </p:sp>
      <p:pic>
        <p:nvPicPr>
          <p:cNvPr id="4" name="Picture 12" descr="космические корабл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8184" y="3564665"/>
            <a:ext cx="2232248" cy="3113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25103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15663"/>
            <a:ext cx="8712968" cy="5170646"/>
          </a:xfrm>
          <a:prstGeom prst="rect">
            <a:avLst/>
          </a:prstGeom>
          <a:solidFill>
            <a:schemeClr val="accent1">
              <a:lumMod val="40000"/>
              <a:lumOff val="60000"/>
            </a:schemeClr>
          </a:solidFill>
          <a:ln w="38100">
            <a:solidFill>
              <a:schemeClr val="accent1"/>
            </a:solidFill>
          </a:ln>
        </p:spPr>
        <p:txBody>
          <a:bodyPr wrap="square">
            <a:spAutoFit/>
          </a:bodyPr>
          <a:lstStyle/>
          <a:p>
            <a:pPr algn="ctr"/>
            <a:r>
              <a:rPr lang="ru-RU" sz="2400" dirty="0">
                <a:solidFill>
                  <a:srgbClr val="C00000"/>
                </a:solidFill>
              </a:rPr>
              <a:t>«</a:t>
            </a:r>
            <a:r>
              <a:rPr lang="ru-RU" sz="2400" b="1" dirty="0">
                <a:solidFill>
                  <a:srgbClr val="C00000"/>
                </a:solidFill>
                <a:latin typeface="Arial" pitchFamily="34" charset="0"/>
                <a:cs typeface="Arial" pitchFamily="34" charset="0"/>
              </a:rPr>
              <a:t>Движение ракеты».</a:t>
            </a:r>
          </a:p>
          <a:p>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Когда мы начинаем рассказывать детям о космических кораблях, которые стартуют с Земли, можно провести такой эксперимент, который поможет детям наглядно увидеть принцип движения ракеты в космосе.</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Необходимо продеть через соломинку для коктейля тонкую верёвку</a:t>
            </a:r>
            <a:r>
              <a:rPr lang="ru-RU" b="1" dirty="0" smtClean="0">
                <a:solidFill>
                  <a:srgbClr val="002060"/>
                </a:solidFill>
                <a:latin typeface="Arial" pitchFamily="34" charset="0"/>
                <a:cs typeface="Arial" pitchFamily="34" charset="0"/>
              </a:rPr>
              <a:t>, туго </a:t>
            </a:r>
            <a:r>
              <a:rPr lang="ru-RU" b="1" dirty="0">
                <a:solidFill>
                  <a:srgbClr val="002060"/>
                </a:solidFill>
                <a:latin typeface="Arial" pitchFamily="34" charset="0"/>
                <a:cs typeface="Arial" pitchFamily="34" charset="0"/>
              </a:rPr>
              <a:t>натянуть её и закрепить.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Затем </a:t>
            </a:r>
            <a:r>
              <a:rPr lang="ru-RU" b="1" dirty="0">
                <a:solidFill>
                  <a:srgbClr val="002060"/>
                </a:solidFill>
                <a:latin typeface="Arial" pitchFamily="34" charset="0"/>
                <a:cs typeface="Arial" pitchFamily="34" charset="0"/>
              </a:rPr>
              <a:t>надуваем воздушный шарик</a:t>
            </a:r>
            <a:r>
              <a:rPr lang="ru-RU" b="1" dirty="0" smtClean="0">
                <a:solidFill>
                  <a:srgbClr val="002060"/>
                </a:solidFill>
                <a:latin typeface="Arial" pitchFamily="34" charset="0"/>
                <a:cs typeface="Arial" pitchFamily="34" charset="0"/>
              </a:rPr>
              <a:t>, держа </a:t>
            </a:r>
            <a:r>
              <a:rPr lang="ru-RU" b="1" dirty="0">
                <a:solidFill>
                  <a:srgbClr val="002060"/>
                </a:solidFill>
                <a:latin typeface="Arial" pitchFamily="34" charset="0"/>
                <a:cs typeface="Arial" pitchFamily="34" charset="0"/>
              </a:rPr>
              <a:t>конец шарика пальцами, чтобы не вышел воздух</a:t>
            </a:r>
            <a:r>
              <a:rPr lang="ru-RU" b="1" dirty="0" smtClean="0">
                <a:solidFill>
                  <a:srgbClr val="002060"/>
                </a:solidFill>
                <a:latin typeface="Arial" pitchFamily="34" charset="0"/>
                <a:cs typeface="Arial" pitchFamily="34" charset="0"/>
              </a:rPr>
              <a:t>, но </a:t>
            </a:r>
            <a:r>
              <a:rPr lang="ru-RU" b="1" dirty="0">
                <a:solidFill>
                  <a:srgbClr val="002060"/>
                </a:solidFill>
                <a:latin typeface="Arial" pitchFamily="34" charset="0"/>
                <a:cs typeface="Arial" pitchFamily="34" charset="0"/>
              </a:rPr>
              <a:t>при этом не завязывать шарик.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Далее </a:t>
            </a:r>
            <a:r>
              <a:rPr lang="ru-RU" b="1" dirty="0">
                <a:solidFill>
                  <a:srgbClr val="002060"/>
                </a:solidFill>
                <a:latin typeface="Arial" pitchFamily="34" charset="0"/>
                <a:cs typeface="Arial" pitchFamily="34" charset="0"/>
              </a:rPr>
              <a:t>прикрепляем шарик к </a:t>
            </a:r>
            <a:r>
              <a:rPr lang="ru-RU" b="1" dirty="0" smtClean="0">
                <a:solidFill>
                  <a:srgbClr val="002060"/>
                </a:solidFill>
                <a:latin typeface="Arial" pitchFamily="34" charset="0"/>
                <a:cs typeface="Arial" pitchFamily="34" charset="0"/>
              </a:rPr>
              <a:t>соломинке </a:t>
            </a:r>
            <a:r>
              <a:rPr lang="ru-RU" b="1" dirty="0">
                <a:solidFill>
                  <a:srgbClr val="002060"/>
                </a:solidFill>
                <a:latin typeface="Arial" pitchFamily="34" charset="0"/>
                <a:cs typeface="Arial" pitchFamily="34" charset="0"/>
              </a:rPr>
              <a:t>скотчем.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Следим чтобы </a:t>
            </a:r>
            <a:r>
              <a:rPr lang="ru-RU" b="1" dirty="0">
                <a:solidFill>
                  <a:srgbClr val="002060"/>
                </a:solidFill>
                <a:latin typeface="Arial" pitchFamily="34" charset="0"/>
                <a:cs typeface="Arial" pitchFamily="34" charset="0"/>
              </a:rPr>
              <a:t>скотч не </a:t>
            </a:r>
            <a:r>
              <a:rPr lang="ru-RU" b="1" dirty="0" smtClean="0">
                <a:solidFill>
                  <a:srgbClr val="002060"/>
                </a:solidFill>
                <a:latin typeface="Arial" pitchFamily="34" charset="0"/>
                <a:cs typeface="Arial" pitchFamily="34" charset="0"/>
              </a:rPr>
              <a:t>приклеился </a:t>
            </a:r>
            <a:r>
              <a:rPr lang="ru-RU" b="1" dirty="0">
                <a:solidFill>
                  <a:srgbClr val="002060"/>
                </a:solidFill>
                <a:latin typeface="Arial" pitchFamily="34" charset="0"/>
                <a:cs typeface="Arial" pitchFamily="34" charset="0"/>
              </a:rPr>
              <a:t>к верёвке.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Убедившись, что </a:t>
            </a:r>
            <a:r>
              <a:rPr lang="ru-RU" b="1" dirty="0">
                <a:solidFill>
                  <a:srgbClr val="002060"/>
                </a:solidFill>
                <a:latin typeface="Arial" pitchFamily="34" charset="0"/>
                <a:cs typeface="Arial" pitchFamily="34" charset="0"/>
              </a:rPr>
              <a:t>в шарике есть воздух</a:t>
            </a:r>
            <a:r>
              <a:rPr lang="ru-RU" b="1" dirty="0" smtClean="0">
                <a:solidFill>
                  <a:srgbClr val="002060"/>
                </a:solidFill>
                <a:latin typeface="Arial" pitchFamily="34" charset="0"/>
                <a:cs typeface="Arial" pitchFamily="34" charset="0"/>
              </a:rPr>
              <a:t>, передвигаем соломинку </a:t>
            </a:r>
            <a:r>
              <a:rPr lang="ru-RU" b="1" dirty="0">
                <a:solidFill>
                  <a:srgbClr val="002060"/>
                </a:solidFill>
                <a:latin typeface="Arial" pitchFamily="34" charset="0"/>
                <a:cs typeface="Arial" pitchFamily="34" charset="0"/>
              </a:rPr>
              <a:t>вместе с шариком к одному из концов верёвки.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Отпускаем </a:t>
            </a:r>
            <a:r>
              <a:rPr lang="ru-RU" b="1" dirty="0">
                <a:solidFill>
                  <a:srgbClr val="002060"/>
                </a:solidFill>
                <a:latin typeface="Arial" pitchFamily="34" charset="0"/>
                <a:cs typeface="Arial" pitchFamily="34" charset="0"/>
              </a:rPr>
              <a:t>шарик.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Вырывающийся </a:t>
            </a:r>
            <a:r>
              <a:rPr lang="ru-RU" b="1" dirty="0">
                <a:solidFill>
                  <a:srgbClr val="002060"/>
                </a:solidFill>
                <a:latin typeface="Arial" pitchFamily="34" charset="0"/>
                <a:cs typeface="Arial" pitchFamily="34" charset="0"/>
              </a:rPr>
              <a:t>из него воздух будет толкать </a:t>
            </a:r>
            <a:r>
              <a:rPr lang="ru-RU" b="1" dirty="0" smtClean="0">
                <a:solidFill>
                  <a:srgbClr val="002060"/>
                </a:solidFill>
                <a:latin typeface="Arial" pitchFamily="34" charset="0"/>
                <a:cs typeface="Arial" pitchFamily="34" charset="0"/>
              </a:rPr>
              <a:t>соломинку </a:t>
            </a:r>
            <a:r>
              <a:rPr lang="ru-RU" b="1" dirty="0">
                <a:solidFill>
                  <a:srgbClr val="002060"/>
                </a:solidFill>
                <a:latin typeface="Arial" pitchFamily="34" charset="0"/>
                <a:cs typeface="Arial" pitchFamily="34" charset="0"/>
              </a:rPr>
              <a:t>вперёд. Газы</a:t>
            </a:r>
            <a:r>
              <a:rPr lang="ru-RU" b="1" dirty="0" smtClean="0">
                <a:solidFill>
                  <a:srgbClr val="002060"/>
                </a:solidFill>
                <a:latin typeface="Arial" pitchFamily="34" charset="0"/>
                <a:cs typeface="Arial" pitchFamily="34" charset="0"/>
              </a:rPr>
              <a:t>, вырываясь </a:t>
            </a:r>
            <a:r>
              <a:rPr lang="ru-RU" b="1" dirty="0">
                <a:solidFill>
                  <a:srgbClr val="002060"/>
                </a:solidFill>
                <a:latin typeface="Arial" pitchFamily="34" charset="0"/>
                <a:cs typeface="Arial" pitchFamily="34" charset="0"/>
              </a:rPr>
              <a:t>из сопла ракеты-носителя таким же образом толкают космический корабль.</a:t>
            </a:r>
          </a:p>
        </p:txBody>
      </p:sp>
      <p:pic>
        <p:nvPicPr>
          <p:cNvPr id="3" name="Picture 8" descr="spaceship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8184" y="5098172"/>
            <a:ext cx="2381250" cy="17430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30729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3244" y="189765"/>
            <a:ext cx="8424936" cy="1200329"/>
          </a:xfrm>
          <a:prstGeom prst="rect">
            <a:avLst/>
          </a:prstGeom>
          <a:ln w="38100">
            <a:solidFill>
              <a:srgbClr val="002060"/>
            </a:solidFill>
          </a:ln>
        </p:spPr>
        <p:txBody>
          <a:bodyPr wrap="square">
            <a:spAutoFit/>
          </a:bodyPr>
          <a:lstStyle/>
          <a:p>
            <a:pPr algn="ctr"/>
            <a:r>
              <a:rPr lang="ru-RU" sz="2400" b="1" dirty="0">
                <a:solidFill>
                  <a:srgbClr val="C00000"/>
                </a:solidFill>
                <a:latin typeface="Arial" pitchFamily="34" charset="0"/>
                <a:cs typeface="Arial" pitchFamily="34" charset="0"/>
              </a:rPr>
              <a:t>Космос для детей</a:t>
            </a:r>
          </a:p>
          <a:p>
            <a:pPr algn="ctr"/>
            <a:r>
              <a:rPr lang="ru-RU" sz="2400" i="1" dirty="0" smtClean="0">
                <a:solidFill>
                  <a:srgbClr val="002060"/>
                </a:solidFill>
                <a:latin typeface="Arial" pitchFamily="34" charset="0"/>
                <a:cs typeface="Arial" pitchFamily="34" charset="0"/>
              </a:rPr>
              <a:t>Книги,  </a:t>
            </a:r>
            <a:r>
              <a:rPr lang="ru-RU" sz="2400" i="1" dirty="0">
                <a:solidFill>
                  <a:srgbClr val="002060"/>
                </a:solidFill>
                <a:latin typeface="Arial" pitchFamily="34" charset="0"/>
                <a:cs typeface="Arial" pitchFamily="34" charset="0"/>
              </a:rPr>
              <a:t>которые расскажут ребенку об устройстве Солнечной системы</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14519" y="2987567"/>
            <a:ext cx="2756557" cy="36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53116" y="3023970"/>
            <a:ext cx="2808312" cy="3611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Прямоугольник 5"/>
          <p:cNvSpPr/>
          <p:nvPr/>
        </p:nvSpPr>
        <p:spPr>
          <a:xfrm>
            <a:off x="4355976" y="1412776"/>
            <a:ext cx="4737172" cy="1569660"/>
          </a:xfrm>
          <a:prstGeom prst="rect">
            <a:avLst/>
          </a:prstGeom>
        </p:spPr>
        <p:txBody>
          <a:bodyPr wrap="square">
            <a:spAutoFit/>
          </a:bodyPr>
          <a:lstStyle/>
          <a:p>
            <a:r>
              <a:rPr lang="ru-RU" sz="2400" b="1" i="1" dirty="0" smtClean="0">
                <a:solidFill>
                  <a:srgbClr val="002060"/>
                </a:solidFill>
                <a:latin typeface="Arial" pitchFamily="34" charset="0"/>
                <a:cs typeface="Arial" pitchFamily="34" charset="0"/>
              </a:rPr>
              <a:t>Космос:</a:t>
            </a:r>
          </a:p>
          <a:p>
            <a:r>
              <a:rPr lang="ru-RU" i="1" dirty="0" smtClean="0">
                <a:solidFill>
                  <a:srgbClr val="002060"/>
                </a:solidFill>
                <a:latin typeface="Arial" pitchFamily="34" charset="0"/>
                <a:cs typeface="Arial" pitchFamily="34" charset="0"/>
              </a:rPr>
              <a:t>Чудеса </a:t>
            </a:r>
            <a:r>
              <a:rPr lang="ru-RU" i="1" dirty="0">
                <a:solidFill>
                  <a:srgbClr val="002060"/>
                </a:solidFill>
                <a:latin typeface="Arial" pitchFamily="34" charset="0"/>
                <a:cs typeface="Arial" pitchFamily="34" charset="0"/>
              </a:rPr>
              <a:t>природы в наклейках. Космос: загадки, раскраски, веселый счет. 40 интерактивных заданий. Интересные факты о природе</a:t>
            </a:r>
          </a:p>
        </p:txBody>
      </p:sp>
      <p:sp>
        <p:nvSpPr>
          <p:cNvPr id="7" name="Прямоугольник 6"/>
          <p:cNvSpPr/>
          <p:nvPr/>
        </p:nvSpPr>
        <p:spPr>
          <a:xfrm>
            <a:off x="-3418" y="1551275"/>
            <a:ext cx="4359394" cy="1292662"/>
          </a:xfrm>
          <a:prstGeom prst="rect">
            <a:avLst/>
          </a:prstGeom>
        </p:spPr>
        <p:txBody>
          <a:bodyPr wrap="square">
            <a:spAutoFit/>
          </a:bodyPr>
          <a:lstStyle/>
          <a:p>
            <a:pPr algn="ctr"/>
            <a:r>
              <a:rPr lang="ru-RU" sz="2400" b="1" dirty="0">
                <a:solidFill>
                  <a:srgbClr val="002060"/>
                </a:solidFill>
                <a:latin typeface="Arial" pitchFamily="34" charset="0"/>
                <a:cs typeface="Arial" pitchFamily="34" charset="0"/>
              </a:rPr>
              <a:t>Необъятный космос: </a:t>
            </a:r>
          </a:p>
          <a:p>
            <a:pPr algn="ctr"/>
            <a:r>
              <a:rPr lang="ru-RU" i="1" dirty="0">
                <a:solidFill>
                  <a:srgbClr val="002060"/>
                </a:solidFill>
                <a:latin typeface="Arial" pitchFamily="34" charset="0"/>
                <a:cs typeface="Arial" pitchFamily="34" charset="0"/>
              </a:rPr>
              <a:t>Загадки звездного неба, законы солнечной системы, космические планы на будущее (100 наклеек)</a:t>
            </a:r>
          </a:p>
        </p:txBody>
      </p:sp>
    </p:spTree>
    <p:extLst>
      <p:ext uri="{BB962C8B-B14F-4D97-AF65-F5344CB8AC3E}">
        <p14:creationId xmlns:p14="http://schemas.microsoft.com/office/powerpoint/2010/main" xmlns="" val="2828701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1700808"/>
            <a:ext cx="3693786" cy="4824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178246" y="332655"/>
            <a:ext cx="3839068" cy="1200329"/>
          </a:xfrm>
          <a:prstGeom prst="rect">
            <a:avLst/>
          </a:prstGeom>
        </p:spPr>
        <p:txBody>
          <a:bodyPr wrap="square">
            <a:spAutoFit/>
          </a:bodyPr>
          <a:lstStyle/>
          <a:p>
            <a:pPr algn="ctr"/>
            <a:r>
              <a:rPr lang="ru-RU" b="1" dirty="0">
                <a:solidFill>
                  <a:srgbClr val="002060"/>
                </a:solidFill>
                <a:latin typeface="Arial" pitchFamily="34" charset="0"/>
                <a:cs typeface="Arial" pitchFamily="34" charset="0"/>
              </a:rPr>
              <a:t>Необъятный космос: </a:t>
            </a:r>
            <a:endParaRPr lang="ru-RU" b="1" dirty="0" smtClean="0">
              <a:solidFill>
                <a:srgbClr val="002060"/>
              </a:solidFill>
              <a:latin typeface="Arial" pitchFamily="34" charset="0"/>
              <a:cs typeface="Arial" pitchFamily="34" charset="0"/>
            </a:endParaRPr>
          </a:p>
          <a:p>
            <a:pPr algn="ctr"/>
            <a:r>
              <a:rPr lang="ru-RU" i="1" dirty="0" smtClean="0">
                <a:solidFill>
                  <a:srgbClr val="002060"/>
                </a:solidFill>
                <a:latin typeface="Arial" pitchFamily="34" charset="0"/>
                <a:cs typeface="Arial" pitchFamily="34" charset="0"/>
              </a:rPr>
              <a:t>Загадки </a:t>
            </a:r>
            <a:r>
              <a:rPr lang="ru-RU" i="1" dirty="0">
                <a:solidFill>
                  <a:srgbClr val="002060"/>
                </a:solidFill>
                <a:latin typeface="Arial" pitchFamily="34" charset="0"/>
                <a:cs typeface="Arial" pitchFamily="34" charset="0"/>
              </a:rPr>
              <a:t>звездного неба, законы солнечной системы, космические планы на будущее (100 наклеек)</a:t>
            </a: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08502" y="337189"/>
            <a:ext cx="4680880" cy="6254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34677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95" y="397703"/>
            <a:ext cx="4524712" cy="5962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55207" y="397703"/>
            <a:ext cx="4562475" cy="5962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02321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7260" y="116632"/>
            <a:ext cx="8640960" cy="2031325"/>
          </a:xfrm>
          <a:prstGeom prst="rect">
            <a:avLst/>
          </a:prstGeom>
          <a:solidFill>
            <a:schemeClr val="accent1">
              <a:lumMod val="40000"/>
              <a:lumOff val="60000"/>
            </a:schemeClr>
          </a:solidFill>
          <a:ln w="38100">
            <a:solidFill>
              <a:schemeClr val="bg2">
                <a:lumMod val="75000"/>
              </a:schemeClr>
            </a:solidFill>
          </a:ln>
        </p:spPr>
        <p:txBody>
          <a:bodyPr wrap="square">
            <a:spAutoFit/>
          </a:bodyPr>
          <a:lstStyle/>
          <a:p>
            <a:pPr indent="457200"/>
            <a:r>
              <a:rPr lang="ru-RU" b="1" dirty="0">
                <a:solidFill>
                  <a:srgbClr val="002060"/>
                </a:solidFill>
                <a:latin typeface="Arial" pitchFamily="34" charset="0"/>
                <a:cs typeface="Arial" pitchFamily="34" charset="0"/>
              </a:rPr>
              <a:t>Современные дети, очень любознательны и пытливы, они часто спрашивают взрослых, что такое Космос, почему звезды не светят днем, куда прячется Солнце, почему Луна светит по-разному.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Небо</a:t>
            </a:r>
            <a:r>
              <a:rPr lang="ru-RU" b="1" dirty="0">
                <a:solidFill>
                  <a:srgbClr val="002060"/>
                </a:solidFill>
                <a:latin typeface="Arial" pitchFamily="34" charset="0"/>
                <a:cs typeface="Arial" pitchFamily="34" charset="0"/>
              </a:rPr>
              <a:t>, как нечто неизведанное для малышей вызывает большой интерес, потому что все кажется загадочным и волшебным.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Для </a:t>
            </a:r>
            <a:r>
              <a:rPr lang="ru-RU" b="1" dirty="0">
                <a:solidFill>
                  <a:srgbClr val="002060"/>
                </a:solidFill>
                <a:latin typeface="Arial" pitchFamily="34" charset="0"/>
                <a:cs typeface="Arial" pitchFamily="34" charset="0"/>
              </a:rPr>
              <a:t>взрослых главная задача рассказать детям про космос их детским языком.</a:t>
            </a:r>
          </a:p>
        </p:txBody>
      </p:sp>
      <p:sp>
        <p:nvSpPr>
          <p:cNvPr id="3" name="Прямоугольник 2"/>
          <p:cNvSpPr/>
          <p:nvPr/>
        </p:nvSpPr>
        <p:spPr>
          <a:xfrm>
            <a:off x="274196" y="2348880"/>
            <a:ext cx="4356484" cy="4247317"/>
          </a:xfrm>
          <a:prstGeom prst="rect">
            <a:avLst/>
          </a:prstGeom>
          <a:solidFill>
            <a:schemeClr val="accent1">
              <a:lumMod val="40000"/>
              <a:lumOff val="60000"/>
            </a:schemeClr>
          </a:solidFill>
          <a:ln w="38100">
            <a:solidFill>
              <a:schemeClr val="bg2">
                <a:lumMod val="75000"/>
              </a:schemeClr>
            </a:solidFill>
          </a:ln>
        </p:spPr>
        <p:txBody>
          <a:bodyPr wrap="square">
            <a:spAutoFit/>
          </a:bodyPr>
          <a:lstStyle/>
          <a:p>
            <a:pPr indent="457200"/>
            <a:r>
              <a:rPr lang="ru-RU" b="1" dirty="0">
                <a:solidFill>
                  <a:srgbClr val="002060"/>
                </a:solidFill>
                <a:latin typeface="Arial" pitchFamily="34" charset="0"/>
                <a:cs typeface="Arial" pitchFamily="34" charset="0"/>
              </a:rPr>
              <a:t>Не все </a:t>
            </a:r>
            <a:r>
              <a:rPr lang="ru-RU" b="1" dirty="0" smtClean="0">
                <a:solidFill>
                  <a:srgbClr val="002060"/>
                </a:solidFill>
                <a:latin typeface="Arial" pitchFamily="34" charset="0"/>
                <a:cs typeface="Arial" pitchFamily="34" charset="0"/>
              </a:rPr>
              <a:t>взрослые сами  </a:t>
            </a:r>
            <a:r>
              <a:rPr lang="ru-RU" b="1" dirty="0">
                <a:solidFill>
                  <a:srgbClr val="002060"/>
                </a:solidFill>
                <a:latin typeface="Arial" pitchFamily="34" charset="0"/>
                <a:cs typeface="Arial" pitchFamily="34" charset="0"/>
              </a:rPr>
              <a:t>знают, что такое Космос.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И </a:t>
            </a:r>
            <a:r>
              <a:rPr lang="ru-RU" b="1" dirty="0">
                <a:solidFill>
                  <a:srgbClr val="002060"/>
                </a:solidFill>
                <a:latin typeface="Arial" pitchFamily="34" charset="0"/>
                <a:cs typeface="Arial" pitchFamily="34" charset="0"/>
              </a:rPr>
              <a:t>как же объяснить </a:t>
            </a:r>
            <a:r>
              <a:rPr lang="ru-RU" b="1" dirty="0" smtClean="0">
                <a:solidFill>
                  <a:srgbClr val="002060"/>
                </a:solidFill>
                <a:latin typeface="Arial" pitchFamily="34" charset="0"/>
                <a:cs typeface="Arial" pitchFamily="34" charset="0"/>
              </a:rPr>
              <a:t>ребенку </a:t>
            </a:r>
            <a:r>
              <a:rPr lang="ru-RU" b="1" dirty="0">
                <a:solidFill>
                  <a:srgbClr val="002060"/>
                </a:solidFill>
                <a:latin typeface="Arial" pitchFamily="34" charset="0"/>
                <a:cs typeface="Arial" pitchFamily="34" charset="0"/>
              </a:rPr>
              <a:t>и дать ему достоверные, понятые объяснения. </a:t>
            </a:r>
            <a:endParaRPr lang="ru-RU" b="1" dirty="0" smtClean="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Д</a:t>
            </a:r>
            <a:r>
              <a:rPr lang="ru-RU" b="1" dirty="0" smtClean="0">
                <a:solidFill>
                  <a:srgbClr val="002060"/>
                </a:solidFill>
                <a:latin typeface="Arial" pitchFamily="34" charset="0"/>
                <a:cs typeface="Arial" pitchFamily="34" charset="0"/>
              </a:rPr>
              <a:t>ля </a:t>
            </a:r>
            <a:r>
              <a:rPr lang="ru-RU" b="1" dirty="0">
                <a:solidFill>
                  <a:srgbClr val="002060"/>
                </a:solidFill>
                <a:latin typeface="Arial" pitchFamily="34" charset="0"/>
                <a:cs typeface="Arial" pitchFamily="34" charset="0"/>
              </a:rPr>
              <a:t>начала взрослому самому необходимо ознакомиться с представлением, что такое космос.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Объяснение </a:t>
            </a:r>
            <a:r>
              <a:rPr lang="ru-RU" b="1" dirty="0">
                <a:solidFill>
                  <a:srgbClr val="002060"/>
                </a:solidFill>
                <a:latin typeface="Arial" pitchFamily="34" charset="0"/>
                <a:cs typeface="Arial" pitchFamily="34" charset="0"/>
              </a:rPr>
              <a:t>должно быть интересным, внятным захватывающим как будто вы сами там побывали.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Если </a:t>
            </a:r>
            <a:r>
              <a:rPr lang="ru-RU" b="1" dirty="0">
                <a:solidFill>
                  <a:srgbClr val="002060"/>
                </a:solidFill>
                <a:latin typeface="Arial" pitchFamily="34" charset="0"/>
                <a:cs typeface="Arial" pitchFamily="34" charset="0"/>
              </a:rPr>
              <a:t>объяснение будет невнятным, не уверенным то интерес ребенка просто пропадет.</a:t>
            </a:r>
          </a:p>
        </p:txBody>
      </p:sp>
      <p:pic>
        <p:nvPicPr>
          <p:cNvPr id="5" name="Picture 2" descr="https://www.clipartmax.com/png/full/295-2956870_planet-solar-system-cartoon-illustration-cartoon-solar-system-planets-pn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6565" y="2382665"/>
            <a:ext cx="4211655" cy="42135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01775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32656"/>
            <a:ext cx="4536504" cy="5994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36504" y="325770"/>
            <a:ext cx="4575377" cy="5994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8162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80" y="511794"/>
            <a:ext cx="4499992" cy="587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14839" y="528216"/>
            <a:ext cx="4437795" cy="587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59308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395536" y="222940"/>
            <a:ext cx="8352928" cy="62823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264007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79512" y="548680"/>
            <a:ext cx="8753958" cy="56166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220258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740" y="692696"/>
            <a:ext cx="8821517" cy="5760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2915816" y="116632"/>
            <a:ext cx="3063404" cy="461665"/>
          </a:xfrm>
          <a:prstGeom prst="rect">
            <a:avLst/>
          </a:prstGeom>
        </p:spPr>
        <p:txBody>
          <a:bodyPr wrap="none">
            <a:spAutoFit/>
          </a:bodyPr>
          <a:lstStyle/>
          <a:p>
            <a:pPr algn="ctr"/>
            <a:r>
              <a:rPr lang="ru-RU" sz="2400" b="1" dirty="0" smtClean="0">
                <a:solidFill>
                  <a:srgbClr val="002060"/>
                </a:solidFill>
                <a:latin typeface="Arial" pitchFamily="34" charset="0"/>
                <a:cs typeface="Arial" pitchFamily="34" charset="0"/>
              </a:rPr>
              <a:t>Лист с наклейками</a:t>
            </a:r>
            <a:endParaRPr lang="ru-RU" sz="24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760436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1" y="517202"/>
            <a:ext cx="4671955" cy="6008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5"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2040" y="116632"/>
            <a:ext cx="2515032" cy="3234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7" name="Picture 9" descr="https://www.uchmag.ru/upload/catalog/posob/6/6/6608_/images/0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96382" y="3521553"/>
            <a:ext cx="2526154" cy="3248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17961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668" y="370395"/>
            <a:ext cx="9083332" cy="5743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70081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79512" y="237738"/>
            <a:ext cx="5258876" cy="6483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sharpenSoften amount="25000"/>
                    </a14:imgEffect>
                  </a14:imgLayer>
                </a14:imgProps>
              </a:ext>
              <a:ext uri="{28A0092B-C50C-407E-A947-70E740481C1C}">
                <a14:useLocalDpi xmlns:a14="http://schemas.microsoft.com/office/drawing/2010/main" xmlns="" val="0"/>
              </a:ext>
            </a:extLst>
          </a:blip>
          <a:srcRect l="4357"/>
          <a:stretch/>
        </p:blipFill>
        <p:spPr bwMode="auto">
          <a:xfrm>
            <a:off x="5875579" y="237738"/>
            <a:ext cx="1818184" cy="259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5129" r="5115" b="6464"/>
          <a:stretch/>
        </p:blipFill>
        <p:spPr bwMode="auto">
          <a:xfrm>
            <a:off x="7211969" y="3022201"/>
            <a:ext cx="963588" cy="914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91947" y="4090206"/>
            <a:ext cx="785447" cy="693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36567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812" y="166894"/>
            <a:ext cx="4561703" cy="5621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91907" y="1112098"/>
            <a:ext cx="4471485" cy="5541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30907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658" r="2505"/>
          <a:stretch/>
        </p:blipFill>
        <p:spPr bwMode="auto">
          <a:xfrm>
            <a:off x="142959" y="260648"/>
            <a:ext cx="4425745" cy="5472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4644008" y="1124744"/>
            <a:ext cx="4392488" cy="5461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57840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95051"/>
            <a:ext cx="8424936" cy="1200329"/>
          </a:xfrm>
          <a:prstGeom prst="rect">
            <a:avLst/>
          </a:prstGeom>
          <a:solidFill>
            <a:schemeClr val="accent1">
              <a:lumMod val="40000"/>
              <a:lumOff val="60000"/>
            </a:schemeClr>
          </a:solidFill>
          <a:ln w="38100">
            <a:solidFill>
              <a:schemeClr val="accent1"/>
            </a:solidFill>
          </a:ln>
        </p:spPr>
        <p:txBody>
          <a:bodyPr wrap="square">
            <a:spAutoFit/>
          </a:bodyPr>
          <a:lstStyle/>
          <a:p>
            <a:pPr indent="457200"/>
            <a:r>
              <a:rPr lang="ru-RU" b="1" dirty="0">
                <a:solidFill>
                  <a:srgbClr val="002060"/>
                </a:solidFill>
                <a:latin typeface="Arial" pitchFamily="34" charset="0"/>
                <a:cs typeface="Arial" pitchFamily="34" charset="0"/>
              </a:rPr>
              <a:t>Дошкольники часто задают взрослым вопросы, на которые не могут найти самостоятельно ответы: </a:t>
            </a:r>
            <a:r>
              <a:rPr lang="ru-RU" i="1" dirty="0">
                <a:solidFill>
                  <a:srgbClr val="002060"/>
                </a:solidFill>
                <a:latin typeface="Arial" pitchFamily="34" charset="0"/>
                <a:cs typeface="Arial" pitchFamily="34" charset="0"/>
              </a:rPr>
              <a:t>«Почему солнце такое яркое?», «Почему луна может быть круглой и в форме полумесяца?» «Почему на небе звёзды?», «Почему наступает ночь?» и т. д.</a:t>
            </a:r>
          </a:p>
        </p:txBody>
      </p:sp>
      <p:sp>
        <p:nvSpPr>
          <p:cNvPr id="3" name="Прямоугольник 2"/>
          <p:cNvSpPr/>
          <p:nvPr/>
        </p:nvSpPr>
        <p:spPr>
          <a:xfrm>
            <a:off x="251520" y="2276872"/>
            <a:ext cx="5688632" cy="3693319"/>
          </a:xfrm>
          <a:prstGeom prst="rect">
            <a:avLst/>
          </a:prstGeom>
          <a:solidFill>
            <a:schemeClr val="accent1">
              <a:lumMod val="40000"/>
              <a:lumOff val="60000"/>
            </a:schemeClr>
          </a:solidFill>
          <a:ln w="38100">
            <a:solidFill>
              <a:schemeClr val="bg2">
                <a:lumMod val="75000"/>
              </a:schemeClr>
            </a:solidFill>
          </a:ln>
        </p:spPr>
        <p:txBody>
          <a:bodyPr wrap="square">
            <a:spAutoFit/>
          </a:bodyPr>
          <a:lstStyle/>
          <a:p>
            <a:pPr indent="457200"/>
            <a:r>
              <a:rPr lang="ru-RU" b="1" i="1" dirty="0">
                <a:solidFill>
                  <a:srgbClr val="002060"/>
                </a:solidFill>
                <a:latin typeface="Arial" pitchFamily="34" charset="0"/>
                <a:cs typeface="Arial" pitchFamily="34" charset="0"/>
              </a:rPr>
              <a:t>Задача педагогов и родителей - доступно, последовательно и грамотно ввести ребёнка в мир познания космической темы, уделяя внимание на изучение космических объектов, постепенно увлекая и заинтересовывая ребёнка.</a:t>
            </a:r>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Использование различных способов и приёмов передачи информации в том числе информационных и мультимедийных технологий, позволяет эффективно осуществлять работу по познавательному развитию дошкольников, творчески подходить к процессу обучения и воспитания.</a:t>
            </a:r>
          </a:p>
        </p:txBody>
      </p:sp>
      <p:pic>
        <p:nvPicPr>
          <p:cNvPr id="4" name="Picture 10" descr="план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83528" y="1772816"/>
            <a:ext cx="3240360" cy="44068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69190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248" y="116632"/>
            <a:ext cx="4441232" cy="5472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1376573"/>
            <a:ext cx="4215376" cy="5256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66984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49624"/>
            <a:ext cx="8568952" cy="1477328"/>
          </a:xfrm>
          <a:prstGeom prst="rect">
            <a:avLst/>
          </a:prstGeom>
          <a:solidFill>
            <a:schemeClr val="accent1">
              <a:lumMod val="40000"/>
              <a:lumOff val="60000"/>
            </a:schemeClr>
          </a:solidFill>
          <a:ln w="38100">
            <a:solidFill>
              <a:srgbClr val="002060"/>
            </a:solidFill>
          </a:ln>
        </p:spPr>
        <p:txBody>
          <a:bodyPr wrap="square">
            <a:spAutoFit/>
          </a:bodyPr>
          <a:lstStyle/>
          <a:p>
            <a:pPr indent="457200"/>
            <a:r>
              <a:rPr lang="ru-RU" b="1" dirty="0">
                <a:solidFill>
                  <a:srgbClr val="002060"/>
                </a:solidFill>
                <a:latin typeface="Arial" pitchFamily="34" charset="0"/>
                <a:cs typeface="Arial" pitchFamily="34" charset="0"/>
              </a:rPr>
              <a:t>Считалки про космос — удобный приём не только для выбора водящего в игре, но и для запоминания порядка расположения планет.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Таким </a:t>
            </a:r>
            <a:r>
              <a:rPr lang="ru-RU" b="1" dirty="0">
                <a:solidFill>
                  <a:srgbClr val="002060"/>
                </a:solidFill>
                <a:latin typeface="Arial" pitchFamily="34" charset="0"/>
                <a:cs typeface="Arial" pitchFamily="34" charset="0"/>
              </a:rPr>
              <a:t>образом, рифмовка даёт и форму работы, и наполняет её содержанием. </a:t>
            </a:r>
            <a:r>
              <a:rPr lang="ru-RU" b="1" dirty="0" smtClean="0">
                <a:solidFill>
                  <a:srgbClr val="002060"/>
                </a:solidFill>
                <a:latin typeface="Arial" pitchFamily="34" charset="0"/>
                <a:cs typeface="Arial" pitchFamily="34" charset="0"/>
              </a:rPr>
              <a:t> То </a:t>
            </a:r>
            <a:r>
              <a:rPr lang="ru-RU" b="1" dirty="0">
                <a:solidFill>
                  <a:srgbClr val="002060"/>
                </a:solidFill>
                <a:latin typeface="Arial" pitchFamily="34" charset="0"/>
                <a:cs typeface="Arial" pitchFamily="34" charset="0"/>
              </a:rPr>
              <a:t>есть реализуются обучающие, развивающие и воспитательные задачи работы с детьми.</a:t>
            </a:r>
          </a:p>
        </p:txBody>
      </p:sp>
      <p:sp>
        <p:nvSpPr>
          <p:cNvPr id="3" name="Прямоугольник 2"/>
          <p:cNvSpPr/>
          <p:nvPr/>
        </p:nvSpPr>
        <p:spPr>
          <a:xfrm>
            <a:off x="2481236" y="-426"/>
            <a:ext cx="4094711" cy="523220"/>
          </a:xfrm>
          <a:prstGeom prst="rect">
            <a:avLst/>
          </a:prstGeom>
        </p:spPr>
        <p:txBody>
          <a:bodyPr wrap="none">
            <a:spAutoFit/>
          </a:bodyPr>
          <a:lstStyle/>
          <a:p>
            <a:r>
              <a:rPr lang="ru-RU" sz="2800" b="1" dirty="0">
                <a:solidFill>
                  <a:srgbClr val="C00000"/>
                </a:solidFill>
                <a:latin typeface="Arial" pitchFamily="34" charset="0"/>
                <a:cs typeface="Arial" pitchFamily="34" charset="0"/>
              </a:rPr>
              <a:t>Считалки про космос </a:t>
            </a:r>
            <a:endParaRPr lang="ru-RU" sz="2800" dirty="0">
              <a:solidFill>
                <a:srgbClr val="C0000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xmlns="" val="3716820972"/>
              </p:ext>
            </p:extLst>
          </p:nvPr>
        </p:nvGraphicFramePr>
        <p:xfrm>
          <a:off x="246185" y="2564904"/>
          <a:ext cx="8694139" cy="4103357"/>
        </p:xfrm>
        <a:graphic>
          <a:graphicData uri="http://schemas.openxmlformats.org/drawingml/2006/table">
            <a:tbl>
              <a:tblPr/>
              <a:tblGrid>
                <a:gridCol w="3151086"/>
                <a:gridCol w="5543053"/>
              </a:tblGrid>
              <a:tr h="302672">
                <a:tc>
                  <a:txBody>
                    <a:bodyPr/>
                    <a:lstStyle/>
                    <a:p>
                      <a:pPr algn="ctr"/>
                      <a:r>
                        <a:rPr lang="ru-RU" sz="1400" b="1" dirty="0">
                          <a:solidFill>
                            <a:srgbClr val="002060"/>
                          </a:solidFill>
                          <a:effectLst/>
                          <a:latin typeface="Arial" pitchFamily="34" charset="0"/>
                          <a:cs typeface="Arial" pitchFamily="34" charset="0"/>
                        </a:rPr>
                        <a:t>Цели</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ru-RU" sz="1400" b="1" dirty="0">
                          <a:solidFill>
                            <a:srgbClr val="002060"/>
                          </a:solidFill>
                          <a:effectLst/>
                          <a:latin typeface="Arial" pitchFamily="34" charset="0"/>
                          <a:cs typeface="Arial" pitchFamily="34" charset="0"/>
                        </a:rPr>
                        <a:t>Задачи</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999130">
                <a:tc>
                  <a:txBody>
                    <a:bodyPr/>
                    <a:lstStyle/>
                    <a:p>
                      <a:pPr algn="l"/>
                      <a:r>
                        <a:rPr lang="ru-RU" sz="1600" b="1" dirty="0">
                          <a:solidFill>
                            <a:srgbClr val="002060"/>
                          </a:solidFill>
                          <a:effectLst/>
                          <a:latin typeface="Arial" pitchFamily="34" charset="0"/>
                          <a:cs typeface="Arial" pitchFamily="34" charset="0"/>
                        </a:rPr>
                        <a:t>Знакомство </a:t>
                      </a:r>
                      <a:r>
                        <a:rPr lang="ru-RU" sz="1600" b="1" dirty="0" smtClean="0">
                          <a:solidFill>
                            <a:srgbClr val="002060"/>
                          </a:solidFill>
                          <a:effectLst/>
                          <a:latin typeface="Arial" pitchFamily="34" charset="0"/>
                          <a:cs typeface="Arial" pitchFamily="34" charset="0"/>
                        </a:rPr>
                        <a:t>детей </a:t>
                      </a:r>
                      <a:r>
                        <a:rPr lang="ru-RU" sz="1600" b="1" dirty="0">
                          <a:solidFill>
                            <a:srgbClr val="002060"/>
                          </a:solidFill>
                          <a:effectLst/>
                          <a:latin typeface="Arial" pitchFamily="34" charset="0"/>
                          <a:cs typeface="Arial" pitchFamily="34" charset="0"/>
                        </a:rPr>
                        <a:t>с богатым жанром детского фольклора</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ru-RU" sz="1600" b="1" dirty="0">
                          <a:solidFill>
                            <a:srgbClr val="002060"/>
                          </a:solidFill>
                          <a:effectLst/>
                          <a:latin typeface="Arial" pitchFamily="34" charset="0"/>
                          <a:cs typeface="Arial" pitchFamily="34" charset="0"/>
                        </a:rPr>
                        <a:t>Показать важность развития научной мысли о космосе для жителей Земли </a:t>
                      </a:r>
                      <a:r>
                        <a:rPr lang="ru-RU" sz="1600" b="0" i="1" dirty="0">
                          <a:solidFill>
                            <a:srgbClr val="002060"/>
                          </a:solidFill>
                          <a:effectLst/>
                          <a:latin typeface="Arial" pitchFamily="34" charset="0"/>
                          <a:cs typeface="Arial" pitchFamily="34" charset="0"/>
                        </a:rPr>
                        <a:t>(например, благодаря изучению планет и звёзд стало понятно, что жизнь есть только на Земле).</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885966">
                <a:tc rowSpan="2">
                  <a:txBody>
                    <a:bodyPr/>
                    <a:lstStyle/>
                    <a:p>
                      <a:pPr algn="l"/>
                      <a:r>
                        <a:rPr lang="ru-RU" sz="1600" b="1" dirty="0">
                          <a:solidFill>
                            <a:srgbClr val="002060"/>
                          </a:solidFill>
                          <a:effectLst/>
                          <a:latin typeface="Arial" pitchFamily="34" charset="0"/>
                          <a:cs typeface="Arial" pitchFamily="34" charset="0"/>
                        </a:rPr>
                        <a:t>Расширение области познавательных интересов ребят</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ru-RU" sz="1600" b="1" dirty="0">
                          <a:solidFill>
                            <a:srgbClr val="002060"/>
                          </a:solidFill>
                          <a:effectLst/>
                          <a:latin typeface="Arial" pitchFamily="34" charset="0"/>
                          <a:cs typeface="Arial" pitchFamily="34" charset="0"/>
                        </a:rPr>
                        <a:t>Перечислить названия и порядок планет, сформировать представления об их внешнем виде.</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02672">
                <a:tc vMerge="1">
                  <a:txBody>
                    <a:bodyPr/>
                    <a:lstStyle/>
                    <a:p>
                      <a:endParaRPr lang="ru-RU"/>
                    </a:p>
                  </a:txBody>
                  <a:tcPr/>
                </a:tc>
                <a:tc>
                  <a:txBody>
                    <a:bodyPr/>
                    <a:lstStyle/>
                    <a:p>
                      <a:pPr algn="l"/>
                      <a:r>
                        <a:rPr lang="ru-RU" sz="1600" b="1" dirty="0">
                          <a:solidFill>
                            <a:srgbClr val="002060"/>
                          </a:solidFill>
                          <a:effectLst/>
                          <a:latin typeface="Arial" pitchFamily="34" charset="0"/>
                          <a:cs typeface="Arial" pitchFamily="34" charset="0"/>
                        </a:rPr>
                        <a:t>Повторить счёт до 10.</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27199">
                <a:tc>
                  <a:txBody>
                    <a:bodyPr/>
                    <a:lstStyle/>
                    <a:p>
                      <a:pPr algn="l"/>
                      <a:r>
                        <a:rPr lang="ru-RU" sz="1600" b="1" dirty="0" smtClean="0">
                          <a:solidFill>
                            <a:srgbClr val="002060"/>
                          </a:solidFill>
                          <a:effectLst/>
                          <a:latin typeface="Arial" pitchFamily="34" charset="0"/>
                          <a:cs typeface="Arial" pitchFamily="34" charset="0"/>
                        </a:rPr>
                        <a:t>Речевое</a:t>
                      </a:r>
                      <a:r>
                        <a:rPr lang="ru-RU" sz="1600" b="1" baseline="0" dirty="0" smtClean="0">
                          <a:solidFill>
                            <a:srgbClr val="002060"/>
                          </a:solidFill>
                          <a:effectLst/>
                          <a:latin typeface="Arial" pitchFamily="34" charset="0"/>
                          <a:cs typeface="Arial" pitchFamily="34" charset="0"/>
                        </a:rPr>
                        <a:t> развитие</a:t>
                      </a:r>
                      <a:endParaRPr lang="ru-RU" sz="1600" b="1" dirty="0">
                        <a:solidFill>
                          <a:srgbClr val="002060"/>
                        </a:solidFill>
                        <a:effectLst/>
                        <a:latin typeface="Arial" pitchFamily="34" charset="0"/>
                        <a:cs typeface="Arial" pitchFamily="34" charset="0"/>
                      </a:endParaRP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ru-RU" sz="1600" b="1" dirty="0">
                          <a:solidFill>
                            <a:srgbClr val="002060"/>
                          </a:solidFill>
                          <a:effectLst/>
                          <a:latin typeface="Arial" pitchFamily="34" charset="0"/>
                          <a:cs typeface="Arial" pitchFamily="34" charset="0"/>
                        </a:rPr>
                        <a:t>Учить правильно произносить названия небесных тел.</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27199">
                <a:tc rowSpan="2">
                  <a:txBody>
                    <a:bodyPr/>
                    <a:lstStyle/>
                    <a:p>
                      <a:pPr algn="l"/>
                      <a:r>
                        <a:rPr lang="ru-RU" sz="1600" b="1" dirty="0">
                          <a:solidFill>
                            <a:srgbClr val="002060"/>
                          </a:solidFill>
                          <a:effectLst/>
                          <a:latin typeface="Arial" pitchFamily="34" charset="0"/>
                          <a:cs typeface="Arial" pitchFamily="34" charset="0"/>
                        </a:rPr>
                        <a:t>Воспитание детей</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ru-RU" sz="1600" b="1" dirty="0">
                          <a:solidFill>
                            <a:srgbClr val="002060"/>
                          </a:solidFill>
                          <a:effectLst/>
                          <a:latin typeface="Arial" pitchFamily="34" charset="0"/>
                          <a:cs typeface="Arial" pitchFamily="34" charset="0"/>
                        </a:rPr>
                        <a:t>Развивать пространственное мышление.</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609200">
                <a:tc vMerge="1">
                  <a:txBody>
                    <a:bodyPr/>
                    <a:lstStyle/>
                    <a:p>
                      <a:endParaRPr lang="ru-RU"/>
                    </a:p>
                  </a:txBody>
                  <a:tcPr/>
                </a:tc>
                <a:tc>
                  <a:txBody>
                    <a:bodyPr/>
                    <a:lstStyle/>
                    <a:p>
                      <a:pPr algn="l"/>
                      <a:r>
                        <a:rPr lang="ru-RU" sz="1600" b="1" dirty="0">
                          <a:solidFill>
                            <a:srgbClr val="002060"/>
                          </a:solidFill>
                          <a:effectLst/>
                          <a:latin typeface="Arial" pitchFamily="34" charset="0"/>
                          <a:cs typeface="Arial" pitchFamily="34" charset="0"/>
                        </a:rPr>
                        <a:t>Формировать творческий подход во взаимодействии друг с другом.</a:t>
                      </a:r>
                    </a:p>
                  </a:txBody>
                  <a:tcPr marL="28152" marR="28152" marT="28152" marB="28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7" name="Прямоугольник 6"/>
          <p:cNvSpPr/>
          <p:nvPr/>
        </p:nvSpPr>
        <p:spPr>
          <a:xfrm>
            <a:off x="169258" y="2045898"/>
            <a:ext cx="8718668" cy="369332"/>
          </a:xfrm>
          <a:prstGeom prst="rect">
            <a:avLst/>
          </a:prstGeom>
        </p:spPr>
        <p:txBody>
          <a:bodyPr wrap="square">
            <a:spAutoFit/>
          </a:bodyPr>
          <a:lstStyle/>
          <a:p>
            <a:pPr algn="ctr"/>
            <a:r>
              <a:rPr lang="ru-RU" b="1" dirty="0" smtClean="0">
                <a:solidFill>
                  <a:srgbClr val="C00000"/>
                </a:solidFill>
              </a:rPr>
              <a:t>Цели </a:t>
            </a:r>
            <a:r>
              <a:rPr lang="ru-RU" b="1" dirty="0">
                <a:solidFill>
                  <a:srgbClr val="C00000"/>
                </a:solidFill>
              </a:rPr>
              <a:t>и задачи использования считалок на космическую тему</a:t>
            </a:r>
          </a:p>
        </p:txBody>
      </p:sp>
    </p:spTree>
    <p:extLst>
      <p:ext uri="{BB962C8B-B14F-4D97-AF65-F5344CB8AC3E}">
        <p14:creationId xmlns:p14="http://schemas.microsoft.com/office/powerpoint/2010/main" xmlns="" val="2864199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36973"/>
            <a:ext cx="8784976" cy="2400657"/>
          </a:xfrm>
          <a:prstGeom prst="rect">
            <a:avLst/>
          </a:prstGeom>
        </p:spPr>
        <p:txBody>
          <a:bodyPr wrap="square">
            <a:spAutoFit/>
          </a:bodyPr>
          <a:lstStyle/>
          <a:p>
            <a:pPr algn="ctr"/>
            <a:r>
              <a:rPr lang="ru-RU" sz="2400" b="1" dirty="0">
                <a:solidFill>
                  <a:srgbClr val="C00000"/>
                </a:solidFill>
                <a:latin typeface="Arial" pitchFamily="34" charset="0"/>
                <a:cs typeface="Arial" pitchFamily="34" charset="0"/>
              </a:rPr>
              <a:t>Считалки про планеты</a:t>
            </a:r>
          </a:p>
          <a:p>
            <a:pPr indent="457200"/>
            <a:r>
              <a:rPr lang="ru-RU" b="1" dirty="0">
                <a:solidFill>
                  <a:srgbClr val="002060"/>
                </a:solidFill>
                <a:latin typeface="Arial" pitchFamily="34" charset="0"/>
                <a:cs typeface="Arial" pitchFamily="34" charset="0"/>
              </a:rPr>
              <a:t>Чаще всего рифмовки о планетах имеют форму </a:t>
            </a:r>
            <a:r>
              <a:rPr lang="ru-RU" b="1" dirty="0" err="1">
                <a:solidFill>
                  <a:srgbClr val="002060"/>
                </a:solidFill>
                <a:latin typeface="Arial" pitchFamily="34" charset="0"/>
                <a:cs typeface="Arial" pitchFamily="34" charset="0"/>
              </a:rPr>
              <a:t>числовика</a:t>
            </a:r>
            <a:r>
              <a:rPr lang="ru-RU" b="1" dirty="0">
                <a:solidFill>
                  <a:srgbClr val="002060"/>
                </a:solidFill>
                <a:latin typeface="Arial" pitchFamily="34" charset="0"/>
                <a:cs typeface="Arial" pitchFamily="34" charset="0"/>
              </a:rPr>
              <a:t>, то есть подразумевают порядковый счёт игроков.</a:t>
            </a:r>
          </a:p>
          <a:p>
            <a:pPr indent="457200"/>
            <a:endParaRPr lang="ru-RU" b="1" dirty="0" smtClean="0">
              <a:solidFill>
                <a:schemeClr val="bg1">
                  <a:lumMod val="10000"/>
                </a:schemeClr>
              </a:solidFill>
              <a:latin typeface="Arial" pitchFamily="34" charset="0"/>
              <a:cs typeface="Arial" pitchFamily="34" charset="0"/>
            </a:endParaRPr>
          </a:p>
          <a:p>
            <a:pPr indent="457200"/>
            <a:endParaRPr lang="ru-RU" b="1" dirty="0">
              <a:solidFill>
                <a:schemeClr val="bg1">
                  <a:lumMod val="10000"/>
                </a:schemeClr>
              </a:solidFill>
              <a:latin typeface="Arial" pitchFamily="34" charset="0"/>
              <a:cs typeface="Arial" pitchFamily="34" charset="0"/>
            </a:endParaRPr>
          </a:p>
          <a:p>
            <a:pPr indent="457200"/>
            <a:endParaRPr lang="ru-RU" b="1" dirty="0" smtClean="0">
              <a:solidFill>
                <a:schemeClr val="bg1">
                  <a:lumMod val="10000"/>
                </a:schemeClr>
              </a:solidFill>
              <a:latin typeface="Arial" pitchFamily="34" charset="0"/>
              <a:cs typeface="Arial" pitchFamily="34" charset="0"/>
            </a:endParaRPr>
          </a:p>
          <a:p>
            <a:pPr indent="457200"/>
            <a:endParaRPr lang="ru-RU" b="1" dirty="0">
              <a:solidFill>
                <a:schemeClr val="bg1">
                  <a:lumMod val="10000"/>
                </a:schemeClr>
              </a:solidFill>
              <a:latin typeface="Arial" pitchFamily="34" charset="0"/>
              <a:cs typeface="Arial" pitchFamily="34" charset="0"/>
            </a:endParaRPr>
          </a:p>
          <a:p>
            <a:pPr indent="457200"/>
            <a:endParaRPr lang="ru-RU" b="1" dirty="0" smtClean="0">
              <a:solidFill>
                <a:schemeClr val="bg1">
                  <a:lumMod val="10000"/>
                </a:schemeClr>
              </a:solidFill>
              <a:latin typeface="Arial" pitchFamily="34"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xmlns="" val="586314624"/>
              </p:ext>
            </p:extLst>
          </p:nvPr>
        </p:nvGraphicFramePr>
        <p:xfrm>
          <a:off x="531546" y="1437301"/>
          <a:ext cx="8388932" cy="4754880"/>
        </p:xfrm>
        <a:graphic>
          <a:graphicData uri="http://schemas.openxmlformats.org/drawingml/2006/table">
            <a:tbl>
              <a:tblPr firstRow="1" bandRow="1">
                <a:tableStyleId>{5C22544A-7EE6-4342-B048-85BDC9FD1C3A}</a:tableStyleId>
              </a:tblPr>
              <a:tblGrid>
                <a:gridCol w="3688789"/>
                <a:gridCol w="4700143"/>
              </a:tblGrid>
              <a:tr h="370840">
                <a:tc>
                  <a:txBody>
                    <a:bodyPr/>
                    <a:lstStyle/>
                    <a:p>
                      <a:pPr indent="457200"/>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Раз — Меркурий.</a:t>
                      </a:r>
                    </a:p>
                    <a:p>
                      <a:pPr indent="457200"/>
                      <a:r>
                        <a:rPr lang="ru-RU" b="1" dirty="0" smtClean="0">
                          <a:solidFill>
                            <a:srgbClr val="002060"/>
                          </a:solidFill>
                          <a:latin typeface="Arial" pitchFamily="34" charset="0"/>
                          <a:cs typeface="Arial" pitchFamily="34" charset="0"/>
                        </a:rPr>
                        <a:t>Два — Венера.</a:t>
                      </a:r>
                    </a:p>
                    <a:p>
                      <a:pPr indent="457200"/>
                      <a:r>
                        <a:rPr lang="ru-RU" b="1" dirty="0" smtClean="0">
                          <a:solidFill>
                            <a:srgbClr val="002060"/>
                          </a:solidFill>
                          <a:latin typeface="Arial" pitchFamily="34" charset="0"/>
                          <a:cs typeface="Arial" pitchFamily="34" charset="0"/>
                        </a:rPr>
                        <a:t>Три — Земля.</a:t>
                      </a:r>
                    </a:p>
                    <a:p>
                      <a:pPr indent="457200"/>
                      <a:r>
                        <a:rPr lang="ru-RU" b="1" dirty="0" smtClean="0">
                          <a:solidFill>
                            <a:srgbClr val="002060"/>
                          </a:solidFill>
                          <a:latin typeface="Arial" pitchFamily="34" charset="0"/>
                          <a:cs typeface="Arial" pitchFamily="34" charset="0"/>
                        </a:rPr>
                        <a:t>Четыре — Марс.</a:t>
                      </a:r>
                    </a:p>
                    <a:p>
                      <a:pPr indent="457200"/>
                      <a:r>
                        <a:rPr lang="ru-RU" b="1" dirty="0" smtClean="0">
                          <a:solidFill>
                            <a:srgbClr val="002060"/>
                          </a:solidFill>
                          <a:latin typeface="Arial" pitchFamily="34" charset="0"/>
                          <a:cs typeface="Arial" pitchFamily="34" charset="0"/>
                        </a:rPr>
                        <a:t>Пять — Юпитер.</a:t>
                      </a:r>
                    </a:p>
                    <a:p>
                      <a:pPr indent="457200"/>
                      <a:r>
                        <a:rPr lang="ru-RU" b="1" dirty="0" smtClean="0">
                          <a:solidFill>
                            <a:srgbClr val="002060"/>
                          </a:solidFill>
                          <a:latin typeface="Arial" pitchFamily="34" charset="0"/>
                          <a:cs typeface="Arial" pitchFamily="34" charset="0"/>
                        </a:rPr>
                        <a:t>Шесть — Сатурн.</a:t>
                      </a:r>
                    </a:p>
                    <a:p>
                      <a:pPr indent="457200"/>
                      <a:r>
                        <a:rPr lang="ru-RU" b="1" dirty="0" smtClean="0">
                          <a:solidFill>
                            <a:srgbClr val="002060"/>
                          </a:solidFill>
                          <a:latin typeface="Arial" pitchFamily="34" charset="0"/>
                          <a:cs typeface="Arial" pitchFamily="34" charset="0"/>
                        </a:rPr>
                        <a:t>А ещё Уран, Нептун.</a:t>
                      </a:r>
                    </a:p>
                    <a:p>
                      <a:pPr indent="457200"/>
                      <a:r>
                        <a:rPr lang="ru-RU" b="1" dirty="0" smtClean="0">
                          <a:solidFill>
                            <a:srgbClr val="002060"/>
                          </a:solidFill>
                          <a:latin typeface="Arial" pitchFamily="34" charset="0"/>
                          <a:cs typeface="Arial" pitchFamily="34" charset="0"/>
                        </a:rPr>
                        <a:t>И ещё учтём Плутон.</a:t>
                      </a:r>
                    </a:p>
                    <a:p>
                      <a:pPr indent="457200"/>
                      <a:r>
                        <a:rPr lang="ru-RU" b="1" dirty="0" smtClean="0">
                          <a:solidFill>
                            <a:srgbClr val="002060"/>
                          </a:solidFill>
                          <a:latin typeface="Arial" pitchFamily="34" charset="0"/>
                          <a:cs typeface="Arial" pitchFamily="34" charset="0"/>
                        </a:rPr>
                        <a:t>Наше Солнце чемпион!</a:t>
                      </a:r>
                    </a:p>
                    <a:p>
                      <a:endParaRPr lang="ru-RU"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800" b="1" i="0" kern="1200" dirty="0" smtClean="0">
                        <a:solidFill>
                          <a:srgbClr val="002060"/>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800" b="1" i="0" kern="1200" dirty="0" smtClean="0">
                          <a:solidFill>
                            <a:srgbClr val="002060"/>
                          </a:solidFill>
                          <a:effectLst/>
                          <a:latin typeface="Arial" pitchFamily="34" charset="0"/>
                          <a:ea typeface="+mn-ea"/>
                          <a:cs typeface="Arial" pitchFamily="34" charset="0"/>
                        </a:rPr>
                        <a:t>По порядку все планеты</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Назовёт любой из нас:</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Раз — Меркурий,</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Два — Венера,</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Три — Земля,</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Четыре — Марс.</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Пять — Юпитер,</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Шесть — Сатурн,</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Семь — Уран,</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За ним — Нептун.</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Он восьмым идёт по счёту.</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А за ним уже, потом,</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И девятая планета</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Под названием Плутон.</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Не запомнил — выйди вон!</a:t>
                      </a:r>
                    </a:p>
                    <a:p>
                      <a:endParaRPr lang="ru-RU"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pic>
        <p:nvPicPr>
          <p:cNvPr id="6" name="Picture 2" descr="http://img-fotki.yandex.ru/get/9364/16969765.16b/0_7b659_223ee698_M.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4653136"/>
            <a:ext cx="2095500" cy="209550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s://img-fotki.yandex.ru/get/43546/200418627.12c/0_1608ba_5658e228_ori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4320" t="1642" r="11273" b="55951"/>
          <a:stretch/>
        </p:blipFill>
        <p:spPr bwMode="auto">
          <a:xfrm rot="1906171">
            <a:off x="607426" y="3810412"/>
            <a:ext cx="2366340" cy="26211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47222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09326" y="101822"/>
            <a:ext cx="5797356" cy="461665"/>
          </a:xfrm>
          <a:prstGeom prst="rect">
            <a:avLst/>
          </a:prstGeom>
        </p:spPr>
        <p:txBody>
          <a:bodyPr wrap="none">
            <a:spAutoFit/>
          </a:bodyPr>
          <a:lstStyle/>
          <a:p>
            <a:r>
              <a:rPr lang="ru-RU" sz="2400" b="1" dirty="0">
                <a:solidFill>
                  <a:srgbClr val="002060"/>
                </a:solidFill>
                <a:latin typeface="Arial" pitchFamily="34" charset="0"/>
                <a:cs typeface="Arial" pitchFamily="34" charset="0"/>
              </a:rPr>
              <a:t>Считалки про ракеты и космонавтов</a:t>
            </a:r>
          </a:p>
        </p:txBody>
      </p:sp>
      <p:graphicFrame>
        <p:nvGraphicFramePr>
          <p:cNvPr id="3" name="Таблица 2"/>
          <p:cNvGraphicFramePr>
            <a:graphicFrameLocks noGrp="1"/>
          </p:cNvGraphicFramePr>
          <p:nvPr>
            <p:extLst>
              <p:ext uri="{D42A27DB-BD31-4B8C-83A1-F6EECF244321}">
                <p14:modId xmlns:p14="http://schemas.microsoft.com/office/powerpoint/2010/main" xmlns="" val="4271159037"/>
              </p:ext>
            </p:extLst>
          </p:nvPr>
        </p:nvGraphicFramePr>
        <p:xfrm>
          <a:off x="234390" y="1412776"/>
          <a:ext cx="8640960" cy="5303520"/>
        </p:xfrm>
        <a:graphic>
          <a:graphicData uri="http://schemas.openxmlformats.org/drawingml/2006/table">
            <a:tbl>
              <a:tblPr firstRow="1" bandRow="1">
                <a:tableStyleId>{5C22544A-7EE6-4342-B048-85BDC9FD1C3A}</a:tableStyleId>
              </a:tblPr>
              <a:tblGrid>
                <a:gridCol w="4320480"/>
                <a:gridCol w="4320480"/>
              </a:tblGrid>
              <a:tr h="5253429">
                <a:tc>
                  <a:txBody>
                    <a:bodyPr/>
                    <a:lstStyle/>
                    <a:p>
                      <a:r>
                        <a:rPr lang="ru-RU" sz="1800" b="1" i="0" kern="1200" dirty="0" smtClean="0">
                          <a:solidFill>
                            <a:srgbClr val="002060"/>
                          </a:solidFill>
                          <a:effectLst/>
                          <a:latin typeface="Arial" pitchFamily="34" charset="0"/>
                          <a:ea typeface="+mn-ea"/>
                          <a:cs typeface="Arial" pitchFamily="34" charset="0"/>
                        </a:rPr>
                        <a:t>Чтоб лететь нам на планету,</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Смастерили мы ракету.</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Раз, два, три —</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Полетишь сегодня ты!</a:t>
                      </a:r>
                    </a:p>
                    <a:p>
                      <a:endParaRPr lang="ru-RU" sz="1800" b="1" i="0" kern="1200" dirty="0" smtClean="0">
                        <a:solidFill>
                          <a:srgbClr val="002060"/>
                        </a:solidFill>
                        <a:effectLst/>
                        <a:latin typeface="Arial" pitchFamily="34" charset="0"/>
                        <a:ea typeface="+mn-ea"/>
                        <a:cs typeface="Arial" pitchFamily="34" charset="0"/>
                      </a:endParaRPr>
                    </a:p>
                    <a:p>
                      <a:r>
                        <a:rPr lang="ru-RU" sz="1800" b="1" i="0" kern="1200" dirty="0" smtClean="0">
                          <a:solidFill>
                            <a:srgbClr val="002060"/>
                          </a:solidFill>
                          <a:effectLst/>
                          <a:latin typeface="Arial" pitchFamily="34" charset="0"/>
                          <a:ea typeface="+mn-ea"/>
                          <a:cs typeface="Arial" pitchFamily="34" charset="0"/>
                        </a:rPr>
                        <a:t>Нам ракеты запускать</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Раз, два, три, четыре, пять —</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Нам ракеты запускать.</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Кто к отлёту опоздал,</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Тот в ракету не попал.</a:t>
                      </a:r>
                    </a:p>
                    <a:p>
                      <a:endParaRPr lang="ru-RU" sz="1800" b="1" i="0" kern="1200" dirty="0" smtClean="0">
                        <a:solidFill>
                          <a:srgbClr val="002060"/>
                        </a:solidFill>
                        <a:effectLst/>
                        <a:latin typeface="Arial" pitchFamily="34" charset="0"/>
                        <a:ea typeface="+mn-ea"/>
                        <a:cs typeface="Arial" pitchFamily="34" charset="0"/>
                      </a:endParaRPr>
                    </a:p>
                    <a:p>
                      <a:r>
                        <a:rPr lang="ru-RU" sz="1800" b="1" i="0" kern="1200" dirty="0" smtClean="0">
                          <a:solidFill>
                            <a:srgbClr val="002060"/>
                          </a:solidFill>
                          <a:effectLst/>
                          <a:latin typeface="Arial" pitchFamily="34" charset="0"/>
                          <a:ea typeface="+mn-ea"/>
                          <a:cs typeface="Arial" pitchFamily="34" charset="0"/>
                        </a:rPr>
                        <a:t>Космонавтами мы будем,</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Нами пусть гордятся люди.</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На ракетах серебристых</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Полетим мы в небе чистом.</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Ты не веришь? Выходи!</a:t>
                      </a:r>
                      <a:br>
                        <a:rPr lang="ru-RU" sz="1800" b="1" i="0" kern="1200" dirty="0" smtClean="0">
                          <a:solidFill>
                            <a:srgbClr val="002060"/>
                          </a:solidFill>
                          <a:effectLst/>
                          <a:latin typeface="Arial" pitchFamily="34" charset="0"/>
                          <a:ea typeface="+mn-ea"/>
                          <a:cs typeface="Arial" pitchFamily="34" charset="0"/>
                        </a:rPr>
                      </a:br>
                      <a:r>
                        <a:rPr lang="ru-RU" sz="1800" b="1" i="0" kern="1200" dirty="0" smtClean="0">
                          <a:solidFill>
                            <a:srgbClr val="002060"/>
                          </a:solidFill>
                          <a:effectLst/>
                          <a:latin typeface="Arial" pitchFamily="34" charset="0"/>
                          <a:ea typeface="+mn-ea"/>
                          <a:cs typeface="Arial" pitchFamily="34" charset="0"/>
                        </a:rPr>
                        <a:t>На ракеты погляди!</a:t>
                      </a:r>
                    </a:p>
                    <a:p>
                      <a:endParaRPr lang="ru-RU"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ru-RU" sz="1800" b="1" i="0" kern="1200" dirty="0" smtClean="0">
                          <a:solidFill>
                            <a:srgbClr val="002060"/>
                          </a:solidFill>
                          <a:effectLst/>
                          <a:latin typeface="Arial" pitchFamily="34" charset="0"/>
                          <a:ea typeface="+mn-ea"/>
                          <a:cs typeface="Arial" pitchFamily="34" charset="0"/>
                        </a:rPr>
                        <a:t>«Снежный космос» </a:t>
                      </a:r>
                    </a:p>
                    <a:p>
                      <a:r>
                        <a:rPr lang="ru-RU" sz="1800" b="1" i="0" kern="1200" dirty="0" smtClean="0">
                          <a:solidFill>
                            <a:srgbClr val="002060"/>
                          </a:solidFill>
                          <a:effectLst/>
                          <a:latin typeface="Arial" pitchFamily="34" charset="0"/>
                          <a:ea typeface="+mn-ea"/>
                          <a:cs typeface="Arial" pitchFamily="34" charset="0"/>
                        </a:rPr>
                        <a:t>Нам сегодня космонавта</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Целый день пришлось ваять,</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А ракета — будет завтра,</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Нынче ночь, пора всем спать.</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Снега хватит, это точно —</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Выйдет крупный аппарат,</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Знаем это мы досрочно,</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Ведь был щедрым снегопад.</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Утром вылепим ракету,</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Если будет снег лежать.</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А без солнечного света</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Нам пора во сне летать!</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Напоследок посчитаем:</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Раз, два, три, четыре…</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Ой! Игры срочно завершаем —</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Папа дал приказ «Отбой!».</a:t>
                      </a:r>
                    </a:p>
                    <a:p>
                      <a:r>
                        <a:rPr lang="ru-RU" sz="1800" b="1" i="0" kern="1200" dirty="0" smtClean="0">
                          <a:solidFill>
                            <a:srgbClr val="002060"/>
                          </a:solidFill>
                          <a:effectLst/>
                          <a:latin typeface="Arial" pitchFamily="34" charset="0"/>
                          <a:ea typeface="+mn-ea"/>
                          <a:cs typeface="Arial" pitchFamily="34" charset="0"/>
                        </a:rPr>
                        <a:t>                                        (Н. </a:t>
                      </a:r>
                      <a:r>
                        <a:rPr lang="ru-RU" sz="1800" b="1" i="0" kern="1200" dirty="0" err="1" smtClean="0">
                          <a:solidFill>
                            <a:srgbClr val="002060"/>
                          </a:solidFill>
                          <a:effectLst/>
                          <a:latin typeface="Arial" pitchFamily="34" charset="0"/>
                          <a:ea typeface="+mn-ea"/>
                          <a:cs typeface="Arial" pitchFamily="34" charset="0"/>
                        </a:rPr>
                        <a:t>Самоний</a:t>
                      </a:r>
                      <a:r>
                        <a:rPr lang="ru-RU" sz="1800" b="1" i="0" kern="1200" dirty="0" smtClean="0">
                          <a:solidFill>
                            <a:srgbClr val="002060"/>
                          </a:solidFill>
                          <a:effectLst/>
                          <a:latin typeface="Arial" pitchFamily="34" charset="0"/>
                          <a:ea typeface="+mn-ea"/>
                          <a:cs typeface="Arial" pitchFamily="34" charset="0"/>
                        </a:rPr>
                        <a:t>).</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b="1" dirty="0" smtClean="0">
                          <a:solidFill>
                            <a:srgbClr val="002060"/>
                          </a:solidFill>
                          <a:latin typeface="Arial" pitchFamily="34" charset="0"/>
                          <a:cs typeface="Arial" pitchFamily="34" charset="0"/>
                        </a:rPr>
                        <a:t> </a:t>
                      </a:r>
                      <a:endParaRPr lang="ru-RU"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sp>
        <p:nvSpPr>
          <p:cNvPr id="4" name="Прямоугольник 3"/>
          <p:cNvSpPr/>
          <p:nvPr/>
        </p:nvSpPr>
        <p:spPr>
          <a:xfrm>
            <a:off x="234390" y="605584"/>
            <a:ext cx="8712968" cy="646331"/>
          </a:xfrm>
          <a:prstGeom prst="rect">
            <a:avLst/>
          </a:prstGeom>
        </p:spPr>
        <p:txBody>
          <a:bodyPr wrap="square">
            <a:spAutoFit/>
          </a:bodyPr>
          <a:lstStyle/>
          <a:p>
            <a:r>
              <a:rPr lang="ru-RU" b="1" dirty="0">
                <a:solidFill>
                  <a:srgbClr val="002060"/>
                </a:solidFill>
                <a:latin typeface="Arial" pitchFamily="34" charset="0"/>
                <a:cs typeface="Arial" pitchFamily="34" charset="0"/>
              </a:rPr>
              <a:t>Такие считалки могут использоваться для завершения тематического занятия или перед отходом ко сну:</a:t>
            </a:r>
          </a:p>
        </p:txBody>
      </p:sp>
    </p:spTree>
    <p:extLst>
      <p:ext uri="{BB962C8B-B14F-4D97-AF65-F5344CB8AC3E}">
        <p14:creationId xmlns:p14="http://schemas.microsoft.com/office/powerpoint/2010/main" xmlns="" val="1474189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201006"/>
            <a:ext cx="4989956" cy="461665"/>
          </a:xfrm>
          <a:prstGeom prst="rect">
            <a:avLst/>
          </a:prstGeom>
        </p:spPr>
        <p:txBody>
          <a:bodyPr wrap="none">
            <a:spAutoFit/>
          </a:bodyPr>
          <a:lstStyle/>
          <a:p>
            <a:r>
              <a:rPr lang="ru-RU" sz="2400" b="1" dirty="0">
                <a:solidFill>
                  <a:srgbClr val="002060"/>
                </a:solidFill>
                <a:latin typeface="Arial" pitchFamily="34" charset="0"/>
                <a:cs typeface="Arial" pitchFamily="34" charset="0"/>
              </a:rPr>
              <a:t>Считалки про Солнце и звёзды</a:t>
            </a:r>
          </a:p>
        </p:txBody>
      </p:sp>
      <p:graphicFrame>
        <p:nvGraphicFramePr>
          <p:cNvPr id="3" name="Таблица 2"/>
          <p:cNvGraphicFramePr>
            <a:graphicFrameLocks noGrp="1"/>
          </p:cNvGraphicFramePr>
          <p:nvPr>
            <p:extLst>
              <p:ext uri="{D42A27DB-BD31-4B8C-83A1-F6EECF244321}">
                <p14:modId xmlns:p14="http://schemas.microsoft.com/office/powerpoint/2010/main" xmlns="" val="3283270941"/>
              </p:ext>
            </p:extLst>
          </p:nvPr>
        </p:nvGraphicFramePr>
        <p:xfrm>
          <a:off x="444071" y="764704"/>
          <a:ext cx="8284398" cy="5095900"/>
        </p:xfrm>
        <a:graphic>
          <a:graphicData uri="http://schemas.openxmlformats.org/drawingml/2006/table">
            <a:tbl>
              <a:tblPr firstRow="1" bandRow="1">
                <a:tableStyleId>{5C22544A-7EE6-4342-B048-85BDC9FD1C3A}</a:tableStyleId>
              </a:tblPr>
              <a:tblGrid>
                <a:gridCol w="3596651"/>
                <a:gridCol w="4687747"/>
              </a:tblGrid>
              <a:tr h="5095900">
                <a:tc>
                  <a:txBody>
                    <a:bodyPr/>
                    <a:lstStyle/>
                    <a:p>
                      <a:endParaRPr lang="ru-RU" sz="1800" b="0" i="0" kern="1200" dirty="0" smtClean="0">
                        <a:solidFill>
                          <a:srgbClr val="002060"/>
                        </a:solidFill>
                        <a:effectLst/>
                        <a:latin typeface="Arial" pitchFamily="34" charset="0"/>
                        <a:ea typeface="+mn-ea"/>
                        <a:cs typeface="Arial" pitchFamily="34" charset="0"/>
                      </a:endParaRPr>
                    </a:p>
                    <a:p>
                      <a:r>
                        <a:rPr lang="ru-RU" sz="1800" b="1" i="0" kern="1200" dirty="0" smtClean="0">
                          <a:solidFill>
                            <a:srgbClr val="002060"/>
                          </a:solidFill>
                          <a:effectLst/>
                          <a:latin typeface="Arial" pitchFamily="34" charset="0"/>
                          <a:ea typeface="+mn-ea"/>
                          <a:cs typeface="Arial" pitchFamily="34" charset="0"/>
                        </a:rPr>
                        <a:t>Неужели это просто —</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Сосчитать на небе звёзды!</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Мы считали две недели —</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Сосчитали еле-еле.</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Только нам не повезло —</a:t>
                      </a:r>
                      <a:r>
                        <a:rPr lang="ru-RU" b="1" dirty="0" smtClean="0">
                          <a:solidFill>
                            <a:srgbClr val="002060"/>
                          </a:solidFill>
                          <a:latin typeface="Arial" pitchFamily="34" charset="0"/>
                          <a:cs typeface="Arial" pitchFamily="34" charset="0"/>
                        </a:rPr>
                        <a:t/>
                      </a:r>
                      <a:br>
                        <a:rPr lang="ru-RU" b="1" dirty="0" smtClean="0">
                          <a:solidFill>
                            <a:srgbClr val="002060"/>
                          </a:solidFill>
                          <a:latin typeface="Arial" pitchFamily="34" charset="0"/>
                          <a:cs typeface="Arial" pitchFamily="34" charset="0"/>
                        </a:rPr>
                      </a:br>
                      <a:r>
                        <a:rPr lang="ru-RU" sz="1800" b="1" i="0" kern="1200" dirty="0" smtClean="0">
                          <a:solidFill>
                            <a:srgbClr val="002060"/>
                          </a:solidFill>
                          <a:effectLst/>
                          <a:latin typeface="Arial" pitchFamily="34" charset="0"/>
                          <a:ea typeface="+mn-ea"/>
                          <a:cs typeface="Arial" pitchFamily="34" charset="0"/>
                        </a:rPr>
                        <a:t>Не запомнили число.</a:t>
                      </a:r>
                      <a:endParaRPr lang="ru-RU" b="1" dirty="0" smtClean="0">
                        <a:solidFill>
                          <a:srgbClr val="002060"/>
                        </a:solidFill>
                        <a:latin typeface="Arial" pitchFamily="34" charset="0"/>
                        <a:cs typeface="Arial" pitchFamily="34" charset="0"/>
                      </a:endParaRPr>
                    </a:p>
                    <a:p>
                      <a:endParaRPr lang="ru-RU" b="1" dirty="0" smtClean="0">
                        <a:solidFill>
                          <a:srgbClr val="002060"/>
                        </a:solidFill>
                        <a:latin typeface="Arial" pitchFamily="34" charset="0"/>
                        <a:cs typeface="Arial" pitchFamily="34" charset="0"/>
                      </a:endParaRPr>
                    </a:p>
                    <a:p>
                      <a:endParaRPr lang="ru-RU" b="1" dirty="0" smtClean="0">
                        <a:solidFill>
                          <a:srgbClr val="002060"/>
                        </a:solidFill>
                        <a:latin typeface="Arial" pitchFamily="34" charset="0"/>
                        <a:cs typeface="Arial" pitchFamily="34" charset="0"/>
                      </a:endParaRPr>
                    </a:p>
                    <a:p>
                      <a:r>
                        <a:rPr lang="ru-RU" sz="1800" b="1" i="0" kern="1200" dirty="0" smtClean="0">
                          <a:solidFill>
                            <a:srgbClr val="002060"/>
                          </a:solidFill>
                          <a:effectLst/>
                          <a:latin typeface="+mn-lt"/>
                          <a:ea typeface="+mn-ea"/>
                          <a:cs typeface="+mn-cs"/>
                        </a:rPr>
                        <a:t>Раз, два, три,</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Ты на звёзды посмотри!</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Их на небе — миллионы,</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Раз, два, три!</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Будем звёзды мы считать,</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Раз, два, три, четыре, пять…</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Посчитай-ка, не ленись,</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Да смотри не ошибись!</a:t>
                      </a:r>
                      <a:endParaRPr lang="ru-RU" b="1" dirty="0"/>
                    </a:p>
                  </a:txBody>
                  <a:tcPr>
                    <a:solidFill>
                      <a:schemeClr val="accent1">
                        <a:lumMod val="40000"/>
                        <a:lumOff val="60000"/>
                      </a:schemeClr>
                    </a:solidFill>
                  </a:tcPr>
                </a:tc>
                <a:tc>
                  <a:txBody>
                    <a:bodyPr/>
                    <a:lstStyle/>
                    <a:p>
                      <a:r>
                        <a:rPr lang="ru-RU" sz="1800" b="1" i="0" kern="1200" dirty="0" smtClean="0">
                          <a:solidFill>
                            <a:srgbClr val="002060"/>
                          </a:solidFill>
                          <a:effectLst/>
                          <a:latin typeface="+mn-lt"/>
                          <a:ea typeface="+mn-ea"/>
                          <a:cs typeface="+mn-cs"/>
                        </a:rPr>
                        <a:t>Над горою Солнце встало.</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С неба яблоко упало,</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По лазоревым лугам</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Покатилось прямо к нам!</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Покатилось, покатилось,</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В речку с мостика свалилось,</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Кто увидел — не дремли,</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Поскорей его лови!</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Кто поймал, тот молодец,</a:t>
                      </a:r>
                      <a:r>
                        <a:rPr lang="ru-RU" b="1" dirty="0" smtClean="0">
                          <a:solidFill>
                            <a:srgbClr val="002060"/>
                          </a:solidFill>
                        </a:rPr>
                        <a:t/>
                      </a:r>
                      <a:br>
                        <a:rPr lang="ru-RU" b="1" dirty="0" smtClean="0">
                          <a:solidFill>
                            <a:srgbClr val="002060"/>
                          </a:solidFill>
                        </a:rPr>
                      </a:br>
                      <a:r>
                        <a:rPr lang="ru-RU" sz="1800" b="1" i="0" kern="1200" dirty="0" smtClean="0">
                          <a:solidFill>
                            <a:srgbClr val="002060"/>
                          </a:solidFill>
                          <a:effectLst/>
                          <a:latin typeface="+mn-lt"/>
                          <a:ea typeface="+mn-ea"/>
                          <a:cs typeface="+mn-cs"/>
                        </a:rPr>
                        <a:t>Ведь считалочке конец!</a:t>
                      </a:r>
                    </a:p>
                    <a:p>
                      <a:endParaRPr lang="ru-RU" sz="1800" b="1" i="0" kern="1200" dirty="0" smtClean="0">
                        <a:solidFill>
                          <a:srgbClr val="00206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800" b="1" i="0" kern="1200" dirty="0" smtClean="0">
                          <a:solidFill>
                            <a:srgbClr val="002060"/>
                          </a:solidFill>
                          <a:effectLst/>
                          <a:latin typeface="+mn-lt"/>
                          <a:ea typeface="+mn-ea"/>
                          <a:cs typeface="+mn-cs"/>
                        </a:rPr>
                        <a:t>Раз, два, три, четыре, пять,</a:t>
                      </a:r>
                      <a:br>
                        <a:rPr lang="ru-RU" sz="1800" b="1" i="0" kern="1200" dirty="0" smtClean="0">
                          <a:solidFill>
                            <a:srgbClr val="002060"/>
                          </a:solidFill>
                          <a:effectLst/>
                          <a:latin typeface="+mn-lt"/>
                          <a:ea typeface="+mn-ea"/>
                          <a:cs typeface="+mn-cs"/>
                        </a:rPr>
                      </a:br>
                      <a:r>
                        <a:rPr lang="ru-RU" sz="1800" b="1" i="0" kern="1200" dirty="0" smtClean="0">
                          <a:solidFill>
                            <a:srgbClr val="002060"/>
                          </a:solidFill>
                          <a:effectLst/>
                          <a:latin typeface="+mn-lt"/>
                          <a:ea typeface="+mn-ea"/>
                          <a:cs typeface="+mn-cs"/>
                        </a:rPr>
                        <a:t>Шесть, семь, восемь, девять, десять,</a:t>
                      </a:r>
                      <a:br>
                        <a:rPr lang="ru-RU" sz="1800" b="1" i="0" kern="1200" dirty="0" smtClean="0">
                          <a:solidFill>
                            <a:srgbClr val="002060"/>
                          </a:solidFill>
                          <a:effectLst/>
                          <a:latin typeface="+mn-lt"/>
                          <a:ea typeface="+mn-ea"/>
                          <a:cs typeface="+mn-cs"/>
                        </a:rPr>
                      </a:br>
                      <a:r>
                        <a:rPr lang="ru-RU" sz="1800" b="1" i="0" kern="1200" dirty="0" smtClean="0">
                          <a:solidFill>
                            <a:srgbClr val="002060"/>
                          </a:solidFill>
                          <a:effectLst/>
                          <a:latin typeface="+mn-lt"/>
                          <a:ea typeface="+mn-ea"/>
                          <a:cs typeface="+mn-cs"/>
                        </a:rPr>
                        <a:t>Выплыл ясный круглый месяц,</a:t>
                      </a:r>
                      <a:br>
                        <a:rPr lang="ru-RU" sz="1800" b="1" i="0" kern="1200" dirty="0" smtClean="0">
                          <a:solidFill>
                            <a:srgbClr val="002060"/>
                          </a:solidFill>
                          <a:effectLst/>
                          <a:latin typeface="+mn-lt"/>
                          <a:ea typeface="+mn-ea"/>
                          <a:cs typeface="+mn-cs"/>
                        </a:rPr>
                      </a:br>
                      <a:r>
                        <a:rPr lang="ru-RU" sz="1800" b="1" i="0" kern="1200" dirty="0" smtClean="0">
                          <a:solidFill>
                            <a:srgbClr val="002060"/>
                          </a:solidFill>
                          <a:effectLst/>
                          <a:latin typeface="+mn-lt"/>
                          <a:ea typeface="+mn-ea"/>
                          <a:cs typeface="+mn-cs"/>
                        </a:rPr>
                        <a:t>А за месяцем Луна,</a:t>
                      </a:r>
                      <a:br>
                        <a:rPr lang="ru-RU" sz="1800" b="1" i="0" kern="1200" dirty="0" smtClean="0">
                          <a:solidFill>
                            <a:srgbClr val="002060"/>
                          </a:solidFill>
                          <a:effectLst/>
                          <a:latin typeface="+mn-lt"/>
                          <a:ea typeface="+mn-ea"/>
                          <a:cs typeface="+mn-cs"/>
                        </a:rPr>
                      </a:br>
                      <a:r>
                        <a:rPr lang="ru-RU" sz="1800" b="1" i="0" kern="1200" dirty="0" smtClean="0">
                          <a:solidFill>
                            <a:srgbClr val="002060"/>
                          </a:solidFill>
                          <a:effectLst/>
                          <a:latin typeface="+mn-lt"/>
                          <a:ea typeface="+mn-ea"/>
                          <a:cs typeface="+mn-cs"/>
                        </a:rPr>
                        <a:t>Мальчик девочке слуга.</a:t>
                      </a:r>
                      <a:br>
                        <a:rPr lang="ru-RU" sz="1800" b="1" i="0" kern="1200" dirty="0" smtClean="0">
                          <a:solidFill>
                            <a:srgbClr val="002060"/>
                          </a:solidFill>
                          <a:effectLst/>
                          <a:latin typeface="+mn-lt"/>
                          <a:ea typeface="+mn-ea"/>
                          <a:cs typeface="+mn-cs"/>
                        </a:rPr>
                      </a:br>
                      <a:r>
                        <a:rPr lang="ru-RU" sz="1800" b="1" i="0" kern="1200" dirty="0" smtClean="0">
                          <a:solidFill>
                            <a:srgbClr val="002060"/>
                          </a:solidFill>
                          <a:effectLst/>
                          <a:latin typeface="+mn-lt"/>
                          <a:ea typeface="+mn-ea"/>
                          <a:cs typeface="+mn-cs"/>
                        </a:rPr>
                        <a:t>«Ты, слуга, подай метлу,</a:t>
                      </a:r>
                      <a:br>
                        <a:rPr lang="ru-RU" sz="1800" b="1" i="0" kern="1200" dirty="0" smtClean="0">
                          <a:solidFill>
                            <a:srgbClr val="002060"/>
                          </a:solidFill>
                          <a:effectLst/>
                          <a:latin typeface="+mn-lt"/>
                          <a:ea typeface="+mn-ea"/>
                          <a:cs typeface="+mn-cs"/>
                        </a:rPr>
                      </a:br>
                      <a:r>
                        <a:rPr lang="ru-RU" sz="1800" b="1" i="0" kern="1200" dirty="0" smtClean="0">
                          <a:solidFill>
                            <a:srgbClr val="002060"/>
                          </a:solidFill>
                          <a:effectLst/>
                          <a:latin typeface="+mn-lt"/>
                          <a:ea typeface="+mn-ea"/>
                          <a:cs typeface="+mn-cs"/>
                        </a:rPr>
                        <a:t>Я в карете подмету»</a:t>
                      </a:r>
                      <a:endParaRPr lang="ru-RU" b="1" dirty="0">
                        <a:solidFill>
                          <a:srgbClr val="002060"/>
                        </a:solidFill>
                      </a:endParaRPr>
                    </a:p>
                  </a:txBody>
                  <a:tcPr>
                    <a:solidFill>
                      <a:schemeClr val="accent1">
                        <a:lumMod val="40000"/>
                        <a:lumOff val="60000"/>
                      </a:schemeClr>
                    </a:solidFill>
                  </a:tcPr>
                </a:tc>
              </a:tr>
            </a:tbl>
          </a:graphicData>
        </a:graphic>
      </p:graphicFrame>
      <p:sp>
        <p:nvSpPr>
          <p:cNvPr id="4" name="Прямоугольник 3"/>
          <p:cNvSpPr/>
          <p:nvPr/>
        </p:nvSpPr>
        <p:spPr>
          <a:xfrm>
            <a:off x="157778" y="6128429"/>
            <a:ext cx="8856984" cy="646331"/>
          </a:xfrm>
          <a:prstGeom prst="rect">
            <a:avLst/>
          </a:prstGeom>
          <a:solidFill>
            <a:schemeClr val="accent1">
              <a:lumMod val="40000"/>
              <a:lumOff val="60000"/>
            </a:schemeClr>
          </a:solidFill>
        </p:spPr>
        <p:txBody>
          <a:bodyPr wrap="square">
            <a:spAutoFit/>
          </a:bodyPr>
          <a:lstStyle/>
          <a:p>
            <a:r>
              <a:rPr lang="en-US" dirty="0">
                <a:solidFill>
                  <a:srgbClr val="002060"/>
                </a:solidFill>
              </a:rPr>
              <a:t>https://</a:t>
            </a:r>
            <a:r>
              <a:rPr lang="en-US" dirty="0" smtClean="0">
                <a:solidFill>
                  <a:srgbClr val="002060"/>
                </a:solidFill>
              </a:rPr>
              <a:t>melkie.net/podborki/schitalki/schitalochka-pro-planety-solnechnoy-sistemy.html</a:t>
            </a:r>
            <a:r>
              <a:rPr lang="ru-RU" dirty="0" smtClean="0">
                <a:solidFill>
                  <a:srgbClr val="002060"/>
                </a:solidFill>
              </a:rPr>
              <a:t>  </a:t>
            </a:r>
            <a:endParaRPr lang="ru-RU" dirty="0">
              <a:solidFill>
                <a:srgbClr val="002060"/>
              </a:solidFill>
            </a:endParaRPr>
          </a:p>
        </p:txBody>
      </p:sp>
      <p:pic>
        <p:nvPicPr>
          <p:cNvPr id="5" name="Picture 14" descr="spaceship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43926" y="191013"/>
            <a:ext cx="2463610" cy="1205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4415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1019331726"/>
              </p:ext>
            </p:extLst>
          </p:nvPr>
        </p:nvGraphicFramePr>
        <p:xfrm>
          <a:off x="395536" y="332656"/>
          <a:ext cx="4752528" cy="1188720"/>
        </p:xfrm>
        <a:graphic>
          <a:graphicData uri="http://schemas.openxmlformats.org/drawingml/2006/table">
            <a:tbl>
              <a:tblPr/>
              <a:tblGrid>
                <a:gridCol w="4752528"/>
              </a:tblGrid>
              <a:tr h="0">
                <a:tc>
                  <a:txBody>
                    <a:bodyPr/>
                    <a:lstStyle/>
                    <a:p>
                      <a:r>
                        <a:rPr lang="ru-RU" dirty="0">
                          <a:solidFill>
                            <a:srgbClr val="000066"/>
                          </a:solidFill>
                          <a:effectLst/>
                          <a:latin typeface="Arial Black" pitchFamily="34" charset="0"/>
                        </a:rPr>
                        <a:t>Планета голубая,</a:t>
                      </a:r>
                      <a:br>
                        <a:rPr lang="ru-RU" dirty="0">
                          <a:solidFill>
                            <a:srgbClr val="000066"/>
                          </a:solidFill>
                          <a:effectLst/>
                          <a:latin typeface="Arial Black" pitchFamily="34" charset="0"/>
                        </a:rPr>
                      </a:br>
                      <a:r>
                        <a:rPr lang="ru-RU" dirty="0">
                          <a:solidFill>
                            <a:srgbClr val="000066"/>
                          </a:solidFill>
                          <a:effectLst/>
                          <a:latin typeface="Arial Black" pitchFamily="34" charset="0"/>
                        </a:rPr>
                        <a:t>Любимая, родная,</a:t>
                      </a:r>
                      <a:br>
                        <a:rPr lang="ru-RU" dirty="0">
                          <a:solidFill>
                            <a:srgbClr val="000066"/>
                          </a:solidFill>
                          <a:effectLst/>
                          <a:latin typeface="Arial Black" pitchFamily="34" charset="0"/>
                        </a:rPr>
                      </a:br>
                      <a:r>
                        <a:rPr lang="ru-RU" dirty="0">
                          <a:solidFill>
                            <a:srgbClr val="000066"/>
                          </a:solidFill>
                          <a:effectLst/>
                          <a:latin typeface="Arial Black" pitchFamily="34" charset="0"/>
                        </a:rPr>
                        <a:t>Она твоя, она моя,</a:t>
                      </a:r>
                      <a:br>
                        <a:rPr lang="ru-RU" dirty="0">
                          <a:solidFill>
                            <a:srgbClr val="000066"/>
                          </a:solidFill>
                          <a:effectLst/>
                          <a:latin typeface="Arial Black" pitchFamily="34" charset="0"/>
                        </a:rPr>
                      </a:br>
                      <a:r>
                        <a:rPr lang="ru-RU" dirty="0">
                          <a:solidFill>
                            <a:srgbClr val="000066"/>
                          </a:solidFill>
                          <a:effectLst/>
                          <a:latin typeface="Arial Black" pitchFamily="34" charset="0"/>
                        </a:rPr>
                        <a:t>И называется …</a:t>
                      </a:r>
                    </a:p>
                  </a:txBody>
                  <a:tcPr anchor="ctr">
                    <a:lnL>
                      <a:noFill/>
                    </a:lnL>
                    <a:lnR>
                      <a:noFill/>
                    </a:lnR>
                    <a:lnT>
                      <a:noFill/>
                    </a:lnT>
                    <a:lnB>
                      <a:noFill/>
                    </a:lnB>
                    <a:noFill/>
                  </a:tcPr>
                </a:tc>
              </a:tr>
            </a:tbl>
          </a:graphicData>
        </a:graphic>
      </p:graphicFrame>
      <p:pic>
        <p:nvPicPr>
          <p:cNvPr id="1026" name="Picture 2" descr="план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11901" y="225768"/>
            <a:ext cx="2060848" cy="206084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881066" y="2464654"/>
            <a:ext cx="5365643" cy="1200329"/>
          </a:xfrm>
          <a:prstGeom prst="rect">
            <a:avLst/>
          </a:prstGeom>
        </p:spPr>
        <p:txBody>
          <a:bodyPr wrap="square">
            <a:spAutoFit/>
          </a:bodyPr>
          <a:lstStyle/>
          <a:p>
            <a:r>
              <a:rPr lang="ru-RU" b="1" dirty="0">
                <a:solidFill>
                  <a:srgbClr val="002060"/>
                </a:solidFill>
                <a:latin typeface="Arial Black" pitchFamily="34" charset="0"/>
              </a:rPr>
              <a:t>Сверкая огромным хвостом в темноте</a:t>
            </a:r>
            <a:br>
              <a:rPr lang="ru-RU" b="1" dirty="0">
                <a:solidFill>
                  <a:srgbClr val="002060"/>
                </a:solidFill>
                <a:latin typeface="Arial Black" pitchFamily="34" charset="0"/>
              </a:rPr>
            </a:br>
            <a:r>
              <a:rPr lang="ru-RU" b="1" dirty="0">
                <a:solidFill>
                  <a:srgbClr val="002060"/>
                </a:solidFill>
                <a:latin typeface="Arial Black" pitchFamily="34" charset="0"/>
              </a:rPr>
              <a:t>Несется среди ярких звезд в пустоте,</a:t>
            </a:r>
            <a:br>
              <a:rPr lang="ru-RU" b="1" dirty="0">
                <a:solidFill>
                  <a:srgbClr val="002060"/>
                </a:solidFill>
                <a:latin typeface="Arial Black" pitchFamily="34" charset="0"/>
              </a:rPr>
            </a:br>
            <a:r>
              <a:rPr lang="ru-RU" b="1" dirty="0">
                <a:solidFill>
                  <a:srgbClr val="002060"/>
                </a:solidFill>
                <a:latin typeface="Arial Black" pitchFamily="34" charset="0"/>
              </a:rPr>
              <a:t>Она не звезда, не планета,</a:t>
            </a:r>
            <a:br>
              <a:rPr lang="ru-RU" b="1" dirty="0">
                <a:solidFill>
                  <a:srgbClr val="002060"/>
                </a:solidFill>
                <a:latin typeface="Arial Black" pitchFamily="34" charset="0"/>
              </a:rPr>
            </a:br>
            <a:r>
              <a:rPr lang="ru-RU" b="1" dirty="0">
                <a:solidFill>
                  <a:srgbClr val="002060"/>
                </a:solidFill>
                <a:latin typeface="Arial Black" pitchFamily="34" charset="0"/>
              </a:rPr>
              <a:t>Загадка Вселенной - …</a:t>
            </a:r>
          </a:p>
        </p:txBody>
      </p:sp>
      <p:pic>
        <p:nvPicPr>
          <p:cNvPr id="1028" name="Picture 4" descr="Комета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2809" y="1660662"/>
            <a:ext cx="3426217" cy="280831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205212" y="4736774"/>
            <a:ext cx="4572000" cy="1200329"/>
          </a:xfrm>
          <a:prstGeom prst="rect">
            <a:avLst/>
          </a:prstGeom>
        </p:spPr>
        <p:txBody>
          <a:bodyPr>
            <a:spAutoFit/>
          </a:bodyPr>
          <a:lstStyle/>
          <a:p>
            <a:r>
              <a:rPr lang="ru-RU" b="1" dirty="0">
                <a:solidFill>
                  <a:srgbClr val="002060"/>
                </a:solidFill>
                <a:latin typeface="Arial Black" pitchFamily="34" charset="0"/>
              </a:rPr>
              <a:t>Освещает ночью путь,</a:t>
            </a:r>
          </a:p>
          <a:p>
            <a:r>
              <a:rPr lang="ru-RU" b="1" dirty="0">
                <a:solidFill>
                  <a:srgbClr val="002060"/>
                </a:solidFill>
                <a:latin typeface="Arial Black" pitchFamily="34" charset="0"/>
              </a:rPr>
              <a:t>Звездам не дает заснуть,</a:t>
            </a:r>
          </a:p>
          <a:p>
            <a:r>
              <a:rPr lang="ru-RU" b="1" dirty="0">
                <a:solidFill>
                  <a:srgbClr val="002060"/>
                </a:solidFill>
                <a:latin typeface="Arial Black" pitchFamily="34" charset="0"/>
              </a:rPr>
              <a:t>Пусть все спят, ей не до сна,</a:t>
            </a:r>
          </a:p>
          <a:p>
            <a:r>
              <a:rPr lang="ru-RU" b="1" dirty="0">
                <a:solidFill>
                  <a:srgbClr val="002060"/>
                </a:solidFill>
                <a:latin typeface="Arial Black" pitchFamily="34" charset="0"/>
              </a:rPr>
              <a:t>В небе не заснет … .</a:t>
            </a:r>
          </a:p>
        </p:txBody>
      </p:sp>
      <p:sp>
        <p:nvSpPr>
          <p:cNvPr id="8" name="Прямоугольник 7"/>
          <p:cNvSpPr/>
          <p:nvPr/>
        </p:nvSpPr>
        <p:spPr>
          <a:xfrm>
            <a:off x="5110756" y="21610"/>
            <a:ext cx="3930321" cy="461665"/>
          </a:xfrm>
          <a:prstGeom prst="rect">
            <a:avLst/>
          </a:prstGeom>
        </p:spPr>
        <p:txBody>
          <a:bodyPr wrap="square">
            <a:spAutoFit/>
          </a:bodyPr>
          <a:lstStyle/>
          <a:p>
            <a:pPr algn="ctr"/>
            <a:r>
              <a:rPr lang="ru-RU" sz="2400" b="1" dirty="0" smtClean="0">
                <a:solidFill>
                  <a:srgbClr val="002060"/>
                </a:solidFill>
                <a:latin typeface="Arial" pitchFamily="34" charset="0"/>
                <a:cs typeface="Arial" pitchFamily="34" charset="0"/>
              </a:rPr>
              <a:t>Космические загадки </a:t>
            </a:r>
            <a:endParaRPr lang="ru-RU" sz="2400" dirty="0"/>
          </a:p>
        </p:txBody>
      </p:sp>
      <p:pic>
        <p:nvPicPr>
          <p:cNvPr id="9" name="Picture 4" descr="луна"/>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74500" y="4361475"/>
            <a:ext cx="2069708" cy="20697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40733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29654"/>
            <a:ext cx="5832648" cy="1200329"/>
          </a:xfrm>
          <a:prstGeom prst="rect">
            <a:avLst/>
          </a:prstGeom>
        </p:spPr>
        <p:txBody>
          <a:bodyPr wrap="square">
            <a:spAutoFit/>
          </a:bodyPr>
          <a:lstStyle/>
          <a:p>
            <a:r>
              <a:rPr lang="ru-RU" b="1" dirty="0">
                <a:solidFill>
                  <a:srgbClr val="002060"/>
                </a:solidFill>
                <a:latin typeface="Arial Black" pitchFamily="34" charset="0"/>
              </a:rPr>
              <a:t>Специальный космический есть аппарат,</a:t>
            </a:r>
          </a:p>
          <a:p>
            <a:r>
              <a:rPr lang="ru-RU" b="1" dirty="0">
                <a:solidFill>
                  <a:srgbClr val="002060"/>
                </a:solidFill>
                <a:latin typeface="Arial Black" pitchFamily="34" charset="0"/>
              </a:rPr>
              <a:t>Сигналы на Землю он шлет всем подряд,</a:t>
            </a:r>
          </a:p>
          <a:p>
            <a:r>
              <a:rPr lang="ru-RU" b="1" dirty="0">
                <a:solidFill>
                  <a:srgbClr val="002060"/>
                </a:solidFill>
                <a:latin typeface="Arial Black" pitchFamily="34" charset="0"/>
              </a:rPr>
              <a:t>И как одинокий путник</a:t>
            </a:r>
          </a:p>
          <a:p>
            <a:r>
              <a:rPr lang="ru-RU" b="1" dirty="0">
                <a:solidFill>
                  <a:srgbClr val="002060"/>
                </a:solidFill>
                <a:latin typeface="Arial Black" pitchFamily="34" charset="0"/>
              </a:rPr>
              <a:t>Летит по орбите … .</a:t>
            </a:r>
          </a:p>
        </p:txBody>
      </p:sp>
      <p:sp>
        <p:nvSpPr>
          <p:cNvPr id="4" name="Прямоугольник 3"/>
          <p:cNvSpPr/>
          <p:nvPr/>
        </p:nvSpPr>
        <p:spPr>
          <a:xfrm>
            <a:off x="639857" y="2420887"/>
            <a:ext cx="4572000" cy="1200329"/>
          </a:xfrm>
          <a:prstGeom prst="rect">
            <a:avLst/>
          </a:prstGeom>
        </p:spPr>
        <p:txBody>
          <a:bodyPr>
            <a:spAutoFit/>
          </a:bodyPr>
          <a:lstStyle/>
          <a:p>
            <a:r>
              <a:rPr lang="ru-RU" b="1" dirty="0">
                <a:solidFill>
                  <a:srgbClr val="002060"/>
                </a:solidFill>
                <a:latin typeface="Arial Black" pitchFamily="34" charset="0"/>
              </a:rPr>
              <a:t>На корабле воздушном,</a:t>
            </a:r>
            <a:br>
              <a:rPr lang="ru-RU" b="1" dirty="0">
                <a:solidFill>
                  <a:srgbClr val="002060"/>
                </a:solidFill>
                <a:latin typeface="Arial Black" pitchFamily="34" charset="0"/>
              </a:rPr>
            </a:br>
            <a:r>
              <a:rPr lang="ru-RU" b="1" dirty="0">
                <a:solidFill>
                  <a:srgbClr val="002060"/>
                </a:solidFill>
                <a:latin typeface="Arial Black" pitchFamily="34" charset="0"/>
              </a:rPr>
              <a:t>Космическом, послушном,</a:t>
            </a:r>
            <a:br>
              <a:rPr lang="ru-RU" b="1" dirty="0">
                <a:solidFill>
                  <a:srgbClr val="002060"/>
                </a:solidFill>
                <a:latin typeface="Arial Black" pitchFamily="34" charset="0"/>
              </a:rPr>
            </a:br>
            <a:r>
              <a:rPr lang="ru-RU" b="1" dirty="0">
                <a:solidFill>
                  <a:srgbClr val="002060"/>
                </a:solidFill>
                <a:latin typeface="Arial Black" pitchFamily="34" charset="0"/>
              </a:rPr>
              <a:t>Мы, обгоняя ветер,</a:t>
            </a:r>
            <a:br>
              <a:rPr lang="ru-RU" b="1" dirty="0">
                <a:solidFill>
                  <a:srgbClr val="002060"/>
                </a:solidFill>
                <a:latin typeface="Arial Black" pitchFamily="34" charset="0"/>
              </a:rPr>
            </a:br>
            <a:r>
              <a:rPr lang="ru-RU" b="1" dirty="0">
                <a:solidFill>
                  <a:srgbClr val="002060"/>
                </a:solidFill>
                <a:latin typeface="Arial Black" pitchFamily="34" charset="0"/>
              </a:rPr>
              <a:t>Несемся на … .</a:t>
            </a:r>
          </a:p>
        </p:txBody>
      </p:sp>
      <p:pic>
        <p:nvPicPr>
          <p:cNvPr id="5" name="Picture 2" descr="https://img-fotki.yandex.ru/get/43546/200418627.12c/0_1608ba_5658e228_ori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518" t="47191" r="58710"/>
          <a:stretch/>
        </p:blipFill>
        <p:spPr bwMode="auto">
          <a:xfrm>
            <a:off x="4716016" y="1660371"/>
            <a:ext cx="1355718" cy="2721362"/>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спутник"/>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40000" contrast="-20000"/>
                    </a14:imgEffect>
                  </a14:imgLayer>
                </a14:imgProps>
              </a:ext>
              <a:ext uri="{28A0092B-C50C-407E-A947-70E740481C1C}">
                <a14:useLocalDpi xmlns:a14="http://schemas.microsoft.com/office/drawing/2010/main" xmlns="" val="0"/>
              </a:ext>
            </a:extLst>
          </a:blip>
          <a:srcRect/>
          <a:stretch>
            <a:fillRect/>
          </a:stretch>
        </p:blipFill>
        <p:spPr bwMode="auto">
          <a:xfrm>
            <a:off x="5801206" y="18233"/>
            <a:ext cx="3052104" cy="282349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Прямоугольник 6"/>
          <p:cNvSpPr/>
          <p:nvPr/>
        </p:nvSpPr>
        <p:spPr>
          <a:xfrm>
            <a:off x="341175" y="4725144"/>
            <a:ext cx="5169364" cy="1200329"/>
          </a:xfrm>
          <a:prstGeom prst="rect">
            <a:avLst/>
          </a:prstGeom>
        </p:spPr>
        <p:txBody>
          <a:bodyPr wrap="square">
            <a:spAutoFit/>
          </a:bodyPr>
          <a:lstStyle/>
          <a:p>
            <a:r>
              <a:rPr lang="ru-RU" b="1" dirty="0">
                <a:solidFill>
                  <a:srgbClr val="002060"/>
                </a:solidFill>
                <a:latin typeface="Arial Black" pitchFamily="34" charset="0"/>
              </a:rPr>
              <a:t>Почти что со скоростью света</a:t>
            </a:r>
          </a:p>
          <a:p>
            <a:r>
              <a:rPr lang="ru-RU" b="1" dirty="0">
                <a:solidFill>
                  <a:srgbClr val="002060"/>
                </a:solidFill>
                <a:latin typeface="Arial Black" pitchFamily="34" charset="0"/>
              </a:rPr>
              <a:t>Осколок летит от планеты,</a:t>
            </a:r>
          </a:p>
          <a:p>
            <a:r>
              <a:rPr lang="ru-RU" b="1" dirty="0">
                <a:solidFill>
                  <a:srgbClr val="002060"/>
                </a:solidFill>
                <a:latin typeface="Arial Black" pitchFamily="34" charset="0"/>
              </a:rPr>
              <a:t>К Земле направляясь, летит и летит</a:t>
            </a:r>
          </a:p>
          <a:p>
            <a:r>
              <a:rPr lang="ru-RU" b="1" dirty="0">
                <a:solidFill>
                  <a:srgbClr val="002060"/>
                </a:solidFill>
                <a:latin typeface="Arial Black" pitchFamily="34" charset="0"/>
              </a:rPr>
              <a:t>Небесный космический … .</a:t>
            </a:r>
          </a:p>
        </p:txBody>
      </p:sp>
      <p:pic>
        <p:nvPicPr>
          <p:cNvPr id="8" name="Picture 8" descr="Метеор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4082145">
            <a:off x="5547605" y="4607382"/>
            <a:ext cx="1848477" cy="131540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Прямоугольник 8"/>
          <p:cNvSpPr/>
          <p:nvPr/>
        </p:nvSpPr>
        <p:spPr>
          <a:xfrm>
            <a:off x="205212" y="6399447"/>
            <a:ext cx="7725464" cy="369332"/>
          </a:xfrm>
          <a:prstGeom prst="rect">
            <a:avLst/>
          </a:prstGeom>
        </p:spPr>
        <p:txBody>
          <a:bodyPr wrap="square">
            <a:spAutoFit/>
          </a:bodyPr>
          <a:lstStyle/>
          <a:p>
            <a:r>
              <a:rPr lang="en-US" dirty="0">
                <a:solidFill>
                  <a:schemeClr val="bg1"/>
                </a:solidFill>
              </a:rPr>
              <a:t>https://deti-online.com/zagadki/zagadki-pro-kosmos/</a:t>
            </a:r>
            <a:endParaRPr lang="ru-RU" dirty="0">
              <a:solidFill>
                <a:schemeClr val="bg1"/>
              </a:solidFill>
            </a:endParaRPr>
          </a:p>
        </p:txBody>
      </p:sp>
      <p:sp>
        <p:nvSpPr>
          <p:cNvPr id="3" name="Прямоугольник 2"/>
          <p:cNvSpPr/>
          <p:nvPr/>
        </p:nvSpPr>
        <p:spPr>
          <a:xfrm>
            <a:off x="5292080" y="6409942"/>
            <a:ext cx="2974084" cy="369332"/>
          </a:xfrm>
          <a:prstGeom prst="rect">
            <a:avLst/>
          </a:prstGeom>
        </p:spPr>
        <p:txBody>
          <a:bodyPr wrap="none">
            <a:spAutoFit/>
          </a:bodyPr>
          <a:lstStyle/>
          <a:p>
            <a:r>
              <a:rPr lang="ru-RU" dirty="0">
                <a:solidFill>
                  <a:schemeClr val="bg1"/>
                </a:solidFill>
              </a:rPr>
              <a:t>Автор:  Надежда Шемякина.</a:t>
            </a:r>
          </a:p>
        </p:txBody>
      </p:sp>
    </p:spTree>
    <p:extLst>
      <p:ext uri="{BB962C8B-B14F-4D97-AF65-F5344CB8AC3E}">
        <p14:creationId xmlns:p14="http://schemas.microsoft.com/office/powerpoint/2010/main" xmlns="" val="14517904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0748" y="260648"/>
            <a:ext cx="8867919" cy="6278642"/>
          </a:xfrm>
          <a:prstGeom prst="rect">
            <a:avLst/>
          </a:prstGeom>
          <a:solidFill>
            <a:schemeClr val="accent3">
              <a:lumMod val="40000"/>
              <a:lumOff val="60000"/>
            </a:schemeClr>
          </a:solidFill>
          <a:ln w="38100">
            <a:solidFill>
              <a:schemeClr val="accent1"/>
            </a:solidFill>
          </a:ln>
        </p:spPr>
        <p:txBody>
          <a:bodyPr wrap="square">
            <a:spAutoFit/>
          </a:bodyPr>
          <a:lstStyle/>
          <a:p>
            <a:pPr algn="ctr"/>
            <a:r>
              <a:rPr lang="ru-RU" sz="2400" b="1" dirty="0" smtClean="0">
                <a:solidFill>
                  <a:srgbClr val="C00000"/>
                </a:solidFill>
                <a:latin typeface="Arial" pitchFamily="34" charset="0"/>
                <a:cs typeface="Arial" pitchFamily="34" charset="0"/>
              </a:rPr>
              <a:t>Дидактические игры</a:t>
            </a:r>
          </a:p>
          <a:p>
            <a:pPr indent="457200"/>
            <a:r>
              <a:rPr lang="ru-RU" b="1" u="sng" dirty="0" smtClean="0">
                <a:solidFill>
                  <a:srgbClr val="C00000"/>
                </a:solidFill>
                <a:latin typeface="Arial" pitchFamily="34" charset="0"/>
                <a:cs typeface="Arial" pitchFamily="34" charset="0"/>
              </a:rPr>
              <a:t>Игра «Что </a:t>
            </a:r>
            <a:r>
              <a:rPr lang="ru-RU" b="1" u="sng" dirty="0">
                <a:solidFill>
                  <a:srgbClr val="C00000"/>
                </a:solidFill>
                <a:latin typeface="Arial" pitchFamily="34" charset="0"/>
                <a:cs typeface="Arial" pitchFamily="34" charset="0"/>
              </a:rPr>
              <a:t>возьмем с собою в космос».</a:t>
            </a:r>
          </a:p>
          <a:p>
            <a:pPr indent="457200"/>
            <a:r>
              <a:rPr lang="ru-RU" dirty="0">
                <a:solidFill>
                  <a:srgbClr val="002060"/>
                </a:solidFill>
                <a:latin typeface="Arial" pitchFamily="34" charset="0"/>
                <a:cs typeface="Arial" pitchFamily="34" charset="0"/>
              </a:rPr>
              <a:t>Разложить перед детьми рисунки и предложить выбрать то, что можно взять с собой </a:t>
            </a:r>
            <a:r>
              <a:rPr lang="ru-RU" dirty="0" smtClean="0">
                <a:solidFill>
                  <a:srgbClr val="002060"/>
                </a:solidFill>
                <a:latin typeface="Arial" pitchFamily="34" charset="0"/>
                <a:cs typeface="Arial" pitchFamily="34" charset="0"/>
              </a:rPr>
              <a:t>на космический </a:t>
            </a:r>
            <a:r>
              <a:rPr lang="ru-RU" dirty="0">
                <a:solidFill>
                  <a:srgbClr val="002060"/>
                </a:solidFill>
                <a:latin typeface="Arial" pitchFamily="34" charset="0"/>
                <a:cs typeface="Arial" pitchFamily="34" charset="0"/>
              </a:rPr>
              <a:t>корабль. Это могут быть следующие рисунки-картинки: книга, </a:t>
            </a:r>
            <a:r>
              <a:rPr lang="ru-RU" dirty="0" smtClean="0">
                <a:solidFill>
                  <a:srgbClr val="002060"/>
                </a:solidFill>
                <a:latin typeface="Arial" pitchFamily="34" charset="0"/>
                <a:cs typeface="Arial" pitchFamily="34" charset="0"/>
              </a:rPr>
              <a:t>блокнот, скафандр</a:t>
            </a:r>
            <a:r>
              <a:rPr lang="ru-RU" dirty="0">
                <a:solidFill>
                  <a:srgbClr val="002060"/>
                </a:solidFill>
                <a:latin typeface="Arial" pitchFamily="34" charset="0"/>
                <a:cs typeface="Arial" pitchFamily="34" charset="0"/>
              </a:rPr>
              <a:t>, яблоко, конфета, тюбик с манной кашей, будильник, колбаса.</a:t>
            </a:r>
          </a:p>
          <a:p>
            <a:pPr indent="457200"/>
            <a:r>
              <a:rPr lang="ru-RU" b="1" u="sng" dirty="0">
                <a:solidFill>
                  <a:srgbClr val="C00000"/>
                </a:solidFill>
                <a:latin typeface="Arial" pitchFamily="34" charset="0"/>
                <a:cs typeface="Arial" pitchFamily="34" charset="0"/>
              </a:rPr>
              <a:t>Игра </a:t>
            </a:r>
            <a:r>
              <a:rPr lang="ru-RU" b="1" u="sng" dirty="0" smtClean="0">
                <a:solidFill>
                  <a:srgbClr val="C00000"/>
                </a:solidFill>
                <a:latin typeface="Arial" pitchFamily="34" charset="0"/>
                <a:cs typeface="Arial" pitchFamily="34" charset="0"/>
              </a:rPr>
              <a:t>«Космический </a:t>
            </a:r>
            <a:r>
              <a:rPr lang="ru-RU" b="1" u="sng" dirty="0">
                <a:solidFill>
                  <a:srgbClr val="C00000"/>
                </a:solidFill>
                <a:latin typeface="Arial" pitchFamily="34" charset="0"/>
                <a:cs typeface="Arial" pitchFamily="34" charset="0"/>
              </a:rPr>
              <a:t>словарь»</a:t>
            </a:r>
            <a:r>
              <a:rPr lang="ru-RU" u="sng" dirty="0">
                <a:solidFill>
                  <a:srgbClr val="002060"/>
                </a:solidFill>
                <a:latin typeface="Arial" pitchFamily="34" charset="0"/>
                <a:cs typeface="Arial" pitchFamily="34" charset="0"/>
              </a:rPr>
              <a:t> </a:t>
            </a:r>
            <a:r>
              <a:rPr lang="ru-RU" dirty="0">
                <a:solidFill>
                  <a:srgbClr val="002060"/>
                </a:solidFill>
                <a:latin typeface="Arial" pitchFamily="34" charset="0"/>
                <a:cs typeface="Arial" pitchFamily="34" charset="0"/>
              </a:rPr>
              <a:t>поможет детям пополнить свой словарный запас </a:t>
            </a:r>
            <a:r>
              <a:rPr lang="ru-RU" dirty="0" smtClean="0">
                <a:solidFill>
                  <a:srgbClr val="002060"/>
                </a:solidFill>
                <a:latin typeface="Arial" pitchFamily="34" charset="0"/>
                <a:cs typeface="Arial" pitchFamily="34" charset="0"/>
              </a:rPr>
              <a:t>словами, связанными </a:t>
            </a:r>
            <a:r>
              <a:rPr lang="ru-RU" dirty="0">
                <a:solidFill>
                  <a:srgbClr val="002060"/>
                </a:solidFill>
                <a:latin typeface="Arial" pitchFamily="34" charset="0"/>
                <a:cs typeface="Arial" pitchFamily="34" charset="0"/>
              </a:rPr>
              <a:t>с темой космоса. Можно играть нескольким детям и устроить соревнование, </a:t>
            </a:r>
            <a:r>
              <a:rPr lang="ru-RU" dirty="0" smtClean="0">
                <a:solidFill>
                  <a:srgbClr val="002060"/>
                </a:solidFill>
                <a:latin typeface="Arial" pitchFamily="34" charset="0"/>
                <a:cs typeface="Arial" pitchFamily="34" charset="0"/>
              </a:rPr>
              <a:t>кто больше </a:t>
            </a:r>
            <a:r>
              <a:rPr lang="ru-RU" dirty="0">
                <a:solidFill>
                  <a:srgbClr val="002060"/>
                </a:solidFill>
                <a:latin typeface="Arial" pitchFamily="34" charset="0"/>
                <a:cs typeface="Arial" pitchFamily="34" charset="0"/>
              </a:rPr>
              <a:t>назовет слов, связанных с космосом. </a:t>
            </a:r>
            <a:r>
              <a:rPr lang="ru-RU" u="sng" dirty="0">
                <a:solidFill>
                  <a:srgbClr val="002060"/>
                </a:solidFill>
                <a:latin typeface="Arial" pitchFamily="34" charset="0"/>
                <a:cs typeface="Arial" pitchFamily="34" charset="0"/>
              </a:rPr>
              <a:t>Например:</a:t>
            </a:r>
            <a:r>
              <a:rPr lang="ru-RU" dirty="0">
                <a:solidFill>
                  <a:srgbClr val="002060"/>
                </a:solidFill>
                <a:latin typeface="Arial" pitchFamily="34" charset="0"/>
                <a:cs typeface="Arial" pitchFamily="34" charset="0"/>
              </a:rPr>
              <a:t> </a:t>
            </a:r>
            <a:r>
              <a:rPr lang="ru-RU" i="1" dirty="0">
                <a:solidFill>
                  <a:srgbClr val="002060"/>
                </a:solidFill>
                <a:latin typeface="Arial" pitchFamily="34" charset="0"/>
                <a:cs typeface="Arial" pitchFamily="34" charset="0"/>
              </a:rPr>
              <a:t>спутник, ракета, </a:t>
            </a:r>
            <a:r>
              <a:rPr lang="ru-RU" i="1" dirty="0" smtClean="0">
                <a:solidFill>
                  <a:srgbClr val="002060"/>
                </a:solidFill>
                <a:latin typeface="Arial" pitchFamily="34" charset="0"/>
                <a:cs typeface="Arial" pitchFamily="34" charset="0"/>
              </a:rPr>
              <a:t>инопланетянин, планеты</a:t>
            </a:r>
            <a:r>
              <a:rPr lang="ru-RU" i="1" dirty="0">
                <a:solidFill>
                  <a:srgbClr val="002060"/>
                </a:solidFill>
                <a:latin typeface="Arial" pitchFamily="34" charset="0"/>
                <a:cs typeface="Arial" pitchFamily="34" charset="0"/>
              </a:rPr>
              <a:t>, Луна, Земля, космонавт, скафандр и т. д.</a:t>
            </a:r>
          </a:p>
          <a:p>
            <a:pPr indent="457200"/>
            <a:r>
              <a:rPr lang="ru-RU" b="1" u="sng" dirty="0">
                <a:solidFill>
                  <a:srgbClr val="C00000"/>
                </a:solidFill>
                <a:latin typeface="Arial" pitchFamily="34" charset="0"/>
                <a:cs typeface="Arial" pitchFamily="34" charset="0"/>
              </a:rPr>
              <a:t>Игра »Скажи наоборот».</a:t>
            </a:r>
          </a:p>
          <a:p>
            <a:pPr indent="457200"/>
            <a:r>
              <a:rPr lang="ru-RU" dirty="0">
                <a:solidFill>
                  <a:srgbClr val="002060"/>
                </a:solidFill>
                <a:latin typeface="Arial" pitchFamily="34" charset="0"/>
                <a:cs typeface="Arial" pitchFamily="34" charset="0"/>
              </a:rPr>
              <a:t>Научить детей выбирать слова с противоположным </a:t>
            </a:r>
            <a:r>
              <a:rPr lang="ru-RU" dirty="0" smtClean="0">
                <a:solidFill>
                  <a:srgbClr val="002060"/>
                </a:solidFill>
                <a:latin typeface="Arial" pitchFamily="34" charset="0"/>
                <a:cs typeface="Arial" pitchFamily="34" charset="0"/>
              </a:rPr>
              <a:t>значением(антонимы).</a:t>
            </a:r>
            <a:endParaRPr lang="ru-RU" dirty="0">
              <a:solidFill>
                <a:srgbClr val="002060"/>
              </a:solidFill>
              <a:latin typeface="Arial" pitchFamily="34" charset="0"/>
              <a:cs typeface="Arial" pitchFamily="34" charset="0"/>
            </a:endParaRPr>
          </a:p>
          <a:p>
            <a:pPr indent="457200"/>
            <a:r>
              <a:rPr lang="ru-RU" dirty="0">
                <a:solidFill>
                  <a:srgbClr val="002060"/>
                </a:solidFill>
                <a:latin typeface="Arial" pitchFamily="34" charset="0"/>
                <a:cs typeface="Arial" pitchFamily="34" charset="0"/>
              </a:rPr>
              <a:t>Далекий -…</a:t>
            </a:r>
          </a:p>
          <a:p>
            <a:pPr indent="457200"/>
            <a:r>
              <a:rPr lang="ru-RU" dirty="0">
                <a:solidFill>
                  <a:srgbClr val="002060"/>
                </a:solidFill>
                <a:latin typeface="Arial" pitchFamily="34" charset="0"/>
                <a:cs typeface="Arial" pitchFamily="34" charset="0"/>
              </a:rPr>
              <a:t>тесный -…</a:t>
            </a:r>
          </a:p>
          <a:p>
            <a:pPr indent="457200"/>
            <a:r>
              <a:rPr lang="ru-RU" dirty="0">
                <a:solidFill>
                  <a:srgbClr val="002060"/>
                </a:solidFill>
                <a:latin typeface="Arial" pitchFamily="34" charset="0"/>
                <a:cs typeface="Arial" pitchFamily="34" charset="0"/>
              </a:rPr>
              <a:t>большой -…</a:t>
            </a:r>
          </a:p>
          <a:p>
            <a:pPr indent="457200"/>
            <a:r>
              <a:rPr lang="ru-RU" dirty="0">
                <a:solidFill>
                  <a:srgbClr val="002060"/>
                </a:solidFill>
                <a:latin typeface="Arial" pitchFamily="34" charset="0"/>
                <a:cs typeface="Arial" pitchFamily="34" charset="0"/>
              </a:rPr>
              <a:t>подниматься -…</a:t>
            </a:r>
          </a:p>
          <a:p>
            <a:pPr indent="457200"/>
            <a:r>
              <a:rPr lang="ru-RU" dirty="0">
                <a:solidFill>
                  <a:srgbClr val="002060"/>
                </a:solidFill>
                <a:latin typeface="Arial" pitchFamily="34" charset="0"/>
                <a:cs typeface="Arial" pitchFamily="34" charset="0"/>
              </a:rPr>
              <a:t>улетать -…</a:t>
            </a:r>
          </a:p>
          <a:p>
            <a:pPr indent="457200"/>
            <a:r>
              <a:rPr lang="ru-RU" dirty="0">
                <a:solidFill>
                  <a:srgbClr val="002060"/>
                </a:solidFill>
                <a:latin typeface="Arial" pitchFamily="34" charset="0"/>
                <a:cs typeface="Arial" pitchFamily="34" charset="0"/>
              </a:rPr>
              <a:t>высокий -…</a:t>
            </a:r>
          </a:p>
          <a:p>
            <a:pPr indent="457200"/>
            <a:r>
              <a:rPr lang="ru-RU" dirty="0">
                <a:solidFill>
                  <a:srgbClr val="002060"/>
                </a:solidFill>
                <a:latin typeface="Arial" pitchFamily="34" charset="0"/>
                <a:cs typeface="Arial" pitchFamily="34" charset="0"/>
              </a:rPr>
              <a:t>известный -…</a:t>
            </a:r>
          </a:p>
          <a:p>
            <a:pPr indent="457200"/>
            <a:r>
              <a:rPr lang="ru-RU" dirty="0">
                <a:solidFill>
                  <a:srgbClr val="002060"/>
                </a:solidFill>
                <a:latin typeface="Arial" pitchFamily="34" charset="0"/>
                <a:cs typeface="Arial" pitchFamily="34" charset="0"/>
              </a:rPr>
              <a:t>включать -…</a:t>
            </a:r>
          </a:p>
          <a:p>
            <a:pPr indent="457200"/>
            <a:r>
              <a:rPr lang="ru-RU" dirty="0">
                <a:solidFill>
                  <a:srgbClr val="002060"/>
                </a:solidFill>
                <a:latin typeface="Arial" pitchFamily="34" charset="0"/>
                <a:cs typeface="Arial" pitchFamily="34" charset="0"/>
              </a:rPr>
              <a:t>темный </a:t>
            </a:r>
            <a:r>
              <a:rPr lang="ru-RU"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pic>
        <p:nvPicPr>
          <p:cNvPr id="6" name="Picture 12" descr="http://img-fotki.yandex.ru/get/9584/16969765.16a/0_7b61d_756aeba0_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34607" y="3789040"/>
            <a:ext cx="3904060" cy="292804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4" descr="http://img-fotki.yandex.ru/get/6716/16969765.16a/0_7b624_c6deb94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95935" y="3933056"/>
            <a:ext cx="2939989" cy="230299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s://img-fotki.yandex.ru/get/43546/200418627.12c/0_1608ba_5658e228_orig.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6448" t="45424" r="16776"/>
          <a:stretch/>
        </p:blipFill>
        <p:spPr bwMode="auto">
          <a:xfrm rot="2448019">
            <a:off x="6996057" y="4447449"/>
            <a:ext cx="1121880" cy="2326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81339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60346"/>
            <a:ext cx="8551118" cy="3237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916" name="Picture 4" descr="https://www.uchmag.ru/upload/catalog/posob/_/n/_n_v_u-5_/images/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861404" y="3447555"/>
            <a:ext cx="3307043" cy="3518694"/>
          </a:xfrm>
          <a:prstGeom prst="rect">
            <a:avLst/>
          </a:prstGeom>
          <a:noFill/>
          <a:extLst>
            <a:ext uri="{909E8E84-426E-40DD-AFC4-6F175D3DCCD1}">
              <a14:hiddenFill xmlns:a14="http://schemas.microsoft.com/office/drawing/2010/main" xmlns="">
                <a:solidFill>
                  <a:srgbClr val="FFFFFF"/>
                </a:solidFill>
              </a14:hiddenFill>
            </a:ext>
          </a:extLst>
        </p:spPr>
      </p:pic>
      <p:pic>
        <p:nvPicPr>
          <p:cNvPr id="38918" name="Picture 6" descr="https://www.uchmag.ru/upload/catalog/posob/_/n/_n_v_u-5_/images/0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4048" y="3521758"/>
            <a:ext cx="3498408" cy="33362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2240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88640"/>
            <a:ext cx="8801069" cy="30963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4311" y="3641576"/>
            <a:ext cx="8800560" cy="30997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6323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2655" y="116632"/>
            <a:ext cx="8784976" cy="2308324"/>
          </a:xfrm>
          <a:prstGeom prst="rect">
            <a:avLst/>
          </a:prstGeom>
          <a:solidFill>
            <a:schemeClr val="accent1">
              <a:lumMod val="40000"/>
              <a:lumOff val="60000"/>
            </a:schemeClr>
          </a:solidFill>
          <a:ln w="38100">
            <a:solidFill>
              <a:schemeClr val="accent1"/>
            </a:solidFill>
          </a:ln>
        </p:spPr>
        <p:txBody>
          <a:bodyPr wrap="square">
            <a:spAutoFit/>
          </a:bodyPr>
          <a:lstStyle/>
          <a:p>
            <a:pPr indent="457200"/>
            <a:r>
              <a:rPr lang="ru-RU" b="1" dirty="0">
                <a:solidFill>
                  <a:srgbClr val="002060"/>
                </a:solidFill>
                <a:latin typeface="Arial" pitchFamily="34" charset="0"/>
                <a:cs typeface="Arial" pitchFamily="34" charset="0"/>
              </a:rPr>
              <a:t>Зачастую вымышленная и искажённая информация о космосе, о несуществующих планетах, персонажах, дезинформирует детей вызывая отрицательные эмоции, способствует развитию страхов. </a:t>
            </a:r>
          </a:p>
          <a:p>
            <a:pPr indent="457200"/>
            <a:r>
              <a:rPr lang="ru-RU" b="1" dirty="0">
                <a:solidFill>
                  <a:srgbClr val="002060"/>
                </a:solidFill>
                <a:latin typeface="Arial" pitchFamily="34" charset="0"/>
                <a:cs typeface="Arial" pitchFamily="34" charset="0"/>
              </a:rPr>
              <a:t>Поэтому формируя у них представления о космосе, педагогам очень важно грамотно выстроить свою работу: </a:t>
            </a:r>
            <a:r>
              <a:rPr lang="ru-RU" i="1" dirty="0">
                <a:solidFill>
                  <a:srgbClr val="002060"/>
                </a:solidFill>
                <a:latin typeface="Arial" pitchFamily="34" charset="0"/>
                <a:cs typeface="Arial" pitchFamily="34" charset="0"/>
              </a:rPr>
              <a:t>рассказать детям, что такое космос и Вселенная, из чего состоит Солнечная система, познакомить с космическими телами, о планете Земля, закреплять знание о первом космонавте Ю. Гагарине.</a:t>
            </a:r>
          </a:p>
        </p:txBody>
      </p:sp>
      <p:sp>
        <p:nvSpPr>
          <p:cNvPr id="4" name="Прямоугольник 3"/>
          <p:cNvSpPr/>
          <p:nvPr/>
        </p:nvSpPr>
        <p:spPr>
          <a:xfrm>
            <a:off x="99289" y="2564903"/>
            <a:ext cx="7006810" cy="2031325"/>
          </a:xfrm>
          <a:prstGeom prst="rect">
            <a:avLst/>
          </a:prstGeom>
          <a:solidFill>
            <a:schemeClr val="accent1">
              <a:lumMod val="40000"/>
              <a:lumOff val="60000"/>
            </a:schemeClr>
          </a:solidFill>
          <a:ln w="38100">
            <a:solidFill>
              <a:schemeClr val="accent1"/>
            </a:solidFill>
          </a:ln>
        </p:spPr>
        <p:txBody>
          <a:bodyPr wrap="square">
            <a:spAutoFit/>
          </a:bodyPr>
          <a:lstStyle/>
          <a:p>
            <a:pPr indent="457200"/>
            <a:r>
              <a:rPr lang="ru-RU" b="1" dirty="0">
                <a:solidFill>
                  <a:srgbClr val="002060"/>
                </a:solidFill>
                <a:latin typeface="Arial" pitchFamily="34" charset="0"/>
                <a:cs typeface="Arial" pitchFamily="34" charset="0"/>
              </a:rPr>
              <a:t>В младшем дошкольном возрасте  можно рассказывать о звездах, Солнце, луне, что такое день, ночь. </a:t>
            </a:r>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Ребенок способен понять, что жизнь на Земле зависит от Солнца.</a:t>
            </a:r>
          </a:p>
          <a:p>
            <a:pPr indent="457200"/>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Объяснение  можно сопроводить примером, так информация будет понятна ребенку и будет легко восприниматься.</a:t>
            </a:r>
          </a:p>
        </p:txBody>
      </p:sp>
      <p:sp>
        <p:nvSpPr>
          <p:cNvPr id="5" name="Прямоугольник 4"/>
          <p:cNvSpPr/>
          <p:nvPr/>
        </p:nvSpPr>
        <p:spPr>
          <a:xfrm>
            <a:off x="29864" y="4691909"/>
            <a:ext cx="8950558" cy="2154436"/>
          </a:xfrm>
          <a:prstGeom prst="rect">
            <a:avLst/>
          </a:prstGeom>
          <a:solidFill>
            <a:schemeClr val="accent1">
              <a:lumMod val="40000"/>
              <a:lumOff val="60000"/>
            </a:schemeClr>
          </a:solidFill>
          <a:ln w="38100">
            <a:solidFill>
              <a:schemeClr val="accent1"/>
            </a:solidFill>
          </a:ln>
        </p:spPr>
        <p:txBody>
          <a:bodyPr wrap="square">
            <a:spAutoFit/>
          </a:bodyPr>
          <a:lstStyle/>
          <a:p>
            <a:endParaRPr lang="ru-RU" sz="800" b="1" dirty="0">
              <a:solidFill>
                <a:srgbClr val="002060"/>
              </a:solidFill>
              <a:latin typeface="Arial" pitchFamily="34" charset="0"/>
              <a:cs typeface="Arial" pitchFamily="34" charset="0"/>
            </a:endParaRPr>
          </a:p>
          <a:p>
            <a:r>
              <a:rPr lang="ru-RU" b="1" dirty="0" smtClean="0">
                <a:solidFill>
                  <a:srgbClr val="002060"/>
                </a:solidFill>
                <a:latin typeface="Arial" pitchFamily="34" charset="0"/>
                <a:cs typeface="Arial" pitchFamily="34" charset="0"/>
              </a:rPr>
              <a:t>В старшем дошкольном возрасте ребенок способен понять некоторые космические  явления.</a:t>
            </a:r>
          </a:p>
          <a:p>
            <a:pPr indent="457200"/>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Звезды - горячие светящиеся шары, подобные Солнцу.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Звезды </a:t>
            </a:r>
            <a:r>
              <a:rPr lang="ru-RU" b="1" dirty="0">
                <a:solidFill>
                  <a:srgbClr val="002060"/>
                </a:solidFill>
                <a:latin typeface="Arial" pitchFamily="34" charset="0"/>
                <a:cs typeface="Arial" pitchFamily="34" charset="0"/>
              </a:rPr>
              <a:t>намного дальше от Земли, чем Солнце, поэтому звезды нам кажутся маленькими светлыми точечками на небе.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Звезды </a:t>
            </a:r>
            <a:r>
              <a:rPr lang="ru-RU" b="1" dirty="0">
                <a:solidFill>
                  <a:srgbClr val="002060"/>
                </a:solidFill>
                <a:latin typeface="Arial" pitchFamily="34" charset="0"/>
                <a:cs typeface="Arial" pitchFamily="34" charset="0"/>
              </a:rPr>
              <a:t>мы видим только ночью, потому что солнечный свет, в дневное время застилает своим светом Звезды и они нам не видны. </a:t>
            </a:r>
            <a:endParaRPr lang="ru-RU" b="1" dirty="0" smtClean="0">
              <a:solidFill>
                <a:srgbClr val="002060"/>
              </a:solidFill>
              <a:latin typeface="Arial" pitchFamily="34" charset="0"/>
              <a:cs typeface="Arial" pitchFamily="34" charset="0"/>
            </a:endParaRPr>
          </a:p>
        </p:txBody>
      </p:sp>
      <p:pic>
        <p:nvPicPr>
          <p:cNvPr id="6" name="Picture 16" descr="https://cdn.pixabay.com/photo/2013/07/13/12/17/planet-159540_1280.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28650" y="3284984"/>
            <a:ext cx="2973341" cy="14866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spaceship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0573" t="36190" r="34714" b="27117"/>
          <a:stretch/>
        </p:blipFill>
        <p:spPr bwMode="auto">
          <a:xfrm>
            <a:off x="6804248" y="1892675"/>
            <a:ext cx="1853817" cy="1622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09304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13214"/>
            <a:ext cx="8820473" cy="3147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694" y="3573016"/>
            <a:ext cx="8747323" cy="3092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152439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40"/>
            <a:ext cx="8808665" cy="3170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3535268"/>
            <a:ext cx="8759167" cy="3114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77542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16632"/>
            <a:ext cx="8901311" cy="31758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5387" y="3546489"/>
            <a:ext cx="8629560" cy="3111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54391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206567"/>
            <a:ext cx="8933630" cy="31770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344" y="3518890"/>
            <a:ext cx="9020452" cy="3212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57906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677" y="131500"/>
            <a:ext cx="8962206" cy="3186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680" y="3532986"/>
            <a:ext cx="8963347" cy="31960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63891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40"/>
            <a:ext cx="8829303" cy="3194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5515" y="3480788"/>
            <a:ext cx="8757295" cy="3148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0218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0578" y="116632"/>
            <a:ext cx="8987926" cy="32403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016" y="3501008"/>
            <a:ext cx="9053264" cy="32124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76661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98" y="116632"/>
            <a:ext cx="6054899" cy="21445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59832" y="2300057"/>
            <a:ext cx="5780708" cy="2038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19" y="4593852"/>
            <a:ext cx="6366297" cy="2240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23909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uchmag.ru/upload/catalog/posob/_/n/_n-299_/cover_image_b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7918" y="547926"/>
            <a:ext cx="8712968" cy="613538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0" y="178594"/>
            <a:ext cx="9036496" cy="369332"/>
          </a:xfrm>
          <a:prstGeom prst="rect">
            <a:avLst/>
          </a:prstGeom>
        </p:spPr>
        <p:txBody>
          <a:bodyPr wrap="square">
            <a:spAutoFit/>
          </a:bodyPr>
          <a:lstStyle/>
          <a:p>
            <a:pPr algn="ctr"/>
            <a:r>
              <a:rPr lang="ru-RU" b="1" dirty="0">
                <a:solidFill>
                  <a:srgbClr val="002060"/>
                </a:solidFill>
                <a:latin typeface="Arial" pitchFamily="34" charset="0"/>
                <a:cs typeface="Arial" pitchFamily="34" charset="0"/>
              </a:rPr>
              <a:t>Космос: занимательные игры и занятия для детей. 16 красочных карточек</a:t>
            </a:r>
          </a:p>
        </p:txBody>
      </p:sp>
    </p:spTree>
    <p:extLst>
      <p:ext uri="{BB962C8B-B14F-4D97-AF65-F5344CB8AC3E}">
        <p14:creationId xmlns:p14="http://schemas.microsoft.com/office/powerpoint/2010/main" xmlns="" val="707663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52" y="332656"/>
            <a:ext cx="4218566" cy="62140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38786" y="332656"/>
            <a:ext cx="4225702" cy="6353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25803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7209" y="128894"/>
            <a:ext cx="8928992" cy="2308324"/>
          </a:xfrm>
          <a:prstGeom prst="rect">
            <a:avLst/>
          </a:prstGeom>
          <a:solidFill>
            <a:schemeClr val="accent1">
              <a:lumMod val="40000"/>
              <a:lumOff val="60000"/>
            </a:schemeClr>
          </a:solidFill>
          <a:ln w="38100">
            <a:solidFill>
              <a:schemeClr val="bg2">
                <a:lumMod val="75000"/>
              </a:schemeClr>
            </a:solidFill>
          </a:ln>
        </p:spPr>
        <p:txBody>
          <a:bodyPr wrap="square">
            <a:spAutoFit/>
          </a:bodyPr>
          <a:lstStyle/>
          <a:p>
            <a:pPr indent="457200"/>
            <a:r>
              <a:rPr lang="ru-RU" b="1" dirty="0" smtClean="0">
                <a:solidFill>
                  <a:srgbClr val="002060"/>
                </a:solidFill>
                <a:latin typeface="Arial" pitchFamily="34" charset="0"/>
                <a:cs typeface="Arial" pitchFamily="34" charset="0"/>
              </a:rPr>
              <a:t>Солнце </a:t>
            </a:r>
            <a:r>
              <a:rPr lang="ru-RU" b="1" dirty="0">
                <a:solidFill>
                  <a:srgbClr val="002060"/>
                </a:solidFill>
                <a:latin typeface="Arial" pitchFamily="34" charset="0"/>
                <a:cs typeface="Arial" pitchFamily="34" charset="0"/>
              </a:rPr>
              <a:t>- это огромный огненный шар, температура на поверхности солнца можно сравнить с огненной лавой.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Это </a:t>
            </a:r>
            <a:r>
              <a:rPr lang="ru-RU" b="1" dirty="0">
                <a:solidFill>
                  <a:srgbClr val="002060"/>
                </a:solidFill>
                <a:latin typeface="Arial" pitchFamily="34" charset="0"/>
                <a:cs typeface="Arial" pitchFamily="34" charset="0"/>
              </a:rPr>
              <a:t>с земли он кажется маленьким кружочком, а на самом деле он очень большой.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Предположим </a:t>
            </a:r>
            <a:r>
              <a:rPr lang="ru-RU" b="1" dirty="0">
                <a:solidFill>
                  <a:srgbClr val="002060"/>
                </a:solidFill>
                <a:latin typeface="Arial" pitchFamily="34" charset="0"/>
                <a:cs typeface="Arial" pitchFamily="34" charset="0"/>
              </a:rPr>
              <a:t>что Земля это маленький мячик он меньше в размере, чем Солнце, а большой мяч это солнце.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Таким </a:t>
            </a:r>
            <a:r>
              <a:rPr lang="ru-RU" b="1" dirty="0">
                <a:solidFill>
                  <a:srgbClr val="002060"/>
                </a:solidFill>
                <a:latin typeface="Arial" pitchFamily="34" charset="0"/>
                <a:cs typeface="Arial" pitchFamily="34" charset="0"/>
              </a:rPr>
              <a:t>образом, ребенок поймет, что Земля намного меньше Солнца с размер маленького мячика. </a:t>
            </a:r>
            <a:endParaRPr lang="ru-RU" b="1" dirty="0" smtClean="0">
              <a:solidFill>
                <a:srgbClr val="002060"/>
              </a:solidFill>
              <a:latin typeface="Arial" pitchFamily="34" charset="0"/>
              <a:cs typeface="Arial" pitchFamily="34" charset="0"/>
            </a:endParaRPr>
          </a:p>
        </p:txBody>
      </p:sp>
      <p:pic>
        <p:nvPicPr>
          <p:cNvPr id="3" name="Picture 2" descr="https://img-fotki.yandex.ru/get/3308/200418627.12d/0_1608d4_3f058e2c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320" y="2411198"/>
            <a:ext cx="4397614" cy="29621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34320" y="5395695"/>
            <a:ext cx="8971991" cy="1200329"/>
          </a:xfrm>
          <a:prstGeom prst="rect">
            <a:avLst/>
          </a:prstGeom>
          <a:solidFill>
            <a:schemeClr val="accent1">
              <a:lumMod val="40000"/>
              <a:lumOff val="60000"/>
            </a:schemeClr>
          </a:solidFill>
          <a:ln w="38100">
            <a:solidFill>
              <a:schemeClr val="bg2">
                <a:lumMod val="75000"/>
              </a:schemeClr>
            </a:solidFill>
          </a:ln>
        </p:spPr>
        <p:txBody>
          <a:bodyPr wrap="square">
            <a:spAutoFit/>
          </a:bodyPr>
          <a:lstStyle/>
          <a:p>
            <a:pPr indent="457200"/>
            <a:r>
              <a:rPr lang="ru-RU" b="1" dirty="0">
                <a:solidFill>
                  <a:srgbClr val="002060"/>
                </a:solidFill>
                <a:latin typeface="Arial" pitchFamily="34" charset="0"/>
                <a:cs typeface="Arial" pitchFamily="34" charset="0"/>
              </a:rPr>
              <a:t>Солнце далеко от Земли, и поэтому солнечные лучи не сжигают нашу планету, а только согревают ее. </a:t>
            </a:r>
          </a:p>
          <a:p>
            <a:pPr indent="457200"/>
            <a:r>
              <a:rPr lang="ru-RU" b="1" dirty="0">
                <a:solidFill>
                  <a:srgbClr val="002060"/>
                </a:solidFill>
                <a:latin typeface="Arial" pitchFamily="34" charset="0"/>
                <a:cs typeface="Arial" pitchFamily="34" charset="0"/>
              </a:rPr>
              <a:t>Без солнца не было бы жизни на земле. </a:t>
            </a:r>
          </a:p>
          <a:p>
            <a:pPr indent="457200"/>
            <a:r>
              <a:rPr lang="ru-RU" b="1" dirty="0">
                <a:solidFill>
                  <a:srgbClr val="002060"/>
                </a:solidFill>
                <a:latin typeface="Arial" pitchFamily="34" charset="0"/>
                <a:cs typeface="Arial" pitchFamily="34" charset="0"/>
              </a:rPr>
              <a:t>Растения и животные живут от тепла и света, которое дает им </a:t>
            </a:r>
            <a:r>
              <a:rPr lang="ru-RU" b="1" dirty="0" smtClean="0">
                <a:solidFill>
                  <a:srgbClr val="002060"/>
                </a:solidFill>
                <a:latin typeface="Arial" pitchFamily="34" charset="0"/>
                <a:cs typeface="Arial" pitchFamily="34" charset="0"/>
              </a:rPr>
              <a:t>солнце</a:t>
            </a:r>
            <a:r>
              <a:rPr lang="ru-RU" b="1" dirty="0">
                <a:solidFill>
                  <a:srgbClr val="002060"/>
                </a:solidFill>
                <a:latin typeface="Arial" pitchFamily="34" charset="0"/>
                <a:cs typeface="Arial" pitchFamily="34" charset="0"/>
              </a:rPr>
              <a:t>.</a:t>
            </a:r>
          </a:p>
        </p:txBody>
      </p:sp>
      <p:sp>
        <p:nvSpPr>
          <p:cNvPr id="5" name="Прямоугольник 4"/>
          <p:cNvSpPr/>
          <p:nvPr/>
        </p:nvSpPr>
        <p:spPr>
          <a:xfrm>
            <a:off x="4932040" y="2755449"/>
            <a:ext cx="3930255" cy="2308324"/>
          </a:xfrm>
          <a:prstGeom prst="rect">
            <a:avLst/>
          </a:prstGeom>
          <a:ln w="38100">
            <a:solidFill>
              <a:schemeClr val="accent1"/>
            </a:solidFill>
          </a:ln>
        </p:spPr>
        <p:txBody>
          <a:bodyPr wrap="square">
            <a:spAutoFit/>
          </a:bodyPr>
          <a:lstStyle/>
          <a:p>
            <a:r>
              <a:rPr lang="ru-RU" b="1" dirty="0">
                <a:solidFill>
                  <a:srgbClr val="002060"/>
                </a:solidFill>
                <a:latin typeface="Arial" pitchFamily="34" charset="0"/>
                <a:cs typeface="Arial" pitchFamily="34" charset="0"/>
              </a:rPr>
              <a:t>Если ребенок будет интересоваться, насколько Земля меньше в размере, чем Солнце, можно показать ему на примере горошины и арбуза. </a:t>
            </a:r>
            <a:endParaRPr lang="ru-RU" b="1" dirty="0" smtClean="0">
              <a:solidFill>
                <a:srgbClr val="002060"/>
              </a:solidFill>
              <a:latin typeface="Arial" pitchFamily="34" charset="0"/>
              <a:cs typeface="Arial" pitchFamily="34" charset="0"/>
            </a:endParaRPr>
          </a:p>
          <a:p>
            <a:r>
              <a:rPr lang="ru-RU" b="1" dirty="0" smtClean="0">
                <a:solidFill>
                  <a:srgbClr val="002060"/>
                </a:solidFill>
                <a:latin typeface="Arial" pitchFamily="34" charset="0"/>
                <a:cs typeface="Arial" pitchFamily="34" charset="0"/>
              </a:rPr>
              <a:t>Так </a:t>
            </a:r>
            <a:r>
              <a:rPr lang="ru-RU" b="1" dirty="0">
                <a:solidFill>
                  <a:srgbClr val="002060"/>
                </a:solidFill>
                <a:latin typeface="Arial" pitchFamily="34" charset="0"/>
                <a:cs typeface="Arial" pitchFamily="34" charset="0"/>
              </a:rPr>
              <a:t>ему будет легче понять, что Земля по отношению к Солнцу имеет размер горошины.</a:t>
            </a:r>
          </a:p>
        </p:txBody>
      </p:sp>
    </p:spTree>
    <p:extLst>
      <p:ext uri="{BB962C8B-B14F-4D97-AF65-F5344CB8AC3E}">
        <p14:creationId xmlns:p14="http://schemas.microsoft.com/office/powerpoint/2010/main" xmlns="" val="2314531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924" y="169915"/>
            <a:ext cx="4423792" cy="6588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32577" y="202616"/>
            <a:ext cx="4264537" cy="6523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52351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86899"/>
            <a:ext cx="4248472" cy="62841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261936"/>
            <a:ext cx="4171950" cy="6334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609815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8024" y="224126"/>
            <a:ext cx="4084214" cy="6384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2530" y="237808"/>
            <a:ext cx="4335881" cy="6355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45844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 y="144765"/>
            <a:ext cx="4457700" cy="653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191998"/>
            <a:ext cx="4321548" cy="6452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653063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25" y="142875"/>
            <a:ext cx="4410075" cy="657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142875"/>
            <a:ext cx="4306448" cy="6549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80972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37252" y="85047"/>
            <a:ext cx="2948490" cy="4286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19294" y="2639186"/>
            <a:ext cx="2736304" cy="4043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686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2128" y="2448696"/>
            <a:ext cx="2851906" cy="4234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686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11760" y="117045"/>
            <a:ext cx="2808312" cy="4312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396831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2941" y="240382"/>
            <a:ext cx="4267200" cy="630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52283" y="213597"/>
            <a:ext cx="4242266" cy="630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923395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907" t="52828" r="45667" b="32604"/>
          <a:stretch/>
        </p:blipFill>
        <p:spPr bwMode="auto">
          <a:xfrm>
            <a:off x="99486" y="1052736"/>
            <a:ext cx="4464497"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l="12908" t="69939" r="45400" b="15391"/>
          <a:stretch/>
        </p:blipFill>
        <p:spPr bwMode="auto">
          <a:xfrm>
            <a:off x="120109" y="3657580"/>
            <a:ext cx="4462140"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774" t="18339" r="45996" b="67333"/>
          <a:stretch/>
        </p:blipFill>
        <p:spPr bwMode="auto">
          <a:xfrm>
            <a:off x="4690035" y="1735088"/>
            <a:ext cx="4410174" cy="2249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l="12907" t="35165" r="45669" b="50000"/>
          <a:stretch/>
        </p:blipFill>
        <p:spPr bwMode="auto">
          <a:xfrm>
            <a:off x="4771560" y="4315916"/>
            <a:ext cx="4247124" cy="223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Прямоугольник 5"/>
          <p:cNvSpPr/>
          <p:nvPr/>
        </p:nvSpPr>
        <p:spPr>
          <a:xfrm>
            <a:off x="2215243" y="188640"/>
            <a:ext cx="5101141" cy="461665"/>
          </a:xfrm>
          <a:prstGeom prst="rect">
            <a:avLst/>
          </a:prstGeom>
        </p:spPr>
        <p:txBody>
          <a:bodyPr wrap="square">
            <a:spAutoFit/>
          </a:bodyPr>
          <a:lstStyle/>
          <a:p>
            <a:pPr algn="ctr"/>
            <a:r>
              <a:rPr lang="ru-RU" sz="2400" b="1" dirty="0" smtClean="0">
                <a:solidFill>
                  <a:srgbClr val="002060"/>
                </a:solidFill>
                <a:latin typeface="Arial" pitchFamily="34" charset="0"/>
                <a:cs typeface="Arial" pitchFamily="34" charset="0"/>
              </a:rPr>
              <a:t>Космические ребусы  </a:t>
            </a:r>
            <a:endParaRPr lang="ru-RU" sz="2400" dirty="0"/>
          </a:p>
        </p:txBody>
      </p:sp>
    </p:spTree>
    <p:extLst>
      <p:ext uri="{BB962C8B-B14F-4D97-AF65-F5344CB8AC3E}">
        <p14:creationId xmlns:p14="http://schemas.microsoft.com/office/powerpoint/2010/main" xmlns="" val="26709207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292" t="21061" r="18993" b="58703"/>
          <a:stretch/>
        </p:blipFill>
        <p:spPr bwMode="auto">
          <a:xfrm>
            <a:off x="694608" y="120110"/>
            <a:ext cx="4697730" cy="2315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074" t="41826" r="7991" b="39195"/>
          <a:stretch/>
        </p:blipFill>
        <p:spPr bwMode="auto">
          <a:xfrm>
            <a:off x="2483768" y="2636912"/>
            <a:ext cx="6192089" cy="2113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29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899" r="1019"/>
          <a:stretch/>
        </p:blipFill>
        <p:spPr bwMode="auto">
          <a:xfrm>
            <a:off x="539552" y="4883380"/>
            <a:ext cx="5520710" cy="1930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98333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6016" y="279827"/>
            <a:ext cx="4104456" cy="6269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307276"/>
            <a:ext cx="4276725" cy="627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Овал 4"/>
          <p:cNvSpPr/>
          <p:nvPr/>
        </p:nvSpPr>
        <p:spPr>
          <a:xfrm>
            <a:off x="7956376" y="6134312"/>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3635896" y="6161719"/>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427538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8326" y="836712"/>
            <a:ext cx="8696884" cy="4832092"/>
          </a:xfrm>
          <a:prstGeom prst="rect">
            <a:avLst/>
          </a:prstGeom>
          <a:solidFill>
            <a:schemeClr val="accent1">
              <a:lumMod val="40000"/>
              <a:lumOff val="60000"/>
            </a:schemeClr>
          </a:solidFill>
          <a:ln w="38100">
            <a:solidFill>
              <a:srgbClr val="002060"/>
            </a:solidFill>
          </a:ln>
        </p:spPr>
        <p:txBody>
          <a:bodyPr wrap="square">
            <a:spAutoFit/>
          </a:bodyPr>
          <a:lstStyle/>
          <a:p>
            <a:pPr algn="ctr"/>
            <a:r>
              <a:rPr lang="ru-RU" sz="2000" b="1" dirty="0" smtClean="0">
                <a:solidFill>
                  <a:srgbClr val="C00000"/>
                </a:solidFill>
                <a:latin typeface="Arial" pitchFamily="34" charset="0"/>
                <a:cs typeface="Arial" pitchFamily="34" charset="0"/>
              </a:rPr>
              <a:t>«</a:t>
            </a:r>
            <a:r>
              <a:rPr lang="ru-RU" sz="2000" b="1" dirty="0">
                <a:solidFill>
                  <a:srgbClr val="C00000"/>
                </a:solidFill>
                <a:latin typeface="Arial" pitchFamily="34" charset="0"/>
                <a:cs typeface="Arial" pitchFamily="34" charset="0"/>
              </a:rPr>
              <a:t>Делаем облако</a:t>
            </a:r>
            <a:r>
              <a:rPr lang="ru-RU" sz="2000" b="1" dirty="0" smtClean="0">
                <a:solidFill>
                  <a:srgbClr val="C00000"/>
                </a:solidFill>
                <a:latin typeface="Arial" pitchFamily="34" charset="0"/>
                <a:cs typeface="Arial" pitchFamily="34" charset="0"/>
              </a:rPr>
              <a:t>».</a:t>
            </a:r>
            <a:endParaRPr lang="ru-RU" b="1" dirty="0">
              <a:solidFill>
                <a:srgbClr val="002060"/>
              </a:solidFill>
              <a:latin typeface="Arial" pitchFamily="34" charset="0"/>
              <a:cs typeface="Arial" pitchFamily="34" charset="0"/>
            </a:endParaRPr>
          </a:p>
          <a:p>
            <a:pPr indent="457200"/>
            <a:r>
              <a:rPr lang="ru-RU" b="1" dirty="0" smtClean="0">
                <a:solidFill>
                  <a:srgbClr val="C00000"/>
                </a:solidFill>
                <a:latin typeface="Arial" pitchFamily="34" charset="0"/>
                <a:cs typeface="Arial" pitchFamily="34" charset="0"/>
              </a:rPr>
              <a:t>Цель:  </a:t>
            </a:r>
            <a:r>
              <a:rPr lang="ru-RU" b="1" dirty="0" smtClean="0">
                <a:solidFill>
                  <a:srgbClr val="002060"/>
                </a:solidFill>
                <a:latin typeface="Arial" pitchFamily="34" charset="0"/>
                <a:cs typeface="Arial" pitchFamily="34" charset="0"/>
              </a:rPr>
              <a:t>познакомить </a:t>
            </a:r>
            <a:r>
              <a:rPr lang="ru-RU" b="1" dirty="0">
                <a:solidFill>
                  <a:srgbClr val="002060"/>
                </a:solidFill>
                <a:latin typeface="Arial" pitchFamily="34" charset="0"/>
                <a:cs typeface="Arial" pitchFamily="34" charset="0"/>
              </a:rPr>
              <a:t>детей с процессом формирования облаков, дождя</a:t>
            </a:r>
            <a:r>
              <a:rPr lang="ru-RU" b="1" dirty="0" smtClean="0">
                <a:solidFill>
                  <a:srgbClr val="002060"/>
                </a:solidFill>
                <a:latin typeface="Arial" pitchFamily="34" charset="0"/>
                <a:cs typeface="Arial" pitchFamily="34" charset="0"/>
              </a:rPr>
              <a:t>.</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002060"/>
                </a:solidFill>
                <a:latin typeface="Arial" pitchFamily="34" charset="0"/>
                <a:cs typeface="Arial" pitchFamily="34" charset="0"/>
              </a:rPr>
              <a:t>: </a:t>
            </a:r>
            <a:r>
              <a:rPr lang="ru-RU" b="1" dirty="0" smtClean="0">
                <a:solidFill>
                  <a:srgbClr val="002060"/>
                </a:solidFill>
                <a:latin typeface="Arial" pitchFamily="34" charset="0"/>
                <a:cs typeface="Arial" pitchFamily="34" charset="0"/>
              </a:rPr>
              <a:t> трехлитровая </a:t>
            </a:r>
            <a:r>
              <a:rPr lang="ru-RU" b="1" dirty="0">
                <a:solidFill>
                  <a:srgbClr val="002060"/>
                </a:solidFill>
                <a:latin typeface="Arial" pitchFamily="34" charset="0"/>
                <a:cs typeface="Arial" pitchFamily="34" charset="0"/>
              </a:rPr>
              <a:t>банка, горячая вода, кубики льда.</a:t>
            </a:r>
          </a:p>
          <a:p>
            <a:pPr indent="457200"/>
            <a:r>
              <a:rPr lang="ru-RU" b="1" dirty="0" smtClean="0">
                <a:solidFill>
                  <a:srgbClr val="002060"/>
                </a:solidFill>
                <a:latin typeface="Arial" pitchFamily="34" charset="0"/>
                <a:cs typeface="Arial" pitchFamily="34" charset="0"/>
              </a:rPr>
              <a:t>Налейте </a:t>
            </a:r>
            <a:r>
              <a:rPr lang="ru-RU" b="1" dirty="0">
                <a:solidFill>
                  <a:srgbClr val="002060"/>
                </a:solidFill>
                <a:latin typeface="Arial" pitchFamily="34" charset="0"/>
                <a:cs typeface="Arial" pitchFamily="34" charset="0"/>
              </a:rPr>
              <a:t>в трехлитровую банку горячей воды (примерно 2,5 см.).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Положите </a:t>
            </a:r>
            <a:r>
              <a:rPr lang="ru-RU" b="1" dirty="0">
                <a:solidFill>
                  <a:srgbClr val="002060"/>
                </a:solidFill>
                <a:latin typeface="Arial" pitchFamily="34" charset="0"/>
                <a:cs typeface="Arial" pitchFamily="34" charset="0"/>
              </a:rPr>
              <a:t>на противень несколько кубиков льда и поставьте его на банку.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Воздух </a:t>
            </a:r>
            <a:r>
              <a:rPr lang="ru-RU" b="1" dirty="0">
                <a:solidFill>
                  <a:srgbClr val="002060"/>
                </a:solidFill>
                <a:latin typeface="Arial" pitchFamily="34" charset="0"/>
                <a:cs typeface="Arial" pitchFamily="34" charset="0"/>
              </a:rPr>
              <a:t>внутри банки, поднимаясь вверх, станет охлаждаться. Содержащийся в нем водяной пар будет конденсироваться, образуя облаков.</a:t>
            </a:r>
          </a:p>
          <a:p>
            <a:pPr indent="457200"/>
            <a:r>
              <a:rPr lang="ru-RU" b="1" dirty="0" smtClean="0">
                <a:solidFill>
                  <a:srgbClr val="002060"/>
                </a:solidFill>
                <a:latin typeface="Arial" pitchFamily="34" charset="0"/>
                <a:cs typeface="Arial" pitchFamily="34" charset="0"/>
              </a:rPr>
              <a:t>Этот </a:t>
            </a:r>
            <a:r>
              <a:rPr lang="ru-RU" b="1" dirty="0">
                <a:solidFill>
                  <a:srgbClr val="002060"/>
                </a:solidFill>
                <a:latin typeface="Arial" pitchFamily="34" charset="0"/>
                <a:cs typeface="Arial" pitchFamily="34" charset="0"/>
              </a:rPr>
              <a:t>эксперимент моделирует процесс формирования облаков при охлаждении теплого воздуха</a:t>
            </a:r>
            <a:r>
              <a:rPr lang="ru-RU" b="1" dirty="0" smtClean="0">
                <a:solidFill>
                  <a:srgbClr val="002060"/>
                </a:solidFill>
                <a:latin typeface="Arial" pitchFamily="34" charset="0"/>
                <a:cs typeface="Arial" pitchFamily="34" charset="0"/>
              </a:rPr>
              <a:t>.</a:t>
            </a:r>
          </a:p>
          <a:p>
            <a:pPr indent="457200"/>
            <a:r>
              <a:rPr lang="ru-RU" b="1" dirty="0" smtClean="0">
                <a:solidFill>
                  <a:srgbClr val="002060"/>
                </a:solidFill>
                <a:latin typeface="Arial" pitchFamily="34" charset="0"/>
                <a:cs typeface="Arial" pitchFamily="34" charset="0"/>
              </a:rPr>
              <a:t> </a:t>
            </a:r>
            <a:r>
              <a:rPr lang="ru-RU" b="1" u="sng" dirty="0">
                <a:solidFill>
                  <a:srgbClr val="002060"/>
                </a:solidFill>
                <a:latin typeface="Arial" pitchFamily="34" charset="0"/>
                <a:cs typeface="Arial" pitchFamily="34" charset="0"/>
              </a:rPr>
              <a:t>А откуда же берется дождь? </a:t>
            </a:r>
            <a:endParaRPr lang="ru-RU" b="1" u="sng"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Оказывается</a:t>
            </a:r>
            <a:r>
              <a:rPr lang="ru-RU" b="1" dirty="0">
                <a:solidFill>
                  <a:srgbClr val="002060"/>
                </a:solidFill>
                <a:latin typeface="Arial" pitchFamily="34" charset="0"/>
                <a:cs typeface="Arial" pitchFamily="34" charset="0"/>
              </a:rPr>
              <a:t>, капли, нагревшись на земле, поднимаются вверх.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Там </a:t>
            </a:r>
            <a:r>
              <a:rPr lang="ru-RU" b="1" dirty="0">
                <a:solidFill>
                  <a:srgbClr val="002060"/>
                </a:solidFill>
                <a:latin typeface="Arial" pitchFamily="34" charset="0"/>
                <a:cs typeface="Arial" pitchFamily="34" charset="0"/>
              </a:rPr>
              <a:t>им становится холодно, и они жмутся друг к другу, образуя облака. Встречаясь вместе, они увеличиваются, становятся тяжелыми и падают на землю в виде дождя.</a:t>
            </a:r>
          </a:p>
        </p:txBody>
      </p:sp>
      <p:sp>
        <p:nvSpPr>
          <p:cNvPr id="3" name="Прямоугольник 2"/>
          <p:cNvSpPr/>
          <p:nvPr/>
        </p:nvSpPr>
        <p:spPr>
          <a:xfrm>
            <a:off x="359655" y="177933"/>
            <a:ext cx="8414226" cy="461665"/>
          </a:xfrm>
          <a:prstGeom prst="rect">
            <a:avLst/>
          </a:prstGeom>
          <a:solidFill>
            <a:schemeClr val="accent1">
              <a:lumMod val="40000"/>
              <a:lumOff val="60000"/>
            </a:schemeClr>
          </a:solidFill>
          <a:ln w="28575">
            <a:solidFill>
              <a:schemeClr val="accent1"/>
            </a:solidFill>
          </a:ln>
        </p:spPr>
        <p:txBody>
          <a:bodyPr wrap="none">
            <a:spAutoFit/>
          </a:bodyPr>
          <a:lstStyle/>
          <a:p>
            <a:r>
              <a:rPr lang="ru-RU" sz="2400" b="1" dirty="0" smtClean="0">
                <a:solidFill>
                  <a:srgbClr val="C00000"/>
                </a:solidFill>
                <a:latin typeface="Arial" pitchFamily="34" charset="0"/>
                <a:cs typeface="Arial" pitchFamily="34" charset="0"/>
              </a:rPr>
              <a:t>Исследовательская деятельность  на  </a:t>
            </a:r>
            <a:r>
              <a:rPr lang="ru-RU" sz="2400" b="1" dirty="0">
                <a:solidFill>
                  <a:srgbClr val="C00000"/>
                </a:solidFill>
                <a:latin typeface="Arial" pitchFamily="34" charset="0"/>
                <a:cs typeface="Arial" pitchFamily="34" charset="0"/>
              </a:rPr>
              <a:t>тему «</a:t>
            </a:r>
            <a:r>
              <a:rPr lang="ru-RU" sz="2400" b="1" dirty="0" smtClean="0">
                <a:solidFill>
                  <a:srgbClr val="C00000"/>
                </a:solidFill>
                <a:latin typeface="Arial" pitchFamily="34" charset="0"/>
                <a:cs typeface="Arial" pitchFamily="34" charset="0"/>
              </a:rPr>
              <a:t>Космос»</a:t>
            </a:r>
            <a:endParaRPr lang="ru-RU" sz="2400" b="1" dirty="0">
              <a:solidFill>
                <a:srgbClr val="C00000"/>
              </a:solidFill>
              <a:latin typeface="Arial" pitchFamily="34" charset="0"/>
              <a:cs typeface="Arial" pitchFamily="34" charset="0"/>
            </a:endParaRPr>
          </a:p>
        </p:txBody>
      </p:sp>
      <p:pic>
        <p:nvPicPr>
          <p:cNvPr id="50178" name="Picture 2" descr="обла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44208" y="5229200"/>
            <a:ext cx="2209428" cy="1421399"/>
          </a:xfrm>
          <a:prstGeom prst="rect">
            <a:avLst/>
          </a:prstGeom>
          <a:noFill/>
          <a:extLst>
            <a:ext uri="{909E8E84-426E-40DD-AFC4-6F175D3DCCD1}">
              <a14:hiddenFill xmlns:a14="http://schemas.microsoft.com/office/drawing/2010/main" xmlns="">
                <a:solidFill>
                  <a:srgbClr val="FFFFFF"/>
                </a:solidFill>
              </a14:hiddenFill>
            </a:ext>
          </a:extLst>
        </p:spPr>
      </p:pic>
      <p:pic>
        <p:nvPicPr>
          <p:cNvPr id="50180" name="Picture 4" descr="прогноз погоды"/>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855" r="-1711" b="53396"/>
          <a:stretch/>
        </p:blipFill>
        <p:spPr bwMode="auto">
          <a:xfrm>
            <a:off x="4964457" y="5445223"/>
            <a:ext cx="1813508" cy="1485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36015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59527" y="437169"/>
            <a:ext cx="4381500" cy="6329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6523" y="403831"/>
            <a:ext cx="4248472" cy="636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Овал 4"/>
          <p:cNvSpPr/>
          <p:nvPr/>
        </p:nvSpPr>
        <p:spPr>
          <a:xfrm>
            <a:off x="3601616" y="6226513"/>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8061478" y="6128825"/>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1699036" y="0"/>
            <a:ext cx="5457905" cy="369332"/>
          </a:xfrm>
          <a:prstGeom prst="rect">
            <a:avLst/>
          </a:prstGeom>
        </p:spPr>
        <p:txBody>
          <a:bodyPr wrap="none">
            <a:spAutoFit/>
          </a:bodyPr>
          <a:lstStyle/>
          <a:p>
            <a:pPr algn="ctr"/>
            <a:r>
              <a:rPr lang="ru-RU" b="1" dirty="0" smtClean="0">
                <a:solidFill>
                  <a:srgbClr val="002060"/>
                </a:solidFill>
                <a:latin typeface="Arial" pitchFamily="34" charset="0"/>
                <a:cs typeface="Arial" pitchFamily="34" charset="0"/>
              </a:rPr>
              <a:t>Развивающие игры на космическую тематику</a:t>
            </a:r>
            <a:endParaRPr lang="ru-RU"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3518911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71463"/>
            <a:ext cx="4152900" cy="6315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Овал 1"/>
          <p:cNvSpPr/>
          <p:nvPr/>
        </p:nvSpPr>
        <p:spPr>
          <a:xfrm>
            <a:off x="3605044" y="6176194"/>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39384" y="264027"/>
            <a:ext cx="4259434" cy="6315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Овал 4"/>
          <p:cNvSpPr/>
          <p:nvPr/>
        </p:nvSpPr>
        <p:spPr>
          <a:xfrm>
            <a:off x="8028384" y="6176194"/>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560764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31450"/>
            <a:ext cx="4419600" cy="657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Овал 2"/>
          <p:cNvSpPr/>
          <p:nvPr/>
        </p:nvSpPr>
        <p:spPr>
          <a:xfrm>
            <a:off x="3594810" y="6267726"/>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155416"/>
            <a:ext cx="4438894" cy="6522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Овал 4"/>
          <p:cNvSpPr/>
          <p:nvPr/>
        </p:nvSpPr>
        <p:spPr>
          <a:xfrm>
            <a:off x="8116286" y="6186840"/>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803223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847" y="221053"/>
            <a:ext cx="4191928" cy="63188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Овал 4"/>
          <p:cNvSpPr/>
          <p:nvPr/>
        </p:nvSpPr>
        <p:spPr>
          <a:xfrm>
            <a:off x="8050048" y="6153492"/>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4" descr="https://www.uchmag.ru/upload/catalog/posob/_/k/_k_zh-1443_/images/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1826" y="257893"/>
            <a:ext cx="4176464" cy="62451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911997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8964" y="309166"/>
            <a:ext cx="4219575" cy="6257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Овал 3"/>
          <p:cNvSpPr/>
          <p:nvPr/>
        </p:nvSpPr>
        <p:spPr>
          <a:xfrm>
            <a:off x="3719394" y="6091867"/>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5760" y="336570"/>
            <a:ext cx="4302754" cy="6269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Овал 6"/>
          <p:cNvSpPr/>
          <p:nvPr/>
        </p:nvSpPr>
        <p:spPr>
          <a:xfrm>
            <a:off x="8331224" y="6145340"/>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7317937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09359"/>
            <a:ext cx="4257675" cy="630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Овал 2"/>
          <p:cNvSpPr/>
          <p:nvPr/>
        </p:nvSpPr>
        <p:spPr>
          <a:xfrm>
            <a:off x="3598198" y="6204565"/>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309359"/>
            <a:ext cx="4194545" cy="62918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Овал 4"/>
          <p:cNvSpPr/>
          <p:nvPr/>
        </p:nvSpPr>
        <p:spPr>
          <a:xfrm>
            <a:off x="7884368" y="6151793"/>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42401350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6976" y="323850"/>
            <a:ext cx="4171950" cy="621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336406"/>
            <a:ext cx="4196288" cy="619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Овал 3"/>
          <p:cNvSpPr/>
          <p:nvPr/>
        </p:nvSpPr>
        <p:spPr>
          <a:xfrm>
            <a:off x="3583370" y="6154286"/>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8100392" y="6123806"/>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510808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404664"/>
            <a:ext cx="4191000" cy="621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244966"/>
            <a:ext cx="4295775" cy="632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Овал 3"/>
          <p:cNvSpPr/>
          <p:nvPr/>
        </p:nvSpPr>
        <p:spPr>
          <a:xfrm>
            <a:off x="3545642" y="6174412"/>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8061478" y="6122439"/>
            <a:ext cx="432048" cy="4103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241406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07648"/>
            <a:ext cx="4324350" cy="621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4" y="350510"/>
            <a:ext cx="4171950" cy="613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8576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uchmag.ru/upload/catalog/posob/_/k/_k_zh-1443_/cover_image_b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712" y="404664"/>
            <a:ext cx="4192778" cy="626469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www.uchmag.ru/upload/catalog/posob/_/k/_k_zh-1443_/images/1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1744" y="1910094"/>
            <a:ext cx="3107531" cy="46467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4595996" y="188640"/>
            <a:ext cx="4548004" cy="1477328"/>
          </a:xfrm>
          <a:prstGeom prst="rect">
            <a:avLst/>
          </a:prstGeom>
        </p:spPr>
        <p:txBody>
          <a:bodyPr wrap="square">
            <a:spAutoFit/>
          </a:bodyPr>
          <a:lstStyle/>
          <a:p>
            <a:r>
              <a:rPr lang="ru-RU" b="1" dirty="0">
                <a:solidFill>
                  <a:srgbClr val="002060"/>
                </a:solidFill>
                <a:latin typeface="Arial" pitchFamily="34" charset="0"/>
                <a:cs typeface="Arial" pitchFamily="34" charset="0"/>
              </a:rPr>
              <a:t>Блокнот занимательных заданий для детей 4-6 лет. Космическое путешествие: </a:t>
            </a:r>
            <a:r>
              <a:rPr lang="ru-RU" b="1" dirty="0" err="1">
                <a:solidFill>
                  <a:srgbClr val="002060"/>
                </a:solidFill>
                <a:latin typeface="Arial" pitchFamily="34" charset="0"/>
                <a:cs typeface="Arial" pitchFamily="34" charset="0"/>
              </a:rPr>
              <a:t>пазлы</a:t>
            </a:r>
            <a:r>
              <a:rPr lang="ru-RU" b="1" dirty="0">
                <a:solidFill>
                  <a:srgbClr val="002060"/>
                </a:solidFill>
                <a:latin typeface="Arial" pitchFamily="34" charset="0"/>
                <a:cs typeface="Arial" pitchFamily="34" charset="0"/>
              </a:rPr>
              <a:t>, задачки, игры, ребусы, кроссворды, </a:t>
            </a:r>
            <a:r>
              <a:rPr lang="ru-RU" b="1" dirty="0" err="1">
                <a:solidFill>
                  <a:srgbClr val="002060"/>
                </a:solidFill>
                <a:latin typeface="Arial" pitchFamily="34" charset="0"/>
                <a:cs typeface="Arial" pitchFamily="34" charset="0"/>
              </a:rPr>
              <a:t>сканворды</a:t>
            </a:r>
            <a:r>
              <a:rPr lang="ru-RU" b="1" dirty="0">
                <a:solidFill>
                  <a:srgbClr val="002060"/>
                </a:solidFill>
                <a:latin typeface="Arial" pitchFamily="34" charset="0"/>
                <a:cs typeface="Arial" pitchFamily="34" charset="0"/>
              </a:rPr>
              <a:t>, лабиринты</a:t>
            </a:r>
          </a:p>
        </p:txBody>
      </p:sp>
    </p:spTree>
    <p:extLst>
      <p:ext uri="{BB962C8B-B14F-4D97-AF65-F5344CB8AC3E}">
        <p14:creationId xmlns:p14="http://schemas.microsoft.com/office/powerpoint/2010/main" xmlns="" val="1472457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7512" y="188640"/>
            <a:ext cx="8640960" cy="1569660"/>
          </a:xfrm>
          <a:prstGeom prst="rect">
            <a:avLst/>
          </a:prstGeom>
          <a:solidFill>
            <a:schemeClr val="accent1">
              <a:lumMod val="40000"/>
              <a:lumOff val="60000"/>
            </a:schemeClr>
          </a:solidFill>
          <a:ln w="38100">
            <a:solidFill>
              <a:schemeClr val="accent1"/>
            </a:solidFill>
          </a:ln>
        </p:spPr>
        <p:txBody>
          <a:bodyPr wrap="square">
            <a:spAutoFit/>
          </a:bodyPr>
          <a:lstStyle/>
          <a:p>
            <a:pPr algn="ctr"/>
            <a:r>
              <a:rPr lang="ru-RU" sz="2400" b="1" dirty="0" smtClean="0">
                <a:solidFill>
                  <a:srgbClr val="002060"/>
                </a:solidFill>
                <a:latin typeface="Arial" pitchFamily="34" charset="0"/>
                <a:cs typeface="Arial" pitchFamily="34" charset="0"/>
              </a:rPr>
              <a:t> </a:t>
            </a:r>
            <a:r>
              <a:rPr lang="ru-RU" sz="2400" b="1" dirty="0">
                <a:solidFill>
                  <a:srgbClr val="C00000"/>
                </a:solidFill>
                <a:latin typeface="Arial" pitchFamily="34" charset="0"/>
                <a:cs typeface="Arial" pitchFamily="34" charset="0"/>
              </a:rPr>
              <a:t>« Солнечная система».</a:t>
            </a:r>
          </a:p>
          <a:p>
            <a:pPr indent="457200"/>
            <a:r>
              <a:rPr lang="ru-RU" b="1" dirty="0" smtClean="0">
                <a:solidFill>
                  <a:srgbClr val="C00000"/>
                </a:solidFill>
                <a:latin typeface="Arial" pitchFamily="34" charset="0"/>
                <a:cs typeface="Arial" pitchFamily="34" charset="0"/>
              </a:rPr>
              <a:t>Цель:   </a:t>
            </a:r>
            <a:r>
              <a:rPr lang="ru-RU" b="1" dirty="0">
                <a:solidFill>
                  <a:srgbClr val="002060"/>
                </a:solidFill>
                <a:latin typeface="Arial" pitchFamily="34" charset="0"/>
                <a:cs typeface="Arial" pitchFamily="34" charset="0"/>
              </a:rPr>
              <a:t>объяснить детям. Почему все планеты вращаются вокруг Солнца.</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002060"/>
                </a:solidFill>
                <a:latin typeface="Arial" pitchFamily="34" charset="0"/>
                <a:cs typeface="Arial" pitchFamily="34" charset="0"/>
              </a:rPr>
              <a:t>:  желтая деревянная палочка, нитки, 9 шариков. </a:t>
            </a:r>
          </a:p>
          <a:p>
            <a:pPr indent="457200"/>
            <a:endParaRPr lang="ru-RU" b="1" dirty="0">
              <a:solidFill>
                <a:srgbClr val="002060"/>
              </a:solidFill>
              <a:latin typeface="Arial" pitchFamily="34" charset="0"/>
              <a:cs typeface="Arial" pitchFamily="34" charset="0"/>
            </a:endParaRPr>
          </a:p>
        </p:txBody>
      </p:sp>
      <p:sp>
        <p:nvSpPr>
          <p:cNvPr id="3" name="Прямоугольник 2"/>
          <p:cNvSpPr/>
          <p:nvPr/>
        </p:nvSpPr>
        <p:spPr>
          <a:xfrm>
            <a:off x="3398913" y="3767370"/>
            <a:ext cx="5508104" cy="2862322"/>
          </a:xfrm>
          <a:prstGeom prst="rect">
            <a:avLst/>
          </a:prstGeom>
          <a:solidFill>
            <a:schemeClr val="accent1">
              <a:lumMod val="40000"/>
              <a:lumOff val="60000"/>
            </a:schemeClr>
          </a:solidFill>
          <a:ln w="38100">
            <a:solidFill>
              <a:schemeClr val="accent1"/>
            </a:solidFill>
          </a:ln>
        </p:spPr>
        <p:txBody>
          <a:bodyPr wrap="square">
            <a:spAutoFit/>
          </a:bodyPr>
          <a:lstStyle/>
          <a:p>
            <a:pPr indent="457200"/>
            <a:r>
              <a:rPr lang="ru-RU" b="1" dirty="0">
                <a:solidFill>
                  <a:srgbClr val="002060"/>
                </a:solidFill>
                <a:latin typeface="Arial" pitchFamily="34" charset="0"/>
                <a:cs typeface="Arial" pitchFamily="34" charset="0"/>
              </a:rPr>
              <a:t>Представьте, что желтая палочка- Солнце, а  9 шариков на ниточках- планеты</a:t>
            </a:r>
          </a:p>
          <a:p>
            <a:pPr indent="457200"/>
            <a:r>
              <a:rPr lang="ru-RU" b="1" dirty="0">
                <a:solidFill>
                  <a:srgbClr val="002060"/>
                </a:solidFill>
                <a:latin typeface="Arial" pitchFamily="34" charset="0"/>
                <a:cs typeface="Arial" pitchFamily="34" charset="0"/>
              </a:rPr>
              <a:t>Вращаем палочку, все планеты летят по кругу, если ее остановить, то и планеты остановятся. Что же помогает Солнцу удерживать всю солнечную систему?..</a:t>
            </a:r>
          </a:p>
          <a:p>
            <a:pPr indent="457200"/>
            <a:r>
              <a:rPr lang="ru-RU" b="1" dirty="0">
                <a:solidFill>
                  <a:srgbClr val="002060"/>
                </a:solidFill>
                <a:latin typeface="Arial" pitchFamily="34" charset="0"/>
                <a:cs typeface="Arial" pitchFamily="34" charset="0"/>
              </a:rPr>
              <a:t>- Солнцу помогает вечное движение.</a:t>
            </a:r>
          </a:p>
          <a:p>
            <a:pPr indent="457200"/>
            <a:r>
              <a:rPr lang="ru-RU" b="1" dirty="0">
                <a:solidFill>
                  <a:srgbClr val="002060"/>
                </a:solidFill>
                <a:latin typeface="Arial" pitchFamily="34" charset="0"/>
                <a:cs typeface="Arial" pitchFamily="34" charset="0"/>
              </a:rPr>
              <a:t>- Правильно, если Солнышко не будет двигаться вся система развалится  и не будет действовать это вечное движение.</a:t>
            </a:r>
          </a:p>
        </p:txBody>
      </p:sp>
      <p:pic>
        <p:nvPicPr>
          <p:cNvPr id="4" name="Picture 2" descr="https://img-fotki.yandex.ru/get/3308/200418627.12d/0_1608d4_3f058e2c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20" y="1514604"/>
            <a:ext cx="5469170" cy="36839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6079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uchmag.ru/upload/catalog/posob/_/n/_n-515_/images/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9349" y="1412776"/>
            <a:ext cx="7435858" cy="537321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https://www.uchmag.ru/upload/catalog/posob/_/n/_n-515_/cover_image_bi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23039" y="357911"/>
            <a:ext cx="3022517" cy="42452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251520" y="526039"/>
            <a:ext cx="6042765" cy="738664"/>
          </a:xfrm>
          <a:prstGeom prst="rect">
            <a:avLst/>
          </a:prstGeom>
        </p:spPr>
        <p:txBody>
          <a:bodyPr wrap="square">
            <a:spAutoFit/>
          </a:bodyPr>
          <a:lstStyle/>
          <a:p>
            <a:r>
              <a:rPr lang="ru-RU" b="1" dirty="0">
                <a:solidFill>
                  <a:srgbClr val="002060"/>
                </a:solidFill>
                <a:latin typeface="Arial" pitchFamily="34" charset="0"/>
                <a:cs typeface="Arial" pitchFamily="34" charset="0"/>
              </a:rPr>
              <a:t>Настольная игра-</a:t>
            </a:r>
            <a:r>
              <a:rPr lang="ru-RU" b="1" dirty="0" err="1">
                <a:solidFill>
                  <a:srgbClr val="002060"/>
                </a:solidFill>
                <a:latin typeface="Arial" pitchFamily="34" charset="0"/>
                <a:cs typeface="Arial" pitchFamily="34" charset="0"/>
              </a:rPr>
              <a:t>бродилка</a:t>
            </a:r>
            <a:r>
              <a:rPr lang="ru-RU" b="1" dirty="0">
                <a:solidFill>
                  <a:srgbClr val="002060"/>
                </a:solidFill>
                <a:latin typeface="Arial" pitchFamily="34" charset="0"/>
                <a:cs typeface="Arial" pitchFamily="34" charset="0"/>
              </a:rPr>
              <a:t>. </a:t>
            </a:r>
            <a:endParaRPr lang="ru-RU" b="1" dirty="0" smtClean="0">
              <a:solidFill>
                <a:srgbClr val="002060"/>
              </a:solidFill>
              <a:latin typeface="Arial" pitchFamily="34" charset="0"/>
              <a:cs typeface="Arial" pitchFamily="34" charset="0"/>
            </a:endParaRPr>
          </a:p>
          <a:p>
            <a:r>
              <a:rPr lang="ru-RU" sz="2400" b="1" dirty="0" smtClean="0">
                <a:solidFill>
                  <a:srgbClr val="002060"/>
                </a:solidFill>
                <a:latin typeface="Arial" pitchFamily="34" charset="0"/>
                <a:cs typeface="Arial" pitchFamily="34" charset="0"/>
              </a:rPr>
              <a:t>Покорители </a:t>
            </a:r>
            <a:r>
              <a:rPr lang="ru-RU" sz="2400" b="1" dirty="0">
                <a:solidFill>
                  <a:srgbClr val="002060"/>
                </a:solidFill>
                <a:latin typeface="Arial" pitchFamily="34" charset="0"/>
                <a:cs typeface="Arial" pitchFamily="34" charset="0"/>
              </a:rPr>
              <a:t>Солнечной </a:t>
            </a:r>
            <a:r>
              <a:rPr lang="ru-RU" sz="2400" b="1" dirty="0" smtClean="0">
                <a:solidFill>
                  <a:srgbClr val="002060"/>
                </a:solidFill>
                <a:latin typeface="Arial" pitchFamily="34" charset="0"/>
                <a:cs typeface="Arial" pitchFamily="34" charset="0"/>
              </a:rPr>
              <a:t>системы</a:t>
            </a:r>
            <a:endParaRPr lang="ru-RU" sz="24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12809244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img-fotki.yandex.ru/get/9513/16969765.1e5/0_8ba0e_130309ef_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33761" y="1968612"/>
            <a:ext cx="5092452" cy="507702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rot="20142631">
            <a:off x="729361" y="98987"/>
            <a:ext cx="2608800" cy="4708981"/>
          </a:xfrm>
          <a:prstGeom prst="rect">
            <a:avLst/>
          </a:prstGeom>
          <a:noFill/>
        </p:spPr>
        <p:txBody>
          <a:bodyPr wrap="square" lIns="91440" tIns="45720" rIns="91440" bIns="45720">
            <a:spAutoFit/>
          </a:bodyPr>
          <a:lstStyle/>
          <a:p>
            <a:pPr algn="ctr"/>
            <a:r>
              <a:rPr lang="ru-RU" sz="30000" b="1" dirty="0">
                <a:ln w="762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Р</a:t>
            </a:r>
            <a:endParaRPr lang="ru-RU" sz="30000" b="1" cap="none" spc="0" dirty="0">
              <a:ln w="762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5" name="Прямоугольник 4"/>
          <p:cNvSpPr/>
          <p:nvPr/>
        </p:nvSpPr>
        <p:spPr>
          <a:xfrm>
            <a:off x="3307610" y="1994803"/>
            <a:ext cx="6707258" cy="4708981"/>
          </a:xfrm>
          <a:prstGeom prst="rect">
            <a:avLst/>
          </a:prstGeom>
          <a:noFill/>
        </p:spPr>
        <p:txBody>
          <a:bodyPr wrap="square" lIns="91440" tIns="45720" rIns="91440" bIns="45720">
            <a:spAutoFit/>
          </a:bodyPr>
          <a:lstStyle/>
          <a:p>
            <a:pPr algn="ctr"/>
            <a:r>
              <a:rPr lang="ru-RU" sz="30000" b="1" dirty="0" smtClean="0">
                <a:ln w="381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А</a:t>
            </a:r>
            <a:endParaRPr lang="ru-RU" sz="30000" b="1" dirty="0">
              <a:ln w="381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
        <p:nvSpPr>
          <p:cNvPr id="6" name="Прямоугольник 5"/>
          <p:cNvSpPr/>
          <p:nvPr/>
        </p:nvSpPr>
        <p:spPr>
          <a:xfrm rot="21125777">
            <a:off x="3060018" y="163584"/>
            <a:ext cx="3461205" cy="5478423"/>
          </a:xfrm>
          <a:prstGeom prst="rect">
            <a:avLst/>
          </a:prstGeom>
          <a:noFill/>
        </p:spPr>
        <p:txBody>
          <a:bodyPr wrap="none" lIns="91440" tIns="45720" rIns="91440" bIns="45720">
            <a:spAutoFit/>
          </a:bodyPr>
          <a:lstStyle/>
          <a:p>
            <a:pPr algn="ctr"/>
            <a:r>
              <a:rPr lang="ru-RU" sz="35000" b="1" cap="none" spc="0" dirty="0" smtClean="0">
                <a:ln w="76200">
                  <a:noFill/>
                  <a:prstDash val="solid"/>
                  <a:miter lim="800000"/>
                </a:ln>
                <a:solidFill>
                  <a:srgbClr val="99FF66"/>
                </a:solidFill>
                <a:effectLst>
                  <a:outerShdw blurRad="25500" dist="23000" dir="7020000" algn="tl">
                    <a:srgbClr val="000000">
                      <a:alpha val="50000"/>
                    </a:srgbClr>
                  </a:outerShdw>
                </a:effectLst>
                <a:latin typeface="Arial Black" pitchFamily="34" charset="0"/>
              </a:rPr>
              <a:t>К</a:t>
            </a:r>
            <a:endParaRPr lang="ru-RU" sz="35000" b="1" cap="none" spc="0" dirty="0">
              <a:ln w="76200">
                <a:noFill/>
                <a:prstDash val="solid"/>
                <a:miter lim="800000"/>
              </a:ln>
              <a:solidFill>
                <a:srgbClr val="99FF66"/>
              </a:solidFill>
              <a:effectLst>
                <a:outerShdw blurRad="25500" dist="23000" dir="7020000" algn="tl">
                  <a:srgbClr val="000000">
                    <a:alpha val="50000"/>
                  </a:srgbClr>
                </a:outerShdw>
              </a:effectLst>
              <a:latin typeface="Arial Black" pitchFamily="34" charset="0"/>
            </a:endParaRPr>
          </a:p>
        </p:txBody>
      </p:sp>
      <p:sp>
        <p:nvSpPr>
          <p:cNvPr id="7" name="Прямоугольник 6"/>
          <p:cNvSpPr/>
          <p:nvPr/>
        </p:nvSpPr>
        <p:spPr>
          <a:xfrm rot="1245802">
            <a:off x="2289543" y="1238698"/>
            <a:ext cx="2036134" cy="3170099"/>
          </a:xfrm>
          <a:prstGeom prst="rect">
            <a:avLst/>
          </a:prstGeom>
          <a:noFill/>
        </p:spPr>
        <p:txBody>
          <a:bodyPr wrap="none" lIns="91440" tIns="45720" rIns="91440" bIns="45720">
            <a:spAutoFit/>
          </a:bodyPr>
          <a:lstStyle/>
          <a:p>
            <a:pPr algn="ctr"/>
            <a:r>
              <a:rPr lang="ru-RU" sz="20000" b="1" dirty="0" smtClean="0">
                <a:ln w="76200">
                  <a:noFill/>
                  <a:prstDash val="solid"/>
                  <a:miter lim="800000"/>
                </a:ln>
                <a:solidFill>
                  <a:schemeClr val="bg1"/>
                </a:solidFill>
                <a:effectLst>
                  <a:outerShdw blurRad="25500" dist="23000" dir="7020000" algn="tl">
                    <a:srgbClr val="000000">
                      <a:alpha val="50000"/>
                    </a:srgbClr>
                  </a:outerShdw>
                </a:effectLst>
                <a:latin typeface="Arial Black" pitchFamily="34" charset="0"/>
              </a:rPr>
              <a:t>Е</a:t>
            </a:r>
            <a:endParaRPr lang="ru-RU" sz="20000" b="1" cap="none" spc="0" dirty="0">
              <a:ln w="76200">
                <a:noFill/>
                <a:prstDash val="solid"/>
                <a:miter lim="800000"/>
              </a:ln>
              <a:solidFill>
                <a:schemeClr val="bg1"/>
              </a:solidFill>
              <a:effectLst>
                <a:outerShdw blurRad="25500" dist="23000" dir="7020000" algn="tl">
                  <a:srgbClr val="000000">
                    <a:alpha val="50000"/>
                  </a:srgbClr>
                </a:outerShdw>
              </a:effectLst>
              <a:latin typeface="Arial Black" pitchFamily="34" charset="0"/>
            </a:endParaRPr>
          </a:p>
        </p:txBody>
      </p:sp>
      <p:sp>
        <p:nvSpPr>
          <p:cNvPr id="8" name="Прямоугольник 7"/>
          <p:cNvSpPr/>
          <p:nvPr/>
        </p:nvSpPr>
        <p:spPr>
          <a:xfrm rot="19324144">
            <a:off x="5719257" y="-298703"/>
            <a:ext cx="2962671" cy="4708981"/>
          </a:xfrm>
          <a:prstGeom prst="rect">
            <a:avLst/>
          </a:prstGeom>
          <a:noFill/>
        </p:spPr>
        <p:txBody>
          <a:bodyPr wrap="none" lIns="91440" tIns="45720" rIns="91440" bIns="45720">
            <a:spAutoFit/>
          </a:bodyPr>
          <a:lstStyle/>
          <a:p>
            <a:pPr algn="ctr"/>
            <a:r>
              <a:rPr lang="ru-RU" sz="30000" b="1" cap="none" spc="0" dirty="0" smtClean="0">
                <a:ln w="18000">
                  <a:noFill/>
                  <a:prstDash val="solid"/>
                  <a:miter lim="800000"/>
                </a:ln>
                <a:solidFill>
                  <a:srgbClr val="002060"/>
                </a:solidFill>
                <a:effectLst>
                  <a:outerShdw blurRad="25500" dist="23000" dir="7020000" algn="tl">
                    <a:srgbClr val="000000">
                      <a:alpha val="50000"/>
                    </a:srgbClr>
                  </a:outerShdw>
                </a:effectLst>
                <a:latin typeface="Arial Black" pitchFamily="34" charset="0"/>
              </a:rPr>
              <a:t>Т</a:t>
            </a:r>
            <a:endParaRPr lang="ru-RU" sz="30000" b="1" cap="none" spc="0" dirty="0">
              <a:ln w="18000">
                <a:noFill/>
                <a:prstDash val="solid"/>
                <a:miter lim="800000"/>
              </a:ln>
              <a:solidFill>
                <a:srgbClr val="002060"/>
              </a:solidFill>
              <a:effectLst>
                <a:outerShdw blurRad="25500" dist="23000" dir="7020000" algn="tl">
                  <a:srgbClr val="000000">
                    <a:alpha val="50000"/>
                  </a:srgbClr>
                </a:outerShdw>
              </a:effectLst>
              <a:latin typeface="Arial Black" pitchFamily="34" charset="0"/>
            </a:endParaRPr>
          </a:p>
        </p:txBody>
      </p:sp>
      <p:sp>
        <p:nvSpPr>
          <p:cNvPr id="10" name="Прямоугольник 9"/>
          <p:cNvSpPr/>
          <p:nvPr/>
        </p:nvSpPr>
        <p:spPr>
          <a:xfrm>
            <a:off x="-1116632" y="3293087"/>
            <a:ext cx="6707258" cy="3631763"/>
          </a:xfrm>
          <a:prstGeom prst="rect">
            <a:avLst/>
          </a:prstGeom>
          <a:noFill/>
        </p:spPr>
        <p:txBody>
          <a:bodyPr wrap="square" lIns="91440" tIns="45720" rIns="91440" bIns="45720">
            <a:spAutoFit/>
          </a:bodyPr>
          <a:lstStyle/>
          <a:p>
            <a:pPr algn="ctr"/>
            <a:r>
              <a:rPr lang="ru-RU" sz="23000" b="1" dirty="0" smtClean="0">
                <a:ln w="127000">
                  <a:noFill/>
                  <a:prstDash val="solid"/>
                  <a:miter lim="800000"/>
                </a:ln>
                <a:solidFill>
                  <a:srgbClr val="FF0000"/>
                </a:solidFill>
                <a:effectLst>
                  <a:outerShdw blurRad="25500" dist="23000" dir="7020000" algn="tl">
                    <a:srgbClr val="000000">
                      <a:alpha val="50000"/>
                    </a:srgbClr>
                  </a:outerShdw>
                </a:effectLst>
                <a:latin typeface="Arial Black" pitchFamily="34" charset="0"/>
              </a:rPr>
              <a:t>А</a:t>
            </a:r>
            <a:endParaRPr lang="ru-RU" sz="23000" b="1" dirty="0">
              <a:ln w="127000">
                <a:no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pic>
        <p:nvPicPr>
          <p:cNvPr id="11" name="Picture 2" descr="https://img-fotki.yandex.ru/get/43546/200418627.12c/0_1608ba_5658e228_ori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7225" t="14993"/>
          <a:stretch/>
        </p:blipFill>
        <p:spPr bwMode="auto">
          <a:xfrm rot="3510668">
            <a:off x="4691677" y="-554022"/>
            <a:ext cx="1974660" cy="81422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427466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760347318"/>
              </p:ext>
            </p:extLst>
          </p:nvPr>
        </p:nvGraphicFramePr>
        <p:xfrm>
          <a:off x="156450" y="2014097"/>
          <a:ext cx="6096000" cy="1251397"/>
        </p:xfrm>
        <a:graphic>
          <a:graphicData uri="http://schemas.openxmlformats.org/drawingml/2006/table">
            <a:tbl>
              <a:tblPr firstRow="1" bandRow="1">
                <a:tableStyleId>{5C22544A-7EE6-4342-B048-85BDC9FD1C3A}</a:tableStyleId>
              </a:tblPr>
              <a:tblGrid>
                <a:gridCol w="6096000"/>
              </a:tblGrid>
              <a:tr h="1251397">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Прямоугольник 2"/>
          <p:cNvSpPr/>
          <p:nvPr/>
        </p:nvSpPr>
        <p:spPr>
          <a:xfrm>
            <a:off x="-396552" y="389224"/>
            <a:ext cx="2686602" cy="1569660"/>
          </a:xfrm>
          <a:prstGeom prst="rect">
            <a:avLst/>
          </a:prstGeom>
          <a:noFill/>
        </p:spPr>
        <p:txBody>
          <a:bodyPr wrap="square" lIns="91440" tIns="45720" rIns="91440" bIns="45720">
            <a:spAutoFit/>
          </a:bodyPr>
          <a:lstStyle/>
          <a:p>
            <a:pPr algn="ctr"/>
            <a:r>
              <a:rPr lang="ru-RU" sz="9600" b="1" dirty="0">
                <a:ln w="76200">
                  <a:solidFill>
                    <a:srgbClr val="000066"/>
                  </a:solidFill>
                  <a:prstDash val="solid"/>
                  <a:miter lim="800000"/>
                </a:ln>
                <a:solidFill>
                  <a:srgbClr val="000066"/>
                </a:solidFill>
                <a:effectLst>
                  <a:outerShdw blurRad="25500" dist="23000" dir="7020000" algn="tl">
                    <a:srgbClr val="000000">
                      <a:alpha val="50000"/>
                    </a:srgbClr>
                  </a:outerShdw>
                </a:effectLst>
                <a:latin typeface="Arial" pitchFamily="34" charset="0"/>
                <a:cs typeface="Arial" pitchFamily="34" charset="0"/>
              </a:rPr>
              <a:t>Р</a:t>
            </a:r>
            <a:endParaRPr lang="ru-RU" sz="9600" b="1" cap="none" spc="0" dirty="0">
              <a:ln w="76200">
                <a:solidFill>
                  <a:srgbClr val="000066"/>
                </a:solidFill>
                <a:prstDash val="solid"/>
                <a:miter lim="800000"/>
              </a:ln>
              <a:solidFill>
                <a:srgbClr val="000066"/>
              </a:solidFill>
              <a:effectLst>
                <a:outerShdw blurRad="25500" dist="23000" dir="7020000" algn="tl">
                  <a:srgbClr val="000000">
                    <a:alpha val="50000"/>
                  </a:srgbClr>
                </a:outerShdw>
              </a:effectLst>
              <a:latin typeface="Arial" pitchFamily="34" charset="0"/>
              <a:cs typeface="Arial" pitchFamily="34" charset="0"/>
            </a:endParaRPr>
          </a:p>
        </p:txBody>
      </p:sp>
      <p:sp>
        <p:nvSpPr>
          <p:cNvPr id="4" name="Прямоугольник 3"/>
          <p:cNvSpPr/>
          <p:nvPr/>
        </p:nvSpPr>
        <p:spPr>
          <a:xfrm>
            <a:off x="395536" y="404664"/>
            <a:ext cx="2686602" cy="1569660"/>
          </a:xfrm>
          <a:prstGeom prst="rect">
            <a:avLst/>
          </a:prstGeom>
          <a:noFill/>
        </p:spPr>
        <p:txBody>
          <a:bodyPr wrap="square" lIns="91440" tIns="45720" rIns="91440" bIns="45720">
            <a:spAutoFit/>
          </a:bodyPr>
          <a:lstStyle/>
          <a:p>
            <a:pPr algn="ctr"/>
            <a:r>
              <a:rPr lang="ru-RU" sz="9600" b="1" dirty="0">
                <a:ln w="76200">
                  <a:solidFill>
                    <a:srgbClr val="FF0000"/>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А</a:t>
            </a:r>
            <a:endParaRPr lang="ru-RU" sz="9600" b="1" cap="none" spc="0" dirty="0">
              <a:ln w="76200">
                <a:solidFill>
                  <a:srgbClr val="FF0000"/>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5" name="Минус 4"/>
          <p:cNvSpPr/>
          <p:nvPr/>
        </p:nvSpPr>
        <p:spPr>
          <a:xfrm>
            <a:off x="2290050" y="786408"/>
            <a:ext cx="914400" cy="914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380974" y="404664"/>
            <a:ext cx="2686602" cy="1569660"/>
          </a:xfrm>
          <a:prstGeom prst="rect">
            <a:avLst/>
          </a:prstGeom>
          <a:noFill/>
        </p:spPr>
        <p:txBody>
          <a:bodyPr wrap="square" lIns="91440" tIns="45720" rIns="91440" bIns="45720">
            <a:spAutoFit/>
          </a:bodyPr>
          <a:lstStyle/>
          <a:p>
            <a:pPr algn="ctr"/>
            <a:r>
              <a:rPr lang="ru-RU" sz="9600" b="1" dirty="0">
                <a:ln w="76200">
                  <a:solidFill>
                    <a:srgbClr val="000066"/>
                  </a:solidFill>
                  <a:prstDash val="solid"/>
                  <a:miter lim="800000"/>
                </a:ln>
                <a:solidFill>
                  <a:srgbClr val="000066"/>
                </a:solidFill>
                <a:effectLst>
                  <a:outerShdw blurRad="25500" dist="23000" dir="7020000" algn="tl">
                    <a:srgbClr val="000000">
                      <a:alpha val="50000"/>
                    </a:srgbClr>
                  </a:outerShdw>
                </a:effectLst>
                <a:latin typeface="Arial" pitchFamily="34" charset="0"/>
                <a:cs typeface="Arial" pitchFamily="34" charset="0"/>
              </a:rPr>
              <a:t>К</a:t>
            </a:r>
            <a:endParaRPr lang="ru-RU" sz="9600" b="1" cap="none" spc="0" dirty="0">
              <a:ln w="76200">
                <a:solidFill>
                  <a:srgbClr val="000066"/>
                </a:solidFill>
                <a:prstDash val="solid"/>
                <a:miter lim="800000"/>
              </a:ln>
              <a:solidFill>
                <a:srgbClr val="000066"/>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Прямоугольник 6"/>
          <p:cNvSpPr/>
          <p:nvPr/>
        </p:nvSpPr>
        <p:spPr>
          <a:xfrm>
            <a:off x="4088948" y="389224"/>
            <a:ext cx="1005403" cy="1569660"/>
          </a:xfrm>
          <a:prstGeom prst="rect">
            <a:avLst/>
          </a:prstGeom>
          <a:ln>
            <a:noFill/>
          </a:ln>
        </p:spPr>
        <p:txBody>
          <a:bodyPr wrap="none">
            <a:spAutoFit/>
          </a:bodyPr>
          <a:lstStyle/>
          <a:p>
            <a:pPr algn="ctr"/>
            <a:r>
              <a:rPr lang="ru-RU" sz="9600" b="1" dirty="0" smtClean="0">
                <a:ln w="76200">
                  <a:solidFill>
                    <a:srgbClr val="FF0000"/>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Е</a:t>
            </a:r>
            <a:endParaRPr lang="ru-RU" sz="9600" b="1" dirty="0">
              <a:ln w="76200">
                <a:solidFill>
                  <a:srgbClr val="FF0000"/>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8" name="Минус 7"/>
          <p:cNvSpPr/>
          <p:nvPr/>
        </p:nvSpPr>
        <p:spPr>
          <a:xfrm>
            <a:off x="5199045" y="743380"/>
            <a:ext cx="914400" cy="914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220072" y="389224"/>
            <a:ext cx="2686602" cy="1569660"/>
          </a:xfrm>
          <a:prstGeom prst="rect">
            <a:avLst/>
          </a:prstGeom>
          <a:noFill/>
        </p:spPr>
        <p:txBody>
          <a:bodyPr wrap="square" lIns="91440" tIns="45720" rIns="91440" bIns="45720">
            <a:spAutoFit/>
          </a:bodyPr>
          <a:lstStyle/>
          <a:p>
            <a:pPr algn="ctr"/>
            <a:r>
              <a:rPr lang="ru-RU" sz="9600" b="1" dirty="0">
                <a:ln w="76200">
                  <a:solidFill>
                    <a:srgbClr val="000066"/>
                  </a:solidFill>
                  <a:prstDash val="solid"/>
                  <a:miter lim="800000"/>
                </a:ln>
                <a:solidFill>
                  <a:srgbClr val="000066"/>
                </a:solidFill>
                <a:effectLst>
                  <a:outerShdw blurRad="25500" dist="23000" dir="7020000" algn="tl">
                    <a:srgbClr val="000000">
                      <a:alpha val="50000"/>
                    </a:srgbClr>
                  </a:outerShdw>
                </a:effectLst>
                <a:latin typeface="Arial" pitchFamily="34" charset="0"/>
                <a:cs typeface="Arial" pitchFamily="34" charset="0"/>
              </a:rPr>
              <a:t>Т</a:t>
            </a:r>
            <a:endParaRPr lang="ru-RU" sz="9600" b="1" cap="none" spc="0" dirty="0">
              <a:ln w="76200">
                <a:solidFill>
                  <a:srgbClr val="000066"/>
                </a:solidFill>
                <a:prstDash val="solid"/>
                <a:miter lim="800000"/>
              </a:ln>
              <a:solidFill>
                <a:srgbClr val="000066"/>
              </a:solidFill>
              <a:effectLst>
                <a:outerShdw blurRad="25500" dist="23000" dir="7020000" algn="tl">
                  <a:srgbClr val="000000">
                    <a:alpha val="50000"/>
                  </a:srgbClr>
                </a:outerShdw>
              </a:effectLst>
              <a:latin typeface="Arial" pitchFamily="34" charset="0"/>
              <a:cs typeface="Arial" pitchFamily="34" charset="0"/>
            </a:endParaRPr>
          </a:p>
        </p:txBody>
      </p:sp>
      <p:sp>
        <p:nvSpPr>
          <p:cNvPr id="10" name="Прямоугольник 9"/>
          <p:cNvSpPr/>
          <p:nvPr/>
        </p:nvSpPr>
        <p:spPr>
          <a:xfrm>
            <a:off x="6156176" y="415750"/>
            <a:ext cx="2686602" cy="1569660"/>
          </a:xfrm>
          <a:prstGeom prst="rect">
            <a:avLst/>
          </a:prstGeom>
          <a:noFill/>
        </p:spPr>
        <p:txBody>
          <a:bodyPr wrap="square" lIns="91440" tIns="45720" rIns="91440" bIns="45720">
            <a:spAutoFit/>
          </a:bodyPr>
          <a:lstStyle/>
          <a:p>
            <a:pPr algn="ctr"/>
            <a:r>
              <a:rPr lang="ru-RU" sz="9600" b="1" dirty="0">
                <a:ln w="76200">
                  <a:solidFill>
                    <a:srgbClr val="FF0000"/>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А</a:t>
            </a:r>
            <a:endParaRPr lang="ru-RU" sz="9600" b="1" cap="none" spc="0" dirty="0">
              <a:ln w="76200">
                <a:solidFill>
                  <a:srgbClr val="FF0000"/>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xmlns="" val="1196604990"/>
              </p:ext>
            </p:extLst>
          </p:nvPr>
        </p:nvGraphicFramePr>
        <p:xfrm>
          <a:off x="3919900" y="5013176"/>
          <a:ext cx="4927330" cy="1554480"/>
        </p:xfrm>
        <a:graphic>
          <a:graphicData uri="http://schemas.openxmlformats.org/drawingml/2006/table">
            <a:tbl>
              <a:tblPr firstRow="1" bandRow="1">
                <a:tableStyleId>{5C22544A-7EE6-4342-B048-85BDC9FD1C3A}</a:tableStyleId>
              </a:tblPr>
              <a:tblGrid>
                <a:gridCol w="4927330"/>
              </a:tblGrid>
              <a:tr h="1325932">
                <a:tc>
                  <a:txBody>
                    <a:bodyPr/>
                    <a:lstStyle/>
                    <a:p>
                      <a:r>
                        <a:rPr lang="ru-RU" sz="2400" b="1" dirty="0" smtClean="0">
                          <a:solidFill>
                            <a:srgbClr val="002060"/>
                          </a:solidFill>
                          <a:latin typeface="Arial" pitchFamily="34" charset="0"/>
                          <a:cs typeface="Arial" pitchFamily="34" charset="0"/>
                        </a:rPr>
                        <a:t>Хочешь в космос</a:t>
                      </a:r>
                      <a:r>
                        <a:rPr lang="ru-RU" sz="2400" b="1" baseline="0" dirty="0" smtClean="0">
                          <a:solidFill>
                            <a:srgbClr val="002060"/>
                          </a:solidFill>
                          <a:latin typeface="Arial" pitchFamily="34" charset="0"/>
                          <a:cs typeface="Arial" pitchFamily="34" charset="0"/>
                        </a:rPr>
                        <a:t> полететь?</a:t>
                      </a:r>
                    </a:p>
                    <a:p>
                      <a:r>
                        <a:rPr lang="ru-RU" sz="2400" b="1" baseline="0" dirty="0" smtClean="0">
                          <a:solidFill>
                            <a:srgbClr val="002060"/>
                          </a:solidFill>
                          <a:latin typeface="Arial" pitchFamily="34" charset="0"/>
                          <a:cs typeface="Arial" pitchFamily="34" charset="0"/>
                        </a:rPr>
                        <a:t>Нам в ракету надо сесть,</a:t>
                      </a:r>
                    </a:p>
                    <a:p>
                      <a:r>
                        <a:rPr lang="ru-RU" sz="2400" b="1" baseline="0" dirty="0" smtClean="0">
                          <a:solidFill>
                            <a:srgbClr val="002060"/>
                          </a:solidFill>
                          <a:latin typeface="Arial" pitchFamily="34" charset="0"/>
                          <a:cs typeface="Arial" pitchFamily="34" charset="0"/>
                        </a:rPr>
                        <a:t>И домчит нас всех ракета</a:t>
                      </a:r>
                    </a:p>
                    <a:p>
                      <a:r>
                        <a:rPr lang="ru-RU" sz="2400" b="1" baseline="0" dirty="0" smtClean="0">
                          <a:solidFill>
                            <a:srgbClr val="002060"/>
                          </a:solidFill>
                          <a:latin typeface="Arial" pitchFamily="34" charset="0"/>
                          <a:cs typeface="Arial" pitchFamily="34" charset="0"/>
                        </a:rPr>
                        <a:t>Прямо к звёздам и планетам</a:t>
                      </a:r>
                      <a:endParaRPr lang="ru-RU" sz="2400" b="1" dirty="0">
                        <a:solidFill>
                          <a:srgbClr val="002060"/>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3" name="Минус 12"/>
          <p:cNvSpPr/>
          <p:nvPr/>
        </p:nvSpPr>
        <p:spPr>
          <a:xfrm>
            <a:off x="635049" y="2528900"/>
            <a:ext cx="5138802" cy="914400"/>
          </a:xfrm>
          <a:prstGeom prst="mathMinus">
            <a:avLst>
              <a:gd name="adj1" fmla="val 3784"/>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ysClr val="windowText" lastClr="000000"/>
                </a:solidFill>
              </a:ln>
              <a:solidFill>
                <a:schemeClr val="tx1"/>
              </a:solidFill>
            </a:endParaRPr>
          </a:p>
        </p:txBody>
      </p:sp>
      <p:sp>
        <p:nvSpPr>
          <p:cNvPr id="14" name="Минус 13"/>
          <p:cNvSpPr/>
          <p:nvPr/>
        </p:nvSpPr>
        <p:spPr>
          <a:xfrm rot="5400000">
            <a:off x="2092930" y="2173965"/>
            <a:ext cx="842392" cy="914400"/>
          </a:xfrm>
          <a:prstGeom prst="mathMinus">
            <a:avLst>
              <a:gd name="adj1" fmla="val 476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Минус 14"/>
          <p:cNvSpPr/>
          <p:nvPr/>
        </p:nvSpPr>
        <p:spPr>
          <a:xfrm rot="5400000">
            <a:off x="3432989" y="2173965"/>
            <a:ext cx="842392" cy="914400"/>
          </a:xfrm>
          <a:prstGeom prst="mathMinus">
            <a:avLst>
              <a:gd name="adj1" fmla="val 476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Picture 4" descr="https://downloader.disk.yandex.ru/preview/8b966733ff9d9b4e5b4faf8ad4456aaddaca9a4c0875902f5018265ff432c770/5f2b3440/3FynHLHpJ5z-BdkxAWrBTEC3rUGcJkBZaRAZX2Jd2lGPo7RIaD2ApCNLSy1c2BeJq_J6bpmRyOJonT3VoXnDag==?uid=0&amp;filename=4dd6638966ad.png&amp;disposition=inline&amp;hash=&amp;limit=0&amp;content_type=image%2Fpng&amp;tknv=v2&amp;owner_uid=200418627&amp;size=2048x204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3963670">
            <a:off x="2760598" y="2188268"/>
            <a:ext cx="1509581" cy="49842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86023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hoto from album &quot;Космические корабли, космонавты&quot; on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78125"/>
            <a:ext cx="2317950" cy="3050875"/>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Photo from album &quot;Космические корабли, космонавты&quot; on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390732" y="3429000"/>
            <a:ext cx="2160242" cy="3096344"/>
          </a:xfrm>
          <a:prstGeom prst="rect">
            <a:avLst/>
          </a:prstGeom>
          <a:noFill/>
          <a:extLst>
            <a:ext uri="{909E8E84-426E-40DD-AFC4-6F175D3DCCD1}">
              <a14:hiddenFill xmlns:a14="http://schemas.microsoft.com/office/drawing/2010/main" xmlns="">
                <a:solidFill>
                  <a:srgbClr val="FFFFFF"/>
                </a:solidFill>
              </a14:hiddenFill>
            </a:ext>
          </a:extLst>
        </p:spPr>
      </p:pic>
      <p:pic>
        <p:nvPicPr>
          <p:cNvPr id="9228" name="Picture 12" descr="http://img-fotki.yandex.ru/get/9584/16969765.16a/0_7b61d_756aeba0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98133" y="124892"/>
            <a:ext cx="4743118" cy="3557340"/>
          </a:xfrm>
          <a:prstGeom prst="rect">
            <a:avLst/>
          </a:prstGeom>
          <a:noFill/>
          <a:extLst>
            <a:ext uri="{909E8E84-426E-40DD-AFC4-6F175D3DCCD1}">
              <a14:hiddenFill xmlns:a14="http://schemas.microsoft.com/office/drawing/2010/main" xmlns="">
                <a:solidFill>
                  <a:srgbClr val="FFFFFF"/>
                </a:solidFill>
              </a14:hiddenFill>
            </a:ext>
          </a:extLst>
        </p:spPr>
      </p:pic>
      <p:pic>
        <p:nvPicPr>
          <p:cNvPr id="9230" name="Picture 14" descr="http://img-fotki.yandex.ru/get/6716/16969765.16a/0_7b624_c6deb94_L.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38486" y="4005064"/>
            <a:ext cx="3429000" cy="2686051"/>
          </a:xfrm>
          <a:prstGeom prst="rect">
            <a:avLst/>
          </a:prstGeom>
          <a:noFill/>
          <a:extLst>
            <a:ext uri="{909E8E84-426E-40DD-AFC4-6F175D3DCCD1}">
              <a14:hiddenFill xmlns:a14="http://schemas.microsoft.com/office/drawing/2010/main" xmlns="">
                <a:solidFill>
                  <a:srgbClr val="FFFFFF"/>
                </a:solidFill>
              </a14:hiddenFill>
            </a:ext>
          </a:extLst>
        </p:spPr>
      </p:pic>
      <p:pic>
        <p:nvPicPr>
          <p:cNvPr id="9232" name="Picture 16" descr="блики"/>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95736" y="2266949"/>
            <a:ext cx="1714500" cy="2324101"/>
          </a:xfrm>
          <a:prstGeom prst="rect">
            <a:avLst/>
          </a:prstGeom>
          <a:noFill/>
          <a:extLst>
            <a:ext uri="{909E8E84-426E-40DD-AFC4-6F175D3DCCD1}">
              <a14:hiddenFill xmlns:a14="http://schemas.microsoft.com/office/drawing/2010/main" xmlns="">
                <a:solidFill>
                  <a:srgbClr val="FFFFFF"/>
                </a:solidFill>
              </a14:hiddenFill>
            </a:ext>
          </a:extLst>
        </p:spPr>
      </p:pic>
      <p:pic>
        <p:nvPicPr>
          <p:cNvPr id="9234" name="Picture 18" descr="солнечные блики"/>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83566" y="106127"/>
            <a:ext cx="2095500" cy="225742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https://img-fotki.yandex.ru/get/57985/200418627.17e/0_17c65a_d445d21e_orig.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19343"/>
          <a:stretch/>
        </p:blipFill>
        <p:spPr bwMode="auto">
          <a:xfrm rot="1357654">
            <a:off x="3419316" y="1408266"/>
            <a:ext cx="4849355" cy="43362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320364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a:off x="131706" y="4687377"/>
            <a:ext cx="3503177" cy="1865542"/>
          </a:xfrm>
          <a:prstGeom prst="rect">
            <a:avLst/>
          </a:prstGeom>
          <a:solidFill>
            <a:schemeClr val="accent1">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pic>
        <p:nvPicPr>
          <p:cNvPr id="3" name="Picture 4" descr="https://img-fotki.yandex.ru/get/57985/200418627.17e/0_17c65a_d445d21e_ori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715" r="61293"/>
          <a:stretch/>
        </p:blipFill>
        <p:spPr bwMode="auto">
          <a:xfrm rot="16200000">
            <a:off x="1350735" y="3694879"/>
            <a:ext cx="1065118" cy="305011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Минус 9"/>
          <p:cNvSpPr/>
          <p:nvPr/>
        </p:nvSpPr>
        <p:spPr>
          <a:xfrm>
            <a:off x="480431" y="5768450"/>
            <a:ext cx="2736305" cy="914400"/>
          </a:xfrm>
          <a:prstGeom prst="mathMinus">
            <a:avLst>
              <a:gd name="adj1" fmla="val 3784"/>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ysClr val="windowText" lastClr="000000"/>
                </a:solidFill>
              </a:ln>
              <a:solidFill>
                <a:schemeClr val="tx1"/>
              </a:solidFill>
            </a:endParaRPr>
          </a:p>
        </p:txBody>
      </p:sp>
      <p:sp>
        <p:nvSpPr>
          <p:cNvPr id="11" name="Минус 10"/>
          <p:cNvSpPr/>
          <p:nvPr/>
        </p:nvSpPr>
        <p:spPr>
          <a:xfrm rot="5400000">
            <a:off x="1619983" y="5577184"/>
            <a:ext cx="457200" cy="914400"/>
          </a:xfrm>
          <a:prstGeom prst="mathMinus">
            <a:avLst>
              <a:gd name="adj1" fmla="val 476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66163" y="2406461"/>
            <a:ext cx="3503177" cy="1865542"/>
          </a:xfrm>
          <a:prstGeom prst="rect">
            <a:avLst/>
          </a:prstGeom>
          <a:solidFill>
            <a:schemeClr val="accent1">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pic>
        <p:nvPicPr>
          <p:cNvPr id="5" name="Picture 4" descr="https://img-fotki.yandex.ru/get/57985/200418627.17e/0_17c65a_d445d21e_ori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0642" r="38079"/>
          <a:stretch/>
        </p:blipFill>
        <p:spPr bwMode="auto">
          <a:xfrm rot="16982997">
            <a:off x="1257821" y="1649410"/>
            <a:ext cx="998301" cy="269107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Минус 12"/>
          <p:cNvSpPr/>
          <p:nvPr/>
        </p:nvSpPr>
        <p:spPr>
          <a:xfrm>
            <a:off x="-76528" y="3635061"/>
            <a:ext cx="3850224" cy="914400"/>
          </a:xfrm>
          <a:prstGeom prst="mathMinus">
            <a:avLst>
              <a:gd name="adj1" fmla="val 3784"/>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ysClr val="windowText" lastClr="000000"/>
                </a:solidFill>
              </a:ln>
              <a:solidFill>
                <a:schemeClr val="tx1"/>
              </a:solidFill>
            </a:endParaRPr>
          </a:p>
        </p:txBody>
      </p:sp>
      <p:sp>
        <p:nvSpPr>
          <p:cNvPr id="14" name="Минус 13"/>
          <p:cNvSpPr/>
          <p:nvPr/>
        </p:nvSpPr>
        <p:spPr>
          <a:xfrm rot="5400000">
            <a:off x="1024581" y="3429510"/>
            <a:ext cx="457200" cy="914400"/>
          </a:xfrm>
          <a:prstGeom prst="mathMinus">
            <a:avLst>
              <a:gd name="adj1" fmla="val 476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Минус 14"/>
          <p:cNvSpPr/>
          <p:nvPr/>
        </p:nvSpPr>
        <p:spPr>
          <a:xfrm rot="5400000">
            <a:off x="1996657" y="3456237"/>
            <a:ext cx="457200" cy="914400"/>
          </a:xfrm>
          <a:prstGeom prst="mathMinus">
            <a:avLst>
              <a:gd name="adj1" fmla="val 476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96994" y="221761"/>
            <a:ext cx="3503177" cy="1865542"/>
          </a:xfrm>
          <a:prstGeom prst="rect">
            <a:avLst/>
          </a:prstGeom>
          <a:solidFill>
            <a:schemeClr val="accent1">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pic>
        <p:nvPicPr>
          <p:cNvPr id="24" name="Picture 4" descr="https://img-fotki.yandex.ru/get/57985/200418627.17e/0_17c65a_d445d21e_orig.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1789" r="17812"/>
          <a:stretch/>
        </p:blipFill>
        <p:spPr bwMode="auto">
          <a:xfrm rot="16200000">
            <a:off x="1194428" y="-765166"/>
            <a:ext cx="1246645" cy="3220501"/>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Минус 17"/>
          <p:cNvSpPr/>
          <p:nvPr/>
        </p:nvSpPr>
        <p:spPr>
          <a:xfrm>
            <a:off x="-266186" y="1452466"/>
            <a:ext cx="4229540" cy="914400"/>
          </a:xfrm>
          <a:prstGeom prst="mathMinus">
            <a:avLst>
              <a:gd name="adj1" fmla="val 3784"/>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ysClr val="windowText" lastClr="000000"/>
                </a:solidFill>
              </a:ln>
              <a:solidFill>
                <a:schemeClr val="tx1"/>
              </a:solidFill>
            </a:endParaRPr>
          </a:p>
        </p:txBody>
      </p:sp>
      <p:sp>
        <p:nvSpPr>
          <p:cNvPr id="19" name="Минус 18"/>
          <p:cNvSpPr/>
          <p:nvPr/>
        </p:nvSpPr>
        <p:spPr>
          <a:xfrm rot="5400000">
            <a:off x="873074" y="1250776"/>
            <a:ext cx="457200" cy="914400"/>
          </a:xfrm>
          <a:prstGeom prst="mathMinus">
            <a:avLst>
              <a:gd name="adj1" fmla="val 476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Минус 19"/>
          <p:cNvSpPr/>
          <p:nvPr/>
        </p:nvSpPr>
        <p:spPr>
          <a:xfrm rot="5400000">
            <a:off x="1654694" y="1250776"/>
            <a:ext cx="457200" cy="914400"/>
          </a:xfrm>
          <a:prstGeom prst="mathMinus">
            <a:avLst>
              <a:gd name="adj1" fmla="val 476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3801417" y="221761"/>
            <a:ext cx="3503177" cy="1865542"/>
          </a:xfrm>
          <a:prstGeom prst="rect">
            <a:avLst/>
          </a:prstGeom>
          <a:solidFill>
            <a:schemeClr val="accent1">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pic>
        <p:nvPicPr>
          <p:cNvPr id="7" name="Picture 4" descr="https://img-fotki.yandex.ru/get/57985/200418627.17e/0_17c65a_d445d21e_orig.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81792"/>
          <a:stretch/>
        </p:blipFill>
        <p:spPr bwMode="auto">
          <a:xfrm rot="15524574">
            <a:off x="4919216" y="-465648"/>
            <a:ext cx="1096805" cy="324036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Минус 15"/>
          <p:cNvSpPr/>
          <p:nvPr/>
        </p:nvSpPr>
        <p:spPr>
          <a:xfrm>
            <a:off x="4837736" y="1300582"/>
            <a:ext cx="1190807" cy="914400"/>
          </a:xfrm>
          <a:prstGeom prst="mathMinus">
            <a:avLst>
              <a:gd name="adj1" fmla="val 3784"/>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ysClr val="windowText" lastClr="000000"/>
                </a:solidFill>
              </a:ln>
              <a:solidFill>
                <a:schemeClr val="tx1"/>
              </a:solidFill>
            </a:endParaRPr>
          </a:p>
        </p:txBody>
      </p:sp>
      <p:sp>
        <p:nvSpPr>
          <p:cNvPr id="27" name="Минус 26"/>
          <p:cNvSpPr/>
          <p:nvPr/>
        </p:nvSpPr>
        <p:spPr>
          <a:xfrm rot="5400000">
            <a:off x="2428977" y="1267066"/>
            <a:ext cx="457200" cy="914400"/>
          </a:xfrm>
          <a:prstGeom prst="mathMinus">
            <a:avLst>
              <a:gd name="adj1" fmla="val 4762"/>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30205" y="4824200"/>
            <a:ext cx="2307989" cy="1731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descr="сыр"/>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177022" y="2685609"/>
            <a:ext cx="2072991" cy="1575474"/>
          </a:xfrm>
          <a:prstGeom prst="rect">
            <a:avLst/>
          </a:prstGeom>
          <a:noFill/>
          <a:extLst>
            <a:ext uri="{909E8E84-426E-40DD-AFC4-6F175D3DCCD1}">
              <a14:hiddenFill xmlns:a14="http://schemas.microsoft.com/office/drawing/2010/main" xmlns="">
                <a:solidFill>
                  <a:srgbClr val="FFFFFF"/>
                </a:solidFill>
              </a14:hiddenFill>
            </a:ext>
          </a:extLst>
        </p:spPr>
      </p:pic>
      <p:pic>
        <p:nvPicPr>
          <p:cNvPr id="4107" name="Picture 11" descr="пирог"/>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664283" y="3162878"/>
            <a:ext cx="2304255" cy="1244299"/>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https://img-fotki.yandex.ru/get/4602/200418627.24/0_10e05c_624ec14d_orig.pn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r="53771"/>
          <a:stretch/>
        </p:blipFill>
        <p:spPr bwMode="auto">
          <a:xfrm>
            <a:off x="3931865" y="5321867"/>
            <a:ext cx="2620467" cy="11478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40961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aceship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4595" t="73433" r="53345"/>
          <a:stretch/>
        </p:blipFill>
        <p:spPr bwMode="auto">
          <a:xfrm>
            <a:off x="611560" y="2852936"/>
            <a:ext cx="1184650" cy="216024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spaceship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7677" t="73433" r="36418"/>
          <a:stretch/>
        </p:blipFill>
        <p:spPr bwMode="auto">
          <a:xfrm>
            <a:off x="5777990" y="188640"/>
            <a:ext cx="1562346" cy="216024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spaceship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 t="34395" r="85258" b="26902"/>
          <a:stretch/>
        </p:blipFill>
        <p:spPr bwMode="auto">
          <a:xfrm rot="1772213">
            <a:off x="3229185" y="-120671"/>
            <a:ext cx="1156997" cy="251460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spaceship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4556" t="34395" r="68455" b="26902"/>
          <a:stretch/>
        </p:blipFill>
        <p:spPr bwMode="auto">
          <a:xfrm rot="19707431">
            <a:off x="7405825" y="3087164"/>
            <a:ext cx="1333398" cy="251460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spaceship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266" t="75611" r="68178"/>
          <a:stretch/>
        </p:blipFill>
        <p:spPr bwMode="auto">
          <a:xfrm>
            <a:off x="4780840" y="4528396"/>
            <a:ext cx="2029864" cy="209550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spaceship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75611" r="87247"/>
          <a:stretch/>
        </p:blipFill>
        <p:spPr bwMode="auto">
          <a:xfrm>
            <a:off x="699659" y="942560"/>
            <a:ext cx="1323652" cy="209550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60349"/>
          <a:stretch/>
        </p:blipFill>
        <p:spPr bwMode="auto">
          <a:xfrm>
            <a:off x="2023311" y="4528396"/>
            <a:ext cx="1322456" cy="2329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9569"/>
          <a:stretch/>
        </p:blipFill>
        <p:spPr bwMode="auto">
          <a:xfrm>
            <a:off x="4534404" y="1832150"/>
            <a:ext cx="2015496" cy="2329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descr="блики"/>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100977"/>
            <a:ext cx="2381250" cy="1695451"/>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солнечные блики"/>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31993" y="2436104"/>
            <a:ext cx="2381250" cy="33813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голубое солнце"/>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03520" y="188640"/>
            <a:ext cx="2381250" cy="2286001"/>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голубое солнце"/>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164288" y="2399952"/>
            <a:ext cx="1816473" cy="1533104"/>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голубое солнце"/>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76600"/>
            <a:ext cx="2381250" cy="15811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65802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aceship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0851" t="74103" r="35724"/>
          <a:stretch/>
        </p:blipFill>
        <p:spPr bwMode="auto">
          <a:xfrm>
            <a:off x="693194" y="750105"/>
            <a:ext cx="3817437" cy="244827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spaceship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 t="34395" r="68455" b="26902"/>
          <a:stretch/>
        </p:blipFill>
        <p:spPr bwMode="auto">
          <a:xfrm rot="1098460">
            <a:off x="1387158" y="2881363"/>
            <a:ext cx="3096344" cy="314479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spaceship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75611" r="68178"/>
          <a:stretch/>
        </p:blipFill>
        <p:spPr bwMode="auto">
          <a:xfrm rot="932882">
            <a:off x="4541934" y="3985826"/>
            <a:ext cx="3960440" cy="2512596"/>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86501" y="166020"/>
            <a:ext cx="4271306" cy="2983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6" descr="голубое солнц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62750" y="235523"/>
            <a:ext cx="2381250" cy="228600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0" descr="голубое солнце"/>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76600"/>
            <a:ext cx="2381250" cy="158115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блики"/>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5100977"/>
            <a:ext cx="2381250" cy="169545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солнечные блики"/>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91880" y="2433378"/>
            <a:ext cx="2381250" cy="3381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58998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g-fotki.yandex.ru/get/43546/200418627.12c/0_1608ba_5658e228_ori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42" t="50000" r="79814"/>
          <a:stretch/>
        </p:blipFill>
        <p:spPr bwMode="auto">
          <a:xfrm>
            <a:off x="745894" y="258346"/>
            <a:ext cx="2076572" cy="3074704"/>
          </a:xfrm>
          <a:prstGeom prst="rect">
            <a:avLst/>
          </a:prstGeom>
          <a:noFill/>
          <a:ln w="57150">
            <a:solidFill>
              <a:schemeClr val="tx2"/>
            </a:solidFill>
          </a:ln>
          <a:extLst>
            <a:ext uri="{909E8E84-426E-40DD-AFC4-6F175D3DCCD1}">
              <a14:hiddenFill xmlns:a14="http://schemas.microsoft.com/office/drawing/2010/main" xmlns="">
                <a:solidFill>
                  <a:srgbClr val="FFFFFF"/>
                </a:solidFill>
              </a14:hiddenFill>
            </a:ext>
          </a:extLst>
        </p:spPr>
      </p:pic>
      <p:pic>
        <p:nvPicPr>
          <p:cNvPr id="3" name="Picture 2" descr="https://img-fotki.yandex.ru/get/43546/200418627.12c/0_1608ba_5658e228_orig.png"/>
          <p:cNvPicPr>
            <a:picLocks noChangeAspect="1" noChangeArrowheads="1"/>
          </p:cNvPicPr>
          <p:nvPr/>
        </p:nvPicPr>
        <p:blipFill rotWithShape="1">
          <a:blip r:embed="rId3" cstate="print">
            <a:biLevel thresh="75000"/>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val="0"/>
              </a:ext>
            </a:extLst>
          </a:blip>
          <a:srcRect r="79188" b="53201"/>
          <a:stretch/>
        </p:blipFill>
        <p:spPr bwMode="auto">
          <a:xfrm rot="20296772">
            <a:off x="2129976" y="3218317"/>
            <a:ext cx="2221037" cy="318392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s://img-fotki.yandex.ru/get/43546/200418627.12c/0_1608ba_5658e228_orig.png"/>
          <p:cNvPicPr>
            <a:picLocks noChangeAspect="1" noChangeArrowheads="1"/>
          </p:cNvPicPr>
          <p:nvPr/>
        </p:nvPicPr>
        <p:blipFill rotWithShape="1">
          <a:blip r:embed="rId5" cstate="print">
            <a:biLevel thresh="75000"/>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rcRect l="65196" t="45620" r="14402"/>
          <a:stretch/>
        </p:blipFill>
        <p:spPr bwMode="auto">
          <a:xfrm rot="1037030">
            <a:off x="4071745" y="150639"/>
            <a:ext cx="2009159" cy="341410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s://img-fotki.yandex.ru/get/43546/200418627.12c/0_1608ba_5658e228_orig.png"/>
          <p:cNvPicPr>
            <a:picLocks noChangeAspect="1" noChangeArrowheads="1"/>
          </p:cNvPicPr>
          <p:nvPr/>
        </p:nvPicPr>
        <p:blipFill rotWithShape="1">
          <a:blip r:embed="rId7" cstate="print">
            <a:biLevel thresh="75000"/>
            <a:extLst>
              <a:ext uri="{BEBA8EAE-BF5A-486C-A8C5-ECC9F3942E4B}">
                <a14:imgProps xmlns:a14="http://schemas.microsoft.com/office/drawing/2010/main" xmlns="">
                  <a14:imgLayer r:embed="rId8">
                    <a14:imgEffect>
                      <a14:brightnessContrast bright="-40000" contrast="40000"/>
                    </a14:imgEffect>
                  </a14:imgLayer>
                </a14:imgProps>
              </a:ext>
              <a:ext uri="{28A0092B-C50C-407E-A947-70E740481C1C}">
                <a14:useLocalDpi xmlns:a14="http://schemas.microsoft.com/office/drawing/2010/main" xmlns="" val="0"/>
              </a:ext>
            </a:extLst>
          </a:blip>
          <a:srcRect l="-1342" t="50000" r="79814"/>
          <a:stretch/>
        </p:blipFill>
        <p:spPr bwMode="auto">
          <a:xfrm rot="20332569">
            <a:off x="6299917" y="258399"/>
            <a:ext cx="2160240" cy="31985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s://img-fotki.yandex.ru/get/43546/200418627.12c/0_1608ba_5658e228_orig.png"/>
          <p:cNvPicPr>
            <a:picLocks noChangeAspect="1" noChangeArrowheads="1"/>
          </p:cNvPicPr>
          <p:nvPr/>
        </p:nvPicPr>
        <p:blipFill rotWithShape="1">
          <a:blip r:embed="rId9" cstate="print">
            <a:biLevel thresh="75000"/>
            <a:extLst>
              <a:ext uri="{BEBA8EAE-BF5A-486C-A8C5-ECC9F3942E4B}">
                <a14:imgProps xmlns:a14="http://schemas.microsoft.com/office/drawing/2010/main" xmlns="">
                  <a14:imgLayer r:embed="rId10">
                    <a14:imgEffect>
                      <a14:brightnessContrast bright="-40000" contrast="40000"/>
                    </a14:imgEffect>
                  </a14:imgLayer>
                </a14:imgProps>
              </a:ext>
              <a:ext uri="{28A0092B-C50C-407E-A947-70E740481C1C}">
                <a14:useLocalDpi xmlns:a14="http://schemas.microsoft.com/office/drawing/2010/main" xmlns="" val="0"/>
              </a:ext>
            </a:extLst>
          </a:blip>
          <a:srcRect l="64320" t="1642" r="11273" b="55951"/>
          <a:stretch/>
        </p:blipFill>
        <p:spPr bwMode="auto">
          <a:xfrm rot="582820">
            <a:off x="4684299" y="3404743"/>
            <a:ext cx="2509325" cy="277956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ttps://img-fotki.yandex.ru/get/43546/200418627.12c/0_1608ba_5658e228_orig.png"/>
          <p:cNvPicPr>
            <a:picLocks noChangeAspect="1" noChangeArrowheads="1"/>
          </p:cNvPicPr>
          <p:nvPr/>
        </p:nvPicPr>
        <p:blipFill rotWithShape="1">
          <a:blip r:embed="rId11" cstate="print">
            <a:biLevel thresh="75000"/>
            <a:extLst>
              <a:ext uri="{BEBA8EAE-BF5A-486C-A8C5-ECC9F3942E4B}">
                <a14:imgProps xmlns:a14="http://schemas.microsoft.com/office/drawing/2010/main" xmlns="">
                  <a14:imgLayer r:embed="rId12">
                    <a14:imgEffect>
                      <a14:brightnessContrast bright="-40000" contrast="40000"/>
                    </a14:imgEffect>
                  </a14:imgLayer>
                </a14:imgProps>
              </a:ext>
              <a:ext uri="{28A0092B-C50C-407E-A947-70E740481C1C}">
                <a14:useLocalDpi xmlns:a14="http://schemas.microsoft.com/office/drawing/2010/main" xmlns="" val="0"/>
              </a:ext>
            </a:extLst>
          </a:blip>
          <a:srcRect l="23642" t="47780" r="56082"/>
          <a:stretch/>
        </p:blipFill>
        <p:spPr bwMode="auto">
          <a:xfrm rot="927887">
            <a:off x="7237621" y="3419478"/>
            <a:ext cx="1763487" cy="289539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spaceships"/>
          <p:cNvPicPr>
            <a:picLocks noChangeAspect="1" noChangeArrowheads="1"/>
          </p:cNvPicPr>
          <p:nvPr/>
        </p:nvPicPr>
        <p:blipFill rotWithShape="1">
          <a:blip r:embed="rId13" cstate="print">
            <a:biLevel thresh="75000"/>
            <a:extLst>
              <a:ext uri="{BEBA8EAE-BF5A-486C-A8C5-ECC9F3942E4B}">
                <a14:imgProps xmlns:a14="http://schemas.microsoft.com/office/drawing/2010/main" xmlns="">
                  <a14:imgLayer r:embed="rId14">
                    <a14:imgEffect>
                      <a14:brightnessContrast bright="-40000" contrast="40000"/>
                    </a14:imgEffect>
                  </a14:imgLayer>
                </a14:imgProps>
              </a:ext>
              <a:ext uri="{28A0092B-C50C-407E-A947-70E740481C1C}">
                <a14:useLocalDpi xmlns:a14="http://schemas.microsoft.com/office/drawing/2010/main" xmlns="" val="0"/>
              </a:ext>
            </a:extLst>
          </a:blip>
          <a:srcRect l="65385" r="7986" b="62134"/>
          <a:stretch/>
        </p:blipFill>
        <p:spPr bwMode="auto">
          <a:xfrm>
            <a:off x="237338" y="3642263"/>
            <a:ext cx="1984590" cy="233602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Прямоугольник 8"/>
          <p:cNvSpPr/>
          <p:nvPr/>
        </p:nvSpPr>
        <p:spPr>
          <a:xfrm>
            <a:off x="6883521" y="979942"/>
            <a:ext cx="595036" cy="830997"/>
          </a:xfrm>
          <a:prstGeom prst="rect">
            <a:avLst/>
          </a:prstGeom>
          <a:noFill/>
        </p:spPr>
        <p:txBody>
          <a:bodyPr wrap="none" lIns="91440" tIns="45720" rIns="91440" bIns="45720">
            <a:spAutoFit/>
          </a:bodyPr>
          <a:lstStyle/>
          <a:p>
            <a:pPr algn="ctr"/>
            <a:r>
              <a:rPr lang="ru-RU" sz="4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2</a:t>
            </a:r>
            <a:endParaRPr lang="ru-RU" sz="48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15" name="Прямоугольник 14"/>
          <p:cNvSpPr/>
          <p:nvPr/>
        </p:nvSpPr>
        <p:spPr>
          <a:xfrm>
            <a:off x="7743165" y="4512936"/>
            <a:ext cx="595036" cy="830997"/>
          </a:xfrm>
          <a:prstGeom prst="rect">
            <a:avLst/>
          </a:prstGeom>
          <a:noFill/>
        </p:spPr>
        <p:txBody>
          <a:bodyPr wrap="none" lIns="91440" tIns="45720" rIns="91440" bIns="45720">
            <a:spAutoFit/>
          </a:bodyPr>
          <a:lstStyle/>
          <a:p>
            <a:pPr algn="ctr"/>
            <a:r>
              <a:rPr lang="ru-RU" sz="4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3</a:t>
            </a:r>
            <a:endParaRPr lang="ru-RU" sz="48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16" name="Прямоугольник 15"/>
          <p:cNvSpPr/>
          <p:nvPr/>
        </p:nvSpPr>
        <p:spPr>
          <a:xfrm>
            <a:off x="5498617" y="4525579"/>
            <a:ext cx="595036" cy="830997"/>
          </a:xfrm>
          <a:prstGeom prst="rect">
            <a:avLst/>
          </a:prstGeom>
          <a:noFill/>
        </p:spPr>
        <p:txBody>
          <a:bodyPr wrap="none" lIns="91440" tIns="45720" rIns="91440" bIns="45720">
            <a:spAutoFit/>
          </a:bodyPr>
          <a:lstStyle/>
          <a:p>
            <a:pPr algn="ctr"/>
            <a:r>
              <a:rPr lang="ru-RU" sz="4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1</a:t>
            </a:r>
            <a:endParaRPr lang="ru-RU" sz="48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17" name="Прямоугольник 16"/>
          <p:cNvSpPr/>
          <p:nvPr/>
        </p:nvSpPr>
        <p:spPr>
          <a:xfrm>
            <a:off x="4778806" y="1380199"/>
            <a:ext cx="595036" cy="830997"/>
          </a:xfrm>
          <a:prstGeom prst="rect">
            <a:avLst/>
          </a:prstGeom>
          <a:noFill/>
        </p:spPr>
        <p:txBody>
          <a:bodyPr wrap="none" lIns="91440" tIns="45720" rIns="91440" bIns="45720">
            <a:spAutoFit/>
          </a:bodyPr>
          <a:lstStyle/>
          <a:p>
            <a:pPr algn="ctr"/>
            <a:r>
              <a:rPr lang="ru-RU" sz="4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4</a:t>
            </a:r>
            <a:endParaRPr lang="ru-RU" sz="48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18" name="Прямоугольник 17"/>
          <p:cNvSpPr/>
          <p:nvPr/>
        </p:nvSpPr>
        <p:spPr>
          <a:xfrm>
            <a:off x="1022335" y="4036180"/>
            <a:ext cx="595036" cy="830997"/>
          </a:xfrm>
          <a:prstGeom prst="rect">
            <a:avLst/>
          </a:prstGeom>
          <a:noFill/>
        </p:spPr>
        <p:txBody>
          <a:bodyPr wrap="none" lIns="91440" tIns="45720" rIns="91440" bIns="45720">
            <a:spAutoFit/>
          </a:bodyPr>
          <a:lstStyle/>
          <a:p>
            <a:pPr algn="ctr"/>
            <a:r>
              <a:rPr lang="ru-RU" sz="4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6</a:t>
            </a:r>
            <a:endParaRPr lang="ru-RU" sz="48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19" name="Прямоугольник 18"/>
          <p:cNvSpPr/>
          <p:nvPr/>
        </p:nvSpPr>
        <p:spPr>
          <a:xfrm>
            <a:off x="2822466" y="4116136"/>
            <a:ext cx="595036" cy="830997"/>
          </a:xfrm>
          <a:prstGeom prst="rect">
            <a:avLst/>
          </a:prstGeom>
          <a:noFill/>
        </p:spPr>
        <p:txBody>
          <a:bodyPr wrap="none" lIns="91440" tIns="45720" rIns="91440" bIns="45720">
            <a:spAutoFit/>
          </a:bodyPr>
          <a:lstStyle/>
          <a:p>
            <a:pPr algn="ctr"/>
            <a:r>
              <a:rPr lang="ru-RU" sz="4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5</a:t>
            </a:r>
            <a:endParaRPr lang="ru-RU" sz="48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17332308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g-fotki.yandex.ru/get/43546/200418627.12c/0_1608ba_5658e228_ori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6448" t="45424" r="16776"/>
          <a:stretch/>
        </p:blipFill>
        <p:spPr bwMode="auto">
          <a:xfrm>
            <a:off x="2555776" y="156121"/>
            <a:ext cx="1459063" cy="302602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https://img-fotki.yandex.ru/get/43546/200418627.12c/0_1608ba_5658e228_ori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4320" t="1642" r="11273" b="55951"/>
          <a:stretch/>
        </p:blipFill>
        <p:spPr bwMode="auto">
          <a:xfrm rot="1906171">
            <a:off x="549366" y="1713330"/>
            <a:ext cx="2535281" cy="280831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s://img-fotki.yandex.ru/get/43546/200418627.12c/0_1608ba_5658e228_ori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3642" t="47780" r="56082"/>
          <a:stretch/>
        </p:blipFill>
        <p:spPr bwMode="auto">
          <a:xfrm rot="20074644">
            <a:off x="151172" y="3862095"/>
            <a:ext cx="1606130" cy="2637040"/>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пароход"/>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87824" y="3662468"/>
            <a:ext cx="2286000"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s://img-fotki.yandex.ru/get/43546/200418627.12c/0_1608ba_5658e228_ori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5796" t="44246" r="37933"/>
          <a:stretch/>
        </p:blipFill>
        <p:spPr bwMode="auto">
          <a:xfrm rot="1681833">
            <a:off x="7066142" y="336135"/>
            <a:ext cx="1684753" cy="368029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spaceships"/>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0573" t="36190" r="34714" b="27117"/>
          <a:stretch/>
        </p:blipFill>
        <p:spPr bwMode="auto">
          <a:xfrm>
            <a:off x="3779912" y="0"/>
            <a:ext cx="3562931" cy="311748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spaceships"/>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5385" r="7986" b="62134"/>
          <a:stretch/>
        </p:blipFill>
        <p:spPr bwMode="auto">
          <a:xfrm rot="18394906">
            <a:off x="5562719" y="3607297"/>
            <a:ext cx="2596893" cy="305675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солнце"/>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4286" y="0"/>
            <a:ext cx="2657475" cy="2857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92386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img-fotki.yandex.ru/get/38067/200418627.12c/0_1608c5_c9028bbd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981539">
            <a:off x="4005105" y="4778321"/>
            <a:ext cx="3860751" cy="159497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6" descr="https://img-fotki.yandex.ru/get/68946/200418627.12c/0_1608c6_f14f85fa_ori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1751"/>
          <a:stretch/>
        </p:blipFill>
        <p:spPr bwMode="auto">
          <a:xfrm rot="18210604">
            <a:off x="1323994" y="-600141"/>
            <a:ext cx="1289005" cy="3670792"/>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http://img-fotki.yandex.ru/get/9364/16969765.16b/0_7b659_223ee698_M.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06071" y="1084277"/>
            <a:ext cx="2095500" cy="2095501"/>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http://img-fotki.yandex.ru/get/9584/16969765.16a/0_7b630_e71c0fa7_M.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9817" y="1637388"/>
            <a:ext cx="2517948" cy="2517948"/>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http://img-fotki.yandex.ru/get/6714/16969765.16b/0_7b652_e16cb0e9_M.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93632" y="2885183"/>
            <a:ext cx="1991013" cy="19910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4" name="Picture 8" descr="http://img-fotki.yandex.ru/get/9068/16969765.16a/0_7b622_1d3ef404_M.png"/>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rcRect/>
          <a:stretch>
            <a:fillRect/>
          </a:stretch>
        </p:blipFill>
        <p:spPr bwMode="auto">
          <a:xfrm>
            <a:off x="169817" y="4266907"/>
            <a:ext cx="4618567" cy="2069120"/>
          </a:xfrm>
          <a:prstGeom prst="rect">
            <a:avLst/>
          </a:prstGeom>
          <a:noFill/>
          <a:extLst>
            <a:ext uri="{909E8E84-426E-40DD-AFC4-6F175D3DCCD1}">
              <a14:hiddenFill xmlns:a14="http://schemas.microsoft.com/office/drawing/2010/main" xmlns="">
                <a:solidFill>
                  <a:srgbClr val="FFFFFF"/>
                </a:solidFill>
              </a14:hiddenFill>
            </a:ext>
          </a:extLst>
        </p:spPr>
      </p:pic>
      <p:pic>
        <p:nvPicPr>
          <p:cNvPr id="9226" name="Picture 10" descr="http://img-fotki.yandex.ru/get/9510/16969765.16a/0_7b61e_b176cf4a_M.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16007" y="33671"/>
            <a:ext cx="2381250" cy="914401"/>
          </a:xfrm>
          <a:prstGeom prst="rect">
            <a:avLst/>
          </a:prstGeom>
          <a:noFill/>
          <a:extLst>
            <a:ext uri="{909E8E84-426E-40DD-AFC4-6F175D3DCCD1}">
              <a14:hiddenFill xmlns:a14="http://schemas.microsoft.com/office/drawing/2010/main" xmlns="">
                <a:solidFill>
                  <a:srgbClr val="FFFFFF"/>
                </a:solidFill>
              </a14:hiddenFill>
            </a:ext>
          </a:extLst>
        </p:spPr>
      </p:pic>
      <p:pic>
        <p:nvPicPr>
          <p:cNvPr id="9228" name="Picture 12" descr="planet"/>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742819" y="669857"/>
            <a:ext cx="2381250" cy="1752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мяч"/>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771800" y="2583573"/>
            <a:ext cx="1513053" cy="151305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луна"/>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852959" y="3340100"/>
            <a:ext cx="2040472" cy="2040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43830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3359" y="404664"/>
            <a:ext cx="6552728" cy="5170646"/>
          </a:xfrm>
          <a:prstGeom prst="rect">
            <a:avLst/>
          </a:prstGeom>
          <a:solidFill>
            <a:schemeClr val="accent1">
              <a:lumMod val="40000"/>
              <a:lumOff val="60000"/>
            </a:schemeClr>
          </a:solidFill>
          <a:ln w="38100">
            <a:solidFill>
              <a:schemeClr val="accent1"/>
            </a:solidFill>
          </a:ln>
        </p:spPr>
        <p:txBody>
          <a:bodyPr wrap="square">
            <a:spAutoFit/>
          </a:bodyPr>
          <a:lstStyle/>
          <a:p>
            <a:pPr algn="ctr"/>
            <a:r>
              <a:rPr lang="ru-RU" b="1" dirty="0">
                <a:solidFill>
                  <a:srgbClr val="002060"/>
                </a:solidFill>
                <a:latin typeface="Arial" pitchFamily="34" charset="0"/>
                <a:cs typeface="Arial" pitchFamily="34" charset="0"/>
              </a:rPr>
              <a:t> </a:t>
            </a:r>
            <a:r>
              <a:rPr lang="ru-RU" sz="2400" b="1" dirty="0">
                <a:solidFill>
                  <a:srgbClr val="C00000"/>
                </a:solidFill>
                <a:latin typeface="Arial" pitchFamily="34" charset="0"/>
                <a:cs typeface="Arial" pitchFamily="34" charset="0"/>
              </a:rPr>
              <a:t>« Солнце и Земля».</a:t>
            </a:r>
          </a:p>
          <a:p>
            <a:endParaRPr lang="ru-RU" b="1" dirty="0">
              <a:solidFill>
                <a:srgbClr val="002060"/>
              </a:solidFill>
              <a:latin typeface="Arial" pitchFamily="34" charset="0"/>
              <a:cs typeface="Arial" pitchFamily="34" charset="0"/>
            </a:endParaRPr>
          </a:p>
          <a:p>
            <a:pPr indent="457200"/>
            <a:r>
              <a:rPr lang="ru-RU" b="1" dirty="0">
                <a:solidFill>
                  <a:srgbClr val="C00000"/>
                </a:solidFill>
                <a:latin typeface="Arial" pitchFamily="34" charset="0"/>
                <a:cs typeface="Arial" pitchFamily="34" charset="0"/>
              </a:rPr>
              <a:t>Цель</a:t>
            </a:r>
            <a:r>
              <a:rPr lang="ru-RU" b="1" dirty="0" smtClean="0">
                <a:solidFill>
                  <a:srgbClr val="C00000"/>
                </a:solidFill>
                <a:latin typeface="Arial" pitchFamily="34" charset="0"/>
                <a:cs typeface="Arial" pitchFamily="34" charset="0"/>
              </a:rPr>
              <a:t>:</a:t>
            </a:r>
            <a:r>
              <a:rPr lang="ru-RU" b="1" dirty="0" smtClean="0">
                <a:solidFill>
                  <a:srgbClr val="002060"/>
                </a:solidFill>
                <a:latin typeface="Arial" pitchFamily="34" charset="0"/>
                <a:cs typeface="Arial" pitchFamily="34" charset="0"/>
              </a:rPr>
              <a:t> </a:t>
            </a:r>
            <a:r>
              <a:rPr lang="ru-RU" b="1" dirty="0">
                <a:solidFill>
                  <a:srgbClr val="002060"/>
                </a:solidFill>
                <a:latin typeface="Arial" pitchFamily="34" charset="0"/>
                <a:cs typeface="Arial" pitchFamily="34" charset="0"/>
              </a:rPr>
              <a:t> </a:t>
            </a:r>
            <a:r>
              <a:rPr lang="ru-RU" b="1" dirty="0" smtClean="0">
                <a:solidFill>
                  <a:srgbClr val="002060"/>
                </a:solidFill>
                <a:latin typeface="Arial" pitchFamily="34" charset="0"/>
                <a:cs typeface="Arial" pitchFamily="34" charset="0"/>
              </a:rPr>
              <a:t>объяснить  </a:t>
            </a:r>
            <a:r>
              <a:rPr lang="ru-RU" b="1" dirty="0">
                <a:solidFill>
                  <a:srgbClr val="002060"/>
                </a:solidFill>
                <a:latin typeface="Arial" pitchFamily="34" charset="0"/>
                <a:cs typeface="Arial" pitchFamily="34" charset="0"/>
              </a:rPr>
              <a:t>детям  соотношения размеров Солнца и Земли</a:t>
            </a:r>
          </a:p>
          <a:p>
            <a:pPr indent="457200"/>
            <a:r>
              <a:rPr lang="ru-RU" b="1" dirty="0" smtClean="0">
                <a:solidFill>
                  <a:srgbClr val="C00000"/>
                </a:solidFill>
                <a:latin typeface="Arial" pitchFamily="34" charset="0"/>
                <a:cs typeface="Arial" pitchFamily="34" charset="0"/>
              </a:rPr>
              <a:t>Оборудование</a:t>
            </a:r>
            <a:r>
              <a:rPr lang="ru-RU" b="1" dirty="0">
                <a:solidFill>
                  <a:srgbClr val="C00000"/>
                </a:solidFill>
                <a:latin typeface="Arial" pitchFamily="34" charset="0"/>
                <a:cs typeface="Arial" pitchFamily="34" charset="0"/>
              </a:rPr>
              <a:t>:</a:t>
            </a:r>
            <a:r>
              <a:rPr lang="ru-RU" b="1" dirty="0">
                <a:solidFill>
                  <a:srgbClr val="002060"/>
                </a:solidFill>
                <a:latin typeface="Arial" pitchFamily="34" charset="0"/>
                <a:cs typeface="Arial" pitchFamily="34" charset="0"/>
              </a:rPr>
              <a:t>  большой мяч и бусина.</a:t>
            </a:r>
          </a:p>
          <a:p>
            <a:pPr indent="457200"/>
            <a:endParaRPr lang="ru-RU" b="1" dirty="0">
              <a:solidFill>
                <a:srgbClr val="002060"/>
              </a:solidFill>
              <a:latin typeface="Arial" pitchFamily="34" charset="0"/>
              <a:cs typeface="Arial" pitchFamily="34" charset="0"/>
            </a:endParaRPr>
          </a:p>
          <a:p>
            <a:pPr indent="457200"/>
            <a:r>
              <a:rPr lang="ru-RU" b="1" dirty="0">
                <a:solidFill>
                  <a:srgbClr val="002060"/>
                </a:solidFill>
                <a:latin typeface="Arial" pitchFamily="34" charset="0"/>
                <a:cs typeface="Arial" pitchFamily="34" charset="0"/>
              </a:rPr>
              <a:t>Размеры нашего любимого светила по сравнению с другими звёздами невелики, но по земным меркам огромны.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Диаметр </a:t>
            </a:r>
            <a:r>
              <a:rPr lang="ru-RU" b="1" dirty="0">
                <a:solidFill>
                  <a:srgbClr val="002060"/>
                </a:solidFill>
                <a:latin typeface="Arial" pitchFamily="34" charset="0"/>
                <a:cs typeface="Arial" pitchFamily="34" charset="0"/>
              </a:rPr>
              <a:t>Солнца превышает 1 миллион километров.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Согласитесь</a:t>
            </a:r>
            <a:r>
              <a:rPr lang="ru-RU" b="1" dirty="0">
                <a:solidFill>
                  <a:srgbClr val="002060"/>
                </a:solidFill>
                <a:latin typeface="Arial" pitchFamily="34" charset="0"/>
                <a:cs typeface="Arial" pitchFamily="34" charset="0"/>
              </a:rPr>
              <a:t>, даже нам, взрослым трудно представить и осмыслить такие размеры.   </a:t>
            </a:r>
            <a:endParaRPr lang="ru-RU" b="1" dirty="0" smtClean="0">
              <a:solidFill>
                <a:srgbClr val="002060"/>
              </a:solidFill>
              <a:latin typeface="Arial" pitchFamily="34" charset="0"/>
              <a:cs typeface="Arial" pitchFamily="34" charset="0"/>
            </a:endParaRPr>
          </a:p>
          <a:p>
            <a:pPr indent="457200"/>
            <a:r>
              <a:rPr lang="ru-RU" b="1" dirty="0" smtClean="0">
                <a:solidFill>
                  <a:srgbClr val="002060"/>
                </a:solidFill>
                <a:latin typeface="Arial" pitchFamily="34" charset="0"/>
                <a:cs typeface="Arial" pitchFamily="34" charset="0"/>
              </a:rPr>
              <a:t>«</a:t>
            </a:r>
            <a:r>
              <a:rPr lang="ru-RU" b="1" dirty="0">
                <a:solidFill>
                  <a:srgbClr val="002060"/>
                </a:solidFill>
                <a:latin typeface="Arial" pitchFamily="34" charset="0"/>
                <a:cs typeface="Arial" pitchFamily="34" charset="0"/>
              </a:rPr>
              <a:t>Представьте себе, если нашу солнечную систему уменьшить так, чтобы Солнце стало размером с  этот мяч,  земля тогда бы вместе со всеми городами и странами, горами, реками и океанами, стала бы размером с эту  бусину.</a:t>
            </a:r>
          </a:p>
        </p:txBody>
      </p:sp>
      <p:pic>
        <p:nvPicPr>
          <p:cNvPr id="3" name="Picture 4" descr="https://img-fotki.yandex.ru/get/5805/200418627.81/0_120648_4d32b4ac_orig.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5580112" y="2564904"/>
            <a:ext cx="3312368" cy="31071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42860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Метеор 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2952247">
            <a:off x="587145" y="52582"/>
            <a:ext cx="1518664" cy="106475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8" descr="Метеор 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2952247">
            <a:off x="349580" y="2094950"/>
            <a:ext cx="1505593" cy="10555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Метеор PN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2952247">
            <a:off x="44807" y="3130606"/>
            <a:ext cx="1580870" cy="110836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Метеор PNG"/>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2952247">
            <a:off x="53824" y="938931"/>
            <a:ext cx="1562839" cy="109572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8" descr="Метеор PNG"/>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2952247">
            <a:off x="130028" y="5461601"/>
            <a:ext cx="1767093" cy="123892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Метеор 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rot="12952247">
            <a:off x="251291" y="4290796"/>
            <a:ext cx="1702167" cy="119340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Стрелка вправо 10"/>
          <p:cNvSpPr/>
          <p:nvPr/>
        </p:nvSpPr>
        <p:spPr>
          <a:xfrm rot="20350917">
            <a:off x="1672749" y="1546723"/>
            <a:ext cx="5381005" cy="269605"/>
          </a:xfrm>
          <a:prstGeom prst="rightArrow">
            <a:avLst>
              <a:gd name="adj1" fmla="val 50000"/>
              <a:gd name="adj2" fmla="val 16896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p:cNvSpPr/>
          <p:nvPr/>
        </p:nvSpPr>
        <p:spPr>
          <a:xfrm>
            <a:off x="1883444" y="5950113"/>
            <a:ext cx="5093282" cy="332990"/>
          </a:xfrm>
          <a:prstGeom prst="rightArrow">
            <a:avLst>
              <a:gd name="adj1" fmla="val 50000"/>
              <a:gd name="adj2" fmla="val 11925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p:cNvSpPr/>
          <p:nvPr/>
        </p:nvSpPr>
        <p:spPr>
          <a:xfrm rot="654176">
            <a:off x="2074712" y="1169131"/>
            <a:ext cx="5009553" cy="289686"/>
          </a:xfrm>
          <a:prstGeom prst="rightArrow">
            <a:avLst>
              <a:gd name="adj1" fmla="val 50000"/>
              <a:gd name="adj2" fmla="val 1362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p:cNvSpPr/>
          <p:nvPr/>
        </p:nvSpPr>
        <p:spPr>
          <a:xfrm rot="622940">
            <a:off x="1548248" y="4387250"/>
            <a:ext cx="5373571" cy="270913"/>
          </a:xfrm>
          <a:prstGeom prst="rightArrow">
            <a:avLst>
              <a:gd name="adj1" fmla="val 50000"/>
              <a:gd name="adj2" fmla="val 1671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p:cNvSpPr/>
          <p:nvPr/>
        </p:nvSpPr>
        <p:spPr>
          <a:xfrm rot="20863966">
            <a:off x="1923947" y="4506380"/>
            <a:ext cx="5099598" cy="293459"/>
          </a:xfrm>
          <a:prstGeom prst="rightArrow">
            <a:avLst>
              <a:gd name="adj1" fmla="val 50000"/>
              <a:gd name="adj2" fmla="val 1412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право 16"/>
          <p:cNvSpPr/>
          <p:nvPr/>
        </p:nvSpPr>
        <p:spPr>
          <a:xfrm rot="723495">
            <a:off x="1568253" y="2184731"/>
            <a:ext cx="5355088" cy="307002"/>
          </a:xfrm>
          <a:prstGeom prst="rightArrow">
            <a:avLst>
              <a:gd name="adj1" fmla="val 50000"/>
              <a:gd name="adj2" fmla="val 12963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77138" y="2179465"/>
            <a:ext cx="1006306" cy="1107996"/>
          </a:xfrm>
          <a:prstGeom prst="rect">
            <a:avLst/>
          </a:prstGeom>
          <a:noFill/>
        </p:spPr>
        <p:txBody>
          <a:bodyPr wrap="square" lIns="91440" tIns="45720" rIns="91440" bIns="45720">
            <a:spAutoFit/>
          </a:bodyPr>
          <a:lstStyle/>
          <a:p>
            <a:pPr algn="ctr"/>
            <a:r>
              <a:rPr lang="ru-RU" sz="66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К</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19" name="Прямоугольник 18"/>
          <p:cNvSpPr/>
          <p:nvPr/>
        </p:nvSpPr>
        <p:spPr>
          <a:xfrm>
            <a:off x="1197076" y="143979"/>
            <a:ext cx="889987" cy="1107996"/>
          </a:xfrm>
          <a:prstGeom prst="rect">
            <a:avLst/>
          </a:prstGeom>
          <a:noFill/>
        </p:spPr>
        <p:txBody>
          <a:bodyPr wrap="none" lIns="91440" tIns="45720" rIns="91440" bIns="45720">
            <a:spAutoFit/>
          </a:bodyPr>
          <a:lstStyle/>
          <a:p>
            <a:pPr algn="ctr"/>
            <a:r>
              <a:rPr lang="ru-RU" sz="66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О</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0" name="Прямоугольник 19"/>
          <p:cNvSpPr/>
          <p:nvPr/>
        </p:nvSpPr>
        <p:spPr>
          <a:xfrm>
            <a:off x="758065" y="1071470"/>
            <a:ext cx="843501" cy="1107996"/>
          </a:xfrm>
          <a:prstGeom prst="rect">
            <a:avLst/>
          </a:prstGeom>
          <a:noFill/>
        </p:spPr>
        <p:txBody>
          <a:bodyPr wrap="none" lIns="91440" tIns="45720" rIns="91440" bIns="45720">
            <a:spAutoFit/>
          </a:bodyPr>
          <a:lstStyle/>
          <a:p>
            <a:pPr algn="ctr"/>
            <a:r>
              <a:rPr lang="ru-RU" sz="6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С</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graphicFrame>
        <p:nvGraphicFramePr>
          <p:cNvPr id="23" name="Таблица 22"/>
          <p:cNvGraphicFramePr>
            <a:graphicFrameLocks noGrp="1"/>
          </p:cNvGraphicFramePr>
          <p:nvPr>
            <p:extLst>
              <p:ext uri="{D42A27DB-BD31-4B8C-83A1-F6EECF244321}">
                <p14:modId xmlns:p14="http://schemas.microsoft.com/office/powerpoint/2010/main" xmlns="" val="2681769956"/>
              </p:ext>
            </p:extLst>
          </p:nvPr>
        </p:nvGraphicFramePr>
        <p:xfrm>
          <a:off x="7003129" y="117245"/>
          <a:ext cx="1247800" cy="6552726"/>
        </p:xfrm>
        <a:graphic>
          <a:graphicData uri="http://schemas.openxmlformats.org/drawingml/2006/table">
            <a:tbl>
              <a:tblPr firstRow="1" bandRow="1">
                <a:tableStyleId>{5C22544A-7EE6-4342-B048-85BDC9FD1C3A}</a:tableStyleId>
              </a:tblPr>
              <a:tblGrid>
                <a:gridCol w="1247800"/>
              </a:tblGrid>
              <a:tr h="10921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0921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0921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0921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092121">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0921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bl>
          </a:graphicData>
        </a:graphic>
      </p:graphicFrame>
      <p:pic>
        <p:nvPicPr>
          <p:cNvPr id="4098" name="Picture 2" descr="блики"/>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96336" y="4648645"/>
            <a:ext cx="1714500" cy="2324101"/>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Прямоугольник 26"/>
          <p:cNvSpPr/>
          <p:nvPr/>
        </p:nvSpPr>
        <p:spPr>
          <a:xfrm>
            <a:off x="835243" y="4474525"/>
            <a:ext cx="982961" cy="1107996"/>
          </a:xfrm>
          <a:prstGeom prst="rect">
            <a:avLst/>
          </a:prstGeom>
          <a:noFill/>
        </p:spPr>
        <p:txBody>
          <a:bodyPr wrap="none" lIns="91440" tIns="45720" rIns="91440" bIns="45720">
            <a:spAutoFit/>
          </a:bodyPr>
          <a:lstStyle/>
          <a:p>
            <a:pPr algn="ctr"/>
            <a:r>
              <a:rPr lang="ru-RU" sz="66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М</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9" name="Прямоугольник 28"/>
          <p:cNvSpPr/>
          <p:nvPr/>
        </p:nvSpPr>
        <p:spPr>
          <a:xfrm>
            <a:off x="711579" y="3287461"/>
            <a:ext cx="889987" cy="1107996"/>
          </a:xfrm>
          <a:prstGeom prst="rect">
            <a:avLst/>
          </a:prstGeom>
          <a:noFill/>
        </p:spPr>
        <p:txBody>
          <a:bodyPr wrap="none" lIns="91440" tIns="45720" rIns="91440" bIns="45720">
            <a:spAutoFit/>
          </a:bodyPr>
          <a:lstStyle/>
          <a:p>
            <a:pPr algn="ctr"/>
            <a:r>
              <a:rPr lang="ru-RU" sz="66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О</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31" name="Прямоугольник 30"/>
          <p:cNvSpPr/>
          <p:nvPr/>
        </p:nvSpPr>
        <p:spPr>
          <a:xfrm>
            <a:off x="877138" y="5706121"/>
            <a:ext cx="843501" cy="1107996"/>
          </a:xfrm>
          <a:prstGeom prst="rect">
            <a:avLst/>
          </a:prstGeom>
          <a:noFill/>
        </p:spPr>
        <p:txBody>
          <a:bodyPr wrap="none" lIns="91440" tIns="45720" rIns="91440" bIns="45720">
            <a:spAutoFit/>
          </a:bodyPr>
          <a:lstStyle/>
          <a:p>
            <a:pPr algn="ctr"/>
            <a:r>
              <a:rPr lang="ru-RU" sz="6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С</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pic>
        <p:nvPicPr>
          <p:cNvPr id="4100" name="Picture 4" descr="блики"/>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920158" y="2421802"/>
            <a:ext cx="2095500" cy="2247901"/>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6" descr="солнечные блики"/>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865155" y="77600"/>
            <a:ext cx="2381250" cy="2085976"/>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солнечные блики"/>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707904" y="4507368"/>
            <a:ext cx="2190750" cy="215265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голубое солнце"/>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967908" y="2711484"/>
            <a:ext cx="2381250" cy="1581151"/>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moon"/>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920158" y="4474525"/>
            <a:ext cx="1905000" cy="1990725"/>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луна"/>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739086" y="-392929"/>
            <a:ext cx="3429000" cy="26479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70292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Метеор 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2952247">
            <a:off x="587145" y="52582"/>
            <a:ext cx="1518664" cy="106475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8" descr="Метеор 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2952247">
            <a:off x="349580" y="2094950"/>
            <a:ext cx="1505593" cy="10555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Метеор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2952247">
            <a:off x="44807" y="3130606"/>
            <a:ext cx="1580870" cy="110836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Метеор 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2952247">
            <a:off x="53824" y="938931"/>
            <a:ext cx="1562839" cy="109572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8" descr="Метеор 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2952247">
            <a:off x="130028" y="5461601"/>
            <a:ext cx="1767093" cy="123892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Метеор 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12952247">
            <a:off x="251294" y="4231758"/>
            <a:ext cx="1702167" cy="119340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Стрелка вправо 10"/>
          <p:cNvSpPr/>
          <p:nvPr/>
        </p:nvSpPr>
        <p:spPr>
          <a:xfrm rot="20350917">
            <a:off x="1672749" y="1546723"/>
            <a:ext cx="5381005" cy="269605"/>
          </a:xfrm>
          <a:prstGeom prst="rightArrow">
            <a:avLst>
              <a:gd name="adj1" fmla="val 50000"/>
              <a:gd name="adj2" fmla="val 16896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p:cNvSpPr/>
          <p:nvPr/>
        </p:nvSpPr>
        <p:spPr>
          <a:xfrm>
            <a:off x="1883444" y="5950113"/>
            <a:ext cx="5093282" cy="332990"/>
          </a:xfrm>
          <a:prstGeom prst="rightArrow">
            <a:avLst>
              <a:gd name="adj1" fmla="val 50000"/>
              <a:gd name="adj2" fmla="val 11925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p:cNvSpPr/>
          <p:nvPr/>
        </p:nvSpPr>
        <p:spPr>
          <a:xfrm rot="871484">
            <a:off x="1954388" y="1341772"/>
            <a:ext cx="5009553" cy="289686"/>
          </a:xfrm>
          <a:prstGeom prst="rightArrow">
            <a:avLst>
              <a:gd name="adj1" fmla="val 50000"/>
              <a:gd name="adj2" fmla="val 1362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p:cNvSpPr/>
          <p:nvPr/>
        </p:nvSpPr>
        <p:spPr>
          <a:xfrm rot="622940">
            <a:off x="1548248" y="4387250"/>
            <a:ext cx="5373571" cy="270913"/>
          </a:xfrm>
          <a:prstGeom prst="rightArrow">
            <a:avLst>
              <a:gd name="adj1" fmla="val 50000"/>
              <a:gd name="adj2" fmla="val 1671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p:cNvSpPr/>
          <p:nvPr/>
        </p:nvSpPr>
        <p:spPr>
          <a:xfrm rot="20863966">
            <a:off x="1923947" y="4506380"/>
            <a:ext cx="5099598" cy="293459"/>
          </a:xfrm>
          <a:prstGeom prst="rightArrow">
            <a:avLst>
              <a:gd name="adj1" fmla="val 50000"/>
              <a:gd name="adj2" fmla="val 1412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право 16"/>
          <p:cNvSpPr/>
          <p:nvPr/>
        </p:nvSpPr>
        <p:spPr>
          <a:xfrm rot="723495">
            <a:off x="1568253" y="2184731"/>
            <a:ext cx="5355088" cy="307002"/>
          </a:xfrm>
          <a:prstGeom prst="rightArrow">
            <a:avLst>
              <a:gd name="adj1" fmla="val 50000"/>
              <a:gd name="adj2" fmla="val 12963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877138" y="2179465"/>
            <a:ext cx="1006306" cy="1107996"/>
          </a:xfrm>
          <a:prstGeom prst="rect">
            <a:avLst/>
          </a:prstGeom>
          <a:noFill/>
        </p:spPr>
        <p:txBody>
          <a:bodyPr wrap="square" lIns="91440" tIns="45720" rIns="91440" bIns="45720">
            <a:spAutoFit/>
          </a:bodyPr>
          <a:lstStyle/>
          <a:p>
            <a:pPr algn="ctr"/>
            <a:r>
              <a:rPr lang="ru-RU" sz="66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К</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19" name="Прямоугольник 18"/>
          <p:cNvSpPr/>
          <p:nvPr/>
        </p:nvSpPr>
        <p:spPr>
          <a:xfrm>
            <a:off x="1197076" y="143979"/>
            <a:ext cx="889987" cy="1107996"/>
          </a:xfrm>
          <a:prstGeom prst="rect">
            <a:avLst/>
          </a:prstGeom>
          <a:noFill/>
        </p:spPr>
        <p:txBody>
          <a:bodyPr wrap="none" lIns="91440" tIns="45720" rIns="91440" bIns="45720">
            <a:spAutoFit/>
          </a:bodyPr>
          <a:lstStyle/>
          <a:p>
            <a:pPr algn="ctr"/>
            <a:r>
              <a:rPr lang="ru-RU" sz="66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О</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0" name="Прямоугольник 19"/>
          <p:cNvSpPr/>
          <p:nvPr/>
        </p:nvSpPr>
        <p:spPr>
          <a:xfrm>
            <a:off x="758065" y="1071470"/>
            <a:ext cx="843501" cy="1107996"/>
          </a:xfrm>
          <a:prstGeom prst="rect">
            <a:avLst/>
          </a:prstGeom>
          <a:noFill/>
        </p:spPr>
        <p:txBody>
          <a:bodyPr wrap="none" lIns="91440" tIns="45720" rIns="91440" bIns="45720">
            <a:spAutoFit/>
          </a:bodyPr>
          <a:lstStyle/>
          <a:p>
            <a:pPr algn="ctr"/>
            <a:r>
              <a:rPr lang="ru-RU" sz="6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С</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graphicFrame>
        <p:nvGraphicFramePr>
          <p:cNvPr id="23" name="Таблица 22"/>
          <p:cNvGraphicFramePr>
            <a:graphicFrameLocks noGrp="1"/>
          </p:cNvGraphicFramePr>
          <p:nvPr>
            <p:extLst>
              <p:ext uri="{D42A27DB-BD31-4B8C-83A1-F6EECF244321}">
                <p14:modId xmlns:p14="http://schemas.microsoft.com/office/powerpoint/2010/main" xmlns="" val="1139342828"/>
              </p:ext>
            </p:extLst>
          </p:nvPr>
        </p:nvGraphicFramePr>
        <p:xfrm>
          <a:off x="7003129" y="117245"/>
          <a:ext cx="1247800" cy="6552726"/>
        </p:xfrm>
        <a:graphic>
          <a:graphicData uri="http://schemas.openxmlformats.org/drawingml/2006/table">
            <a:tbl>
              <a:tblPr firstRow="1" bandRow="1">
                <a:tableStyleId>{5C22544A-7EE6-4342-B048-85BDC9FD1C3A}</a:tableStyleId>
              </a:tblPr>
              <a:tblGrid>
                <a:gridCol w="1247800"/>
              </a:tblGrid>
              <a:tr h="10921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0921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0921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0921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092121">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10921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bl>
          </a:graphicData>
        </a:graphic>
      </p:graphicFrame>
      <p:sp>
        <p:nvSpPr>
          <p:cNvPr id="24" name="Прямоугольник 23"/>
          <p:cNvSpPr/>
          <p:nvPr/>
        </p:nvSpPr>
        <p:spPr>
          <a:xfrm>
            <a:off x="7157754" y="2357701"/>
            <a:ext cx="843501" cy="1107996"/>
          </a:xfrm>
          <a:prstGeom prst="rect">
            <a:avLst/>
          </a:prstGeom>
          <a:noFill/>
        </p:spPr>
        <p:txBody>
          <a:bodyPr wrap="none" lIns="91440" tIns="45720" rIns="91440" bIns="45720">
            <a:spAutoFit/>
          </a:bodyPr>
          <a:lstStyle/>
          <a:p>
            <a:pPr algn="ctr"/>
            <a:r>
              <a:rPr lang="ru-RU" sz="6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С</a:t>
            </a:r>
            <a:endParaRPr lang="ru-RU" sz="66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
        <p:nvSpPr>
          <p:cNvPr id="22" name="Прямоугольник 21"/>
          <p:cNvSpPr/>
          <p:nvPr/>
        </p:nvSpPr>
        <p:spPr>
          <a:xfrm>
            <a:off x="7197695" y="1249705"/>
            <a:ext cx="889987" cy="1107996"/>
          </a:xfrm>
          <a:prstGeom prst="rect">
            <a:avLst/>
          </a:prstGeom>
          <a:noFill/>
        </p:spPr>
        <p:txBody>
          <a:bodyPr wrap="none" lIns="91440" tIns="45720" rIns="91440" bIns="45720">
            <a:spAutoFit/>
          </a:bodyPr>
          <a:lstStyle/>
          <a:p>
            <a:pPr algn="ctr"/>
            <a:r>
              <a:rPr lang="ru-RU" sz="6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О</a:t>
            </a:r>
            <a:endParaRPr lang="ru-RU" sz="66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
        <p:nvSpPr>
          <p:cNvPr id="21" name="Прямоугольник 20"/>
          <p:cNvSpPr/>
          <p:nvPr/>
        </p:nvSpPr>
        <p:spPr>
          <a:xfrm>
            <a:off x="7246101" y="148649"/>
            <a:ext cx="801823" cy="1107996"/>
          </a:xfrm>
          <a:prstGeom prst="rect">
            <a:avLst/>
          </a:prstGeom>
          <a:noFill/>
        </p:spPr>
        <p:txBody>
          <a:bodyPr wrap="none" lIns="91440" tIns="45720" rIns="91440" bIns="45720">
            <a:spAutoFit/>
          </a:bodyPr>
          <a:lstStyle/>
          <a:p>
            <a:pPr algn="ctr"/>
            <a:r>
              <a:rPr lang="ru-RU" sz="6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К</a:t>
            </a:r>
            <a:endParaRPr lang="ru-RU" sz="66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pic>
        <p:nvPicPr>
          <p:cNvPr id="4098" name="Picture 2" descr="блики"/>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96336" y="4648645"/>
            <a:ext cx="1714500" cy="2324101"/>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Прямоугольник 26"/>
          <p:cNvSpPr/>
          <p:nvPr/>
        </p:nvSpPr>
        <p:spPr>
          <a:xfrm>
            <a:off x="854997" y="4507368"/>
            <a:ext cx="982961" cy="1107996"/>
          </a:xfrm>
          <a:prstGeom prst="rect">
            <a:avLst/>
          </a:prstGeom>
          <a:noFill/>
        </p:spPr>
        <p:txBody>
          <a:bodyPr wrap="none" lIns="91440" tIns="45720" rIns="91440" bIns="45720">
            <a:spAutoFit/>
          </a:bodyPr>
          <a:lstStyle/>
          <a:p>
            <a:pPr algn="ctr"/>
            <a:r>
              <a:rPr lang="ru-RU" sz="66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М</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8" name="Прямоугольник 27"/>
          <p:cNvSpPr/>
          <p:nvPr/>
        </p:nvSpPr>
        <p:spPr>
          <a:xfrm>
            <a:off x="7104855" y="3429988"/>
            <a:ext cx="982961" cy="1107996"/>
          </a:xfrm>
          <a:prstGeom prst="rect">
            <a:avLst/>
          </a:prstGeom>
          <a:noFill/>
        </p:spPr>
        <p:txBody>
          <a:bodyPr wrap="none" lIns="91440" tIns="45720" rIns="91440" bIns="45720">
            <a:spAutoFit/>
          </a:bodyPr>
          <a:lstStyle/>
          <a:p>
            <a:pPr algn="ctr"/>
            <a:r>
              <a:rPr lang="ru-RU" sz="6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М</a:t>
            </a:r>
            <a:endParaRPr lang="ru-RU" sz="66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
        <p:nvSpPr>
          <p:cNvPr id="29" name="Прямоугольник 28"/>
          <p:cNvSpPr/>
          <p:nvPr/>
        </p:nvSpPr>
        <p:spPr>
          <a:xfrm>
            <a:off x="711579" y="3287461"/>
            <a:ext cx="889987" cy="1107996"/>
          </a:xfrm>
          <a:prstGeom prst="rect">
            <a:avLst/>
          </a:prstGeom>
          <a:noFill/>
        </p:spPr>
        <p:txBody>
          <a:bodyPr wrap="none" lIns="91440" tIns="45720" rIns="91440" bIns="45720">
            <a:spAutoFit/>
          </a:bodyPr>
          <a:lstStyle/>
          <a:p>
            <a:pPr algn="ctr"/>
            <a:r>
              <a:rPr lang="ru-RU" sz="66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О</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30" name="Прямоугольник 29"/>
          <p:cNvSpPr/>
          <p:nvPr/>
        </p:nvSpPr>
        <p:spPr>
          <a:xfrm>
            <a:off x="7159224" y="4538683"/>
            <a:ext cx="889987" cy="1107996"/>
          </a:xfrm>
          <a:prstGeom prst="rect">
            <a:avLst/>
          </a:prstGeom>
          <a:noFill/>
        </p:spPr>
        <p:txBody>
          <a:bodyPr wrap="none" lIns="91440" tIns="45720" rIns="91440" bIns="45720">
            <a:spAutoFit/>
          </a:bodyPr>
          <a:lstStyle/>
          <a:p>
            <a:pPr algn="ctr"/>
            <a:r>
              <a:rPr lang="ru-RU" sz="6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О</a:t>
            </a:r>
            <a:endParaRPr lang="ru-RU" sz="66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
        <p:nvSpPr>
          <p:cNvPr id="31" name="Прямоугольник 30"/>
          <p:cNvSpPr/>
          <p:nvPr/>
        </p:nvSpPr>
        <p:spPr>
          <a:xfrm>
            <a:off x="877138" y="5706121"/>
            <a:ext cx="843501" cy="1107996"/>
          </a:xfrm>
          <a:prstGeom prst="rect">
            <a:avLst/>
          </a:prstGeom>
          <a:noFill/>
        </p:spPr>
        <p:txBody>
          <a:bodyPr wrap="none" lIns="91440" tIns="45720" rIns="91440" bIns="45720">
            <a:spAutoFit/>
          </a:bodyPr>
          <a:lstStyle/>
          <a:p>
            <a:pPr algn="ctr"/>
            <a:r>
              <a:rPr lang="ru-RU" sz="6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rPr>
              <a:t>С</a:t>
            </a:r>
            <a:endParaRPr lang="ru-RU" sz="66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32" name="Прямоугольник 31"/>
          <p:cNvSpPr/>
          <p:nvPr/>
        </p:nvSpPr>
        <p:spPr>
          <a:xfrm>
            <a:off x="7185989" y="5618644"/>
            <a:ext cx="843501" cy="1107996"/>
          </a:xfrm>
          <a:prstGeom prst="rect">
            <a:avLst/>
          </a:prstGeom>
          <a:noFill/>
        </p:spPr>
        <p:txBody>
          <a:bodyPr wrap="none" lIns="91440" tIns="45720" rIns="91440" bIns="45720">
            <a:spAutoFit/>
          </a:bodyPr>
          <a:lstStyle/>
          <a:p>
            <a:pPr algn="ctr"/>
            <a:r>
              <a:rPr lang="ru-RU" sz="6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С</a:t>
            </a:r>
            <a:endParaRPr lang="ru-RU" sz="66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pic>
        <p:nvPicPr>
          <p:cNvPr id="4100" name="Picture 4" descr="блики"/>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920158" y="2421802"/>
            <a:ext cx="2095500" cy="2247901"/>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6" descr="солнечные блики"/>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865155" y="77600"/>
            <a:ext cx="2381250" cy="2085976"/>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солнечные блики"/>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707904" y="4507368"/>
            <a:ext cx="2190750" cy="215265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голубое солнце"/>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967908" y="2711484"/>
            <a:ext cx="2381250" cy="1581151"/>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moon"/>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920158" y="4474525"/>
            <a:ext cx="1905000" cy="1990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334695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лун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960" y="198098"/>
            <a:ext cx="3120755" cy="312075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https://img-fotki.yandex.ru/get/43546/200418627.12c/0_1608ba_5658e228_ori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3642" t="47780" r="56082"/>
          <a:stretch/>
        </p:blipFill>
        <p:spPr bwMode="auto">
          <a:xfrm>
            <a:off x="-12374" y="1418523"/>
            <a:ext cx="3027780" cy="497118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ветер"/>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95736" y="548680"/>
            <a:ext cx="2065412" cy="1342519"/>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xmlns="" val="3533706940"/>
              </p:ext>
            </p:extLst>
          </p:nvPr>
        </p:nvGraphicFramePr>
        <p:xfrm>
          <a:off x="2820144" y="4280333"/>
          <a:ext cx="6096000" cy="21983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109919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109919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sp>
        <p:nvSpPr>
          <p:cNvPr id="8" name="Параллелограмм 7"/>
          <p:cNvSpPr/>
          <p:nvPr/>
        </p:nvSpPr>
        <p:spPr>
          <a:xfrm>
            <a:off x="2915816" y="4499963"/>
            <a:ext cx="980530" cy="594008"/>
          </a:xfrm>
          <a:prstGeom prst="parallelogram">
            <a:avLst>
              <a:gd name="adj" fmla="val 4314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9" name="Овал 8"/>
          <p:cNvSpPr/>
          <p:nvPr/>
        </p:nvSpPr>
        <p:spPr>
          <a:xfrm>
            <a:off x="4122373" y="4527482"/>
            <a:ext cx="1080120" cy="6036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5-конечная звезда 9"/>
          <p:cNvSpPr/>
          <p:nvPr/>
        </p:nvSpPr>
        <p:spPr>
          <a:xfrm>
            <a:off x="5410944" y="4363355"/>
            <a:ext cx="914400" cy="914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1" name="Блок-схема: извлечение 10"/>
          <p:cNvSpPr/>
          <p:nvPr/>
        </p:nvSpPr>
        <p:spPr>
          <a:xfrm>
            <a:off x="6720780" y="4464719"/>
            <a:ext cx="685800" cy="711672"/>
          </a:xfrm>
          <a:prstGeom prst="flowChartExtra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7884368" y="4339767"/>
            <a:ext cx="914400"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араллелограмм 12"/>
          <p:cNvSpPr/>
          <p:nvPr/>
        </p:nvSpPr>
        <p:spPr>
          <a:xfrm>
            <a:off x="4898490" y="3287571"/>
            <a:ext cx="980530" cy="594008"/>
          </a:xfrm>
          <a:prstGeom prst="parallelogram">
            <a:avLst>
              <a:gd name="adj" fmla="val 4314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4" name="Овал 13"/>
          <p:cNvSpPr/>
          <p:nvPr/>
        </p:nvSpPr>
        <p:spPr>
          <a:xfrm>
            <a:off x="3916427" y="2060848"/>
            <a:ext cx="1080120" cy="6036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5-конечная звезда 14"/>
          <p:cNvSpPr/>
          <p:nvPr/>
        </p:nvSpPr>
        <p:spPr>
          <a:xfrm>
            <a:off x="4139952" y="551710"/>
            <a:ext cx="914400" cy="914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6" name="Овал 15"/>
          <p:cNvSpPr/>
          <p:nvPr/>
        </p:nvSpPr>
        <p:spPr>
          <a:xfrm>
            <a:off x="6606480" y="1891198"/>
            <a:ext cx="914400"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Блок-схема: извлечение 16"/>
          <p:cNvSpPr/>
          <p:nvPr/>
        </p:nvSpPr>
        <p:spPr>
          <a:xfrm>
            <a:off x="6720780" y="618755"/>
            <a:ext cx="685800" cy="711672"/>
          </a:xfrm>
          <a:prstGeom prst="flowChartExtra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6606480" y="3122910"/>
            <a:ext cx="689612" cy="923330"/>
          </a:xfrm>
          <a:prstGeom prst="rect">
            <a:avLst/>
          </a:prstGeom>
          <a:noFill/>
          <a:ln>
            <a:noFill/>
          </a:ln>
        </p:spPr>
        <p:txBody>
          <a:bodyPr wrap="none" lIns="91440" tIns="45720" rIns="91440" bIns="45720">
            <a:spAutoFit/>
          </a:bodyPr>
          <a:lstStyle/>
          <a:p>
            <a:pPr algn="ctr"/>
            <a:r>
              <a:rPr lang="ru-RU" sz="5400" b="1"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К</a:t>
            </a:r>
            <a:endParaRPr lang="ru-RU" sz="5400" b="1" cap="none" spc="0"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19" name="Минус 18"/>
          <p:cNvSpPr/>
          <p:nvPr/>
        </p:nvSpPr>
        <p:spPr>
          <a:xfrm>
            <a:off x="5861165" y="3208761"/>
            <a:ext cx="523290" cy="914400"/>
          </a:xfrm>
          <a:prstGeom prst="mathMinus">
            <a:avLst>
              <a:gd name="adj1" fmla="val 116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498146" y="1891199"/>
            <a:ext cx="761748" cy="923330"/>
          </a:xfrm>
          <a:prstGeom prst="rect">
            <a:avLst/>
          </a:prstGeom>
          <a:noFill/>
          <a:ln>
            <a:noFill/>
          </a:ln>
        </p:spPr>
        <p:txBody>
          <a:bodyPr wrap="none" lIns="91440" tIns="45720" rIns="91440" bIns="45720">
            <a:spAutoFit/>
          </a:bodyPr>
          <a:lstStyle/>
          <a:p>
            <a:pPr algn="ctr"/>
            <a:r>
              <a:rPr lang="ru-RU" sz="5400" b="1" dirty="0" smtClean="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О</a:t>
            </a:r>
            <a:endParaRPr lang="ru-RU" sz="5400" b="1" cap="none" spc="0"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1" name="Прямоугольник 20"/>
          <p:cNvSpPr/>
          <p:nvPr/>
        </p:nvSpPr>
        <p:spPr>
          <a:xfrm>
            <a:off x="5498146" y="495193"/>
            <a:ext cx="952505" cy="923330"/>
          </a:xfrm>
          <a:prstGeom prst="rect">
            <a:avLst/>
          </a:prstGeom>
          <a:noFill/>
          <a:ln>
            <a:noFill/>
          </a:ln>
        </p:spPr>
        <p:txBody>
          <a:bodyPr wrap="none" lIns="91440" tIns="45720" rIns="91440" bIns="45720">
            <a:spAutoFit/>
          </a:bodyPr>
          <a:lstStyle/>
          <a:p>
            <a:pPr algn="ctr"/>
            <a:r>
              <a:rPr lang="ru-RU" sz="5400" b="1" dirty="0" smtClean="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Ш</a:t>
            </a:r>
            <a:endParaRPr lang="ru-RU" sz="5400" b="1" cap="none" spc="0"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2" name="Прямоугольник 21"/>
          <p:cNvSpPr/>
          <p:nvPr/>
        </p:nvSpPr>
        <p:spPr>
          <a:xfrm>
            <a:off x="7996762" y="551710"/>
            <a:ext cx="689612" cy="923330"/>
          </a:xfrm>
          <a:prstGeom prst="rect">
            <a:avLst/>
          </a:prstGeom>
          <a:noFill/>
          <a:ln>
            <a:noFill/>
          </a:ln>
        </p:spPr>
        <p:txBody>
          <a:bodyPr wrap="none" lIns="91440" tIns="45720" rIns="91440" bIns="45720">
            <a:spAutoFit/>
          </a:bodyPr>
          <a:lstStyle/>
          <a:p>
            <a:pPr algn="ctr"/>
            <a:r>
              <a:rPr lang="ru-RU" sz="5400" b="1"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К</a:t>
            </a:r>
            <a:endParaRPr lang="ru-RU" sz="5400" b="1" cap="none" spc="0"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3" name="Прямоугольник 22"/>
          <p:cNvSpPr/>
          <p:nvPr/>
        </p:nvSpPr>
        <p:spPr>
          <a:xfrm>
            <a:off x="7979930" y="1870680"/>
            <a:ext cx="723276" cy="923330"/>
          </a:xfrm>
          <a:prstGeom prst="rect">
            <a:avLst/>
          </a:prstGeom>
          <a:noFill/>
          <a:ln>
            <a:noFill/>
          </a:ln>
        </p:spPr>
        <p:txBody>
          <a:bodyPr wrap="none" lIns="91440" tIns="45720" rIns="91440" bIns="45720">
            <a:spAutoFit/>
          </a:bodyPr>
          <a:lstStyle/>
          <a:p>
            <a:pPr algn="ctr"/>
            <a:r>
              <a:rPr lang="ru-RU" sz="5400" b="1" dirty="0" smtClean="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А</a:t>
            </a:r>
            <a:endParaRPr lang="ru-RU" sz="5400" b="1" cap="none" spc="0"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4" name="Минус 23"/>
          <p:cNvSpPr/>
          <p:nvPr/>
        </p:nvSpPr>
        <p:spPr>
          <a:xfrm>
            <a:off x="5054352" y="618755"/>
            <a:ext cx="523290" cy="914400"/>
          </a:xfrm>
          <a:prstGeom prst="mathMinus">
            <a:avLst>
              <a:gd name="adj1" fmla="val 116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Минус 24"/>
          <p:cNvSpPr/>
          <p:nvPr/>
        </p:nvSpPr>
        <p:spPr>
          <a:xfrm>
            <a:off x="5054708" y="1905495"/>
            <a:ext cx="523290" cy="914400"/>
          </a:xfrm>
          <a:prstGeom prst="mathMinus">
            <a:avLst>
              <a:gd name="adj1" fmla="val 116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Минус 25"/>
          <p:cNvSpPr/>
          <p:nvPr/>
        </p:nvSpPr>
        <p:spPr>
          <a:xfrm>
            <a:off x="7525531" y="648887"/>
            <a:ext cx="523290" cy="914400"/>
          </a:xfrm>
          <a:prstGeom prst="mathMinus">
            <a:avLst>
              <a:gd name="adj1" fmla="val 116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Минус 26"/>
          <p:cNvSpPr/>
          <p:nvPr/>
        </p:nvSpPr>
        <p:spPr>
          <a:xfrm>
            <a:off x="7525531" y="1900812"/>
            <a:ext cx="523290" cy="914400"/>
          </a:xfrm>
          <a:prstGeom prst="mathMinus">
            <a:avLst>
              <a:gd name="adj1" fmla="val 116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3751494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лун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960" y="198098"/>
            <a:ext cx="3120755" cy="312075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https://img-fotki.yandex.ru/get/43546/200418627.12c/0_1608ba_5658e228_ori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3642" t="47780" r="56082"/>
          <a:stretch/>
        </p:blipFill>
        <p:spPr bwMode="auto">
          <a:xfrm>
            <a:off x="-12374" y="1418523"/>
            <a:ext cx="3027780" cy="497118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ветер"/>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73375" y="692696"/>
            <a:ext cx="2065412" cy="1342519"/>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7" name="Таблица 6"/>
          <p:cNvGraphicFramePr>
            <a:graphicFrameLocks noGrp="1"/>
          </p:cNvGraphicFramePr>
          <p:nvPr>
            <p:extLst>
              <p:ext uri="{D42A27DB-BD31-4B8C-83A1-F6EECF244321}">
                <p14:modId xmlns:p14="http://schemas.microsoft.com/office/powerpoint/2010/main" xmlns="" val="2555092116"/>
              </p:ext>
            </p:extLst>
          </p:nvPr>
        </p:nvGraphicFramePr>
        <p:xfrm>
          <a:off x="2820144" y="4280333"/>
          <a:ext cx="6096000" cy="219838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109919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1099190">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bl>
          </a:graphicData>
        </a:graphic>
      </p:graphicFrame>
      <p:sp>
        <p:nvSpPr>
          <p:cNvPr id="8" name="Параллелограмм 7"/>
          <p:cNvSpPr/>
          <p:nvPr/>
        </p:nvSpPr>
        <p:spPr>
          <a:xfrm>
            <a:off x="2915816" y="4499963"/>
            <a:ext cx="980530" cy="594008"/>
          </a:xfrm>
          <a:prstGeom prst="parallelogram">
            <a:avLst>
              <a:gd name="adj" fmla="val 4314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9" name="Овал 8"/>
          <p:cNvSpPr/>
          <p:nvPr/>
        </p:nvSpPr>
        <p:spPr>
          <a:xfrm>
            <a:off x="4122373" y="4527482"/>
            <a:ext cx="1080120" cy="6036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5-конечная звезда 9"/>
          <p:cNvSpPr/>
          <p:nvPr/>
        </p:nvSpPr>
        <p:spPr>
          <a:xfrm>
            <a:off x="5410944" y="4363355"/>
            <a:ext cx="914400" cy="914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1" name="Блок-схема: извлечение 10"/>
          <p:cNvSpPr/>
          <p:nvPr/>
        </p:nvSpPr>
        <p:spPr>
          <a:xfrm>
            <a:off x="6720780" y="4464719"/>
            <a:ext cx="685800" cy="711672"/>
          </a:xfrm>
          <a:prstGeom prst="flowChartExtra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7884368" y="4339767"/>
            <a:ext cx="914400"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3061275" y="5486261"/>
            <a:ext cx="689612" cy="923330"/>
          </a:xfrm>
          <a:prstGeom prst="rect">
            <a:avLst/>
          </a:prstGeom>
          <a:noFill/>
          <a:ln>
            <a:noFill/>
          </a:ln>
        </p:spPr>
        <p:txBody>
          <a:bodyPr wrap="none" lIns="91440" tIns="45720" rIns="91440" bIns="45720">
            <a:spAutoFit/>
          </a:bodyPr>
          <a:lstStyle/>
          <a:p>
            <a:pPr algn="ctr"/>
            <a:r>
              <a:rPr lang="ru-RU" sz="5400" b="1"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К</a:t>
            </a:r>
            <a:endParaRPr lang="ru-RU" sz="5400" b="1" cap="none" spc="0"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0" name="Прямоугольник 19"/>
          <p:cNvSpPr/>
          <p:nvPr/>
        </p:nvSpPr>
        <p:spPr>
          <a:xfrm>
            <a:off x="4293568" y="5456308"/>
            <a:ext cx="761748" cy="923330"/>
          </a:xfrm>
          <a:prstGeom prst="rect">
            <a:avLst/>
          </a:prstGeom>
          <a:noFill/>
          <a:ln>
            <a:noFill/>
          </a:ln>
        </p:spPr>
        <p:txBody>
          <a:bodyPr wrap="none" lIns="91440" tIns="45720" rIns="91440" bIns="45720">
            <a:spAutoFit/>
          </a:bodyPr>
          <a:lstStyle/>
          <a:p>
            <a:pPr algn="ctr"/>
            <a:r>
              <a:rPr lang="ru-RU" sz="5400" b="1" dirty="0" smtClean="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О</a:t>
            </a:r>
            <a:endParaRPr lang="ru-RU" sz="5400" b="1" cap="none" spc="0"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1" name="Прямоугольник 20"/>
          <p:cNvSpPr/>
          <p:nvPr/>
        </p:nvSpPr>
        <p:spPr>
          <a:xfrm>
            <a:off x="5372839" y="5448802"/>
            <a:ext cx="952505" cy="923330"/>
          </a:xfrm>
          <a:prstGeom prst="rect">
            <a:avLst/>
          </a:prstGeom>
          <a:noFill/>
          <a:ln>
            <a:noFill/>
          </a:ln>
        </p:spPr>
        <p:txBody>
          <a:bodyPr wrap="none" lIns="91440" tIns="45720" rIns="91440" bIns="45720">
            <a:spAutoFit/>
          </a:bodyPr>
          <a:lstStyle/>
          <a:p>
            <a:pPr algn="ctr"/>
            <a:r>
              <a:rPr lang="ru-RU" sz="5400" b="1" dirty="0" smtClean="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Ш</a:t>
            </a:r>
            <a:endParaRPr lang="ru-RU" sz="5400" b="1" cap="none" spc="0"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2" name="Прямоугольник 21"/>
          <p:cNvSpPr/>
          <p:nvPr/>
        </p:nvSpPr>
        <p:spPr>
          <a:xfrm>
            <a:off x="6795839" y="5437917"/>
            <a:ext cx="689612" cy="923330"/>
          </a:xfrm>
          <a:prstGeom prst="rect">
            <a:avLst/>
          </a:prstGeom>
          <a:noFill/>
          <a:ln>
            <a:noFill/>
          </a:ln>
        </p:spPr>
        <p:txBody>
          <a:bodyPr wrap="none" lIns="91440" tIns="45720" rIns="91440" bIns="45720">
            <a:spAutoFit/>
          </a:bodyPr>
          <a:lstStyle/>
          <a:p>
            <a:pPr algn="ctr"/>
            <a:r>
              <a:rPr lang="ru-RU" sz="5400" b="1"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К</a:t>
            </a:r>
            <a:endParaRPr lang="ru-RU" sz="5400" b="1" cap="none" spc="0"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sp>
        <p:nvSpPr>
          <p:cNvPr id="23" name="Прямоугольник 22"/>
          <p:cNvSpPr/>
          <p:nvPr/>
        </p:nvSpPr>
        <p:spPr>
          <a:xfrm>
            <a:off x="7952793" y="5437917"/>
            <a:ext cx="723276" cy="923330"/>
          </a:xfrm>
          <a:prstGeom prst="rect">
            <a:avLst/>
          </a:prstGeom>
          <a:noFill/>
          <a:ln>
            <a:noFill/>
          </a:ln>
        </p:spPr>
        <p:txBody>
          <a:bodyPr wrap="none" lIns="91440" tIns="45720" rIns="91440" bIns="45720">
            <a:spAutoFit/>
          </a:bodyPr>
          <a:lstStyle/>
          <a:p>
            <a:pPr algn="ctr"/>
            <a:r>
              <a:rPr lang="ru-RU" sz="5400" b="1" dirty="0" smtClean="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rPr>
              <a:t>А</a:t>
            </a:r>
            <a:endParaRPr lang="ru-RU" sz="5400" b="1" cap="none" spc="0" dirty="0">
              <a:ln w="18000">
                <a:solidFill>
                  <a:srgbClr val="FFFF00"/>
                </a:solidFill>
                <a:prstDash val="solid"/>
                <a:miter lim="800000"/>
              </a:ln>
              <a:solidFill>
                <a:srgbClr val="FFFF00"/>
              </a:solidFill>
              <a:effectLst>
                <a:outerShdw blurRad="25500" dist="23000" dir="7020000" algn="tl">
                  <a:srgbClr val="000000">
                    <a:alpha val="50000"/>
                  </a:srgbClr>
                </a:outerShdw>
              </a:effectLst>
              <a:latin typeface="Arial Black" pitchFamily="34" charset="0"/>
            </a:endParaRPr>
          </a:p>
        </p:txBody>
      </p:sp>
      <p:pic>
        <p:nvPicPr>
          <p:cNvPr id="5122" name="Picture 2" descr="котята"/>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61361" y="262579"/>
            <a:ext cx="2792867" cy="35469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91796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4121069111"/>
              </p:ext>
            </p:extLst>
          </p:nvPr>
        </p:nvGraphicFramePr>
        <p:xfrm>
          <a:off x="251520" y="116632"/>
          <a:ext cx="3772137" cy="2088232"/>
        </p:xfrm>
        <a:graphic>
          <a:graphicData uri="http://schemas.openxmlformats.org/drawingml/2006/table">
            <a:tbl>
              <a:tblPr firstRow="1" bandRow="1">
                <a:tableStyleId>{5C22544A-7EE6-4342-B048-85BDC9FD1C3A}</a:tableStyleId>
              </a:tblPr>
              <a:tblGrid>
                <a:gridCol w="3772137"/>
              </a:tblGrid>
              <a:tr h="2088232">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xmlns="" val="399906542"/>
              </p:ext>
            </p:extLst>
          </p:nvPr>
        </p:nvGraphicFramePr>
        <p:xfrm>
          <a:off x="207234" y="2380484"/>
          <a:ext cx="3816423" cy="2016521"/>
        </p:xfrm>
        <a:graphic>
          <a:graphicData uri="http://schemas.openxmlformats.org/drawingml/2006/table">
            <a:tbl>
              <a:tblPr firstRow="1" bandRow="1">
                <a:tableStyleId>{5C22544A-7EE6-4342-B048-85BDC9FD1C3A}</a:tableStyleId>
              </a:tblPr>
              <a:tblGrid>
                <a:gridCol w="3816423"/>
              </a:tblGrid>
              <a:tr h="20165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xmlns="" val="1613753992"/>
              </p:ext>
            </p:extLst>
          </p:nvPr>
        </p:nvGraphicFramePr>
        <p:xfrm>
          <a:off x="176514" y="4542868"/>
          <a:ext cx="3891430" cy="2102751"/>
        </p:xfrm>
        <a:graphic>
          <a:graphicData uri="http://schemas.openxmlformats.org/drawingml/2006/table">
            <a:tbl>
              <a:tblPr firstRow="1" bandRow="1">
                <a:tableStyleId>{5C22544A-7EE6-4342-B048-85BDC9FD1C3A}</a:tableStyleId>
              </a:tblPr>
              <a:tblGrid>
                <a:gridCol w="3891430"/>
              </a:tblGrid>
              <a:tr h="210275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bl>
          </a:graphicData>
        </a:graphic>
      </p:graphicFrame>
      <p:sp>
        <p:nvSpPr>
          <p:cNvPr id="12" name="Прямоугольник 11"/>
          <p:cNvSpPr/>
          <p:nvPr/>
        </p:nvSpPr>
        <p:spPr>
          <a:xfrm>
            <a:off x="7092280" y="438394"/>
            <a:ext cx="1629283" cy="14883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9" name="Picture 6" descr="план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900" y="457934"/>
            <a:ext cx="1514314" cy="1514314"/>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6" descr="план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27311" y="442721"/>
            <a:ext cx="1483997" cy="1483997"/>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10" descr="космические корабли"/>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15970" y="2403100"/>
            <a:ext cx="2075791" cy="1942941"/>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6" descr="планеты"/>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43362" y="4910750"/>
            <a:ext cx="1474304" cy="1474304"/>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https://img-fotki.yandex.ru/get/43546/200418627.12c/0_1608ba_5658e228_orig.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6448" t="45424" r="16776"/>
          <a:stretch/>
        </p:blipFill>
        <p:spPr bwMode="auto">
          <a:xfrm>
            <a:off x="129647" y="4709480"/>
            <a:ext cx="819809" cy="1700245"/>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https://img-fotki.yandex.ru/get/43546/200418627.12c/0_1608ba_5658e228_orig.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6448" t="45424" r="16776"/>
          <a:stretch/>
        </p:blipFill>
        <p:spPr bwMode="auto">
          <a:xfrm>
            <a:off x="1234057" y="4715160"/>
            <a:ext cx="819809" cy="1700245"/>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https://img-fotki.yandex.ru/get/43546/200418627.12c/0_1608ba_5658e228_orig.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6448" t="45424" r="16776"/>
          <a:stretch/>
        </p:blipFill>
        <p:spPr bwMode="auto">
          <a:xfrm>
            <a:off x="2249499" y="4715160"/>
            <a:ext cx="819809" cy="1700245"/>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https://img-fotki.yandex.ru/get/43546/200418627.12c/0_1608ba_5658e228_orig.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6448" t="45424" r="16776"/>
          <a:stretch/>
        </p:blipFill>
        <p:spPr bwMode="auto">
          <a:xfrm>
            <a:off x="3203848" y="4761945"/>
            <a:ext cx="819809" cy="1700245"/>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10" descr="космические корабли"/>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91663" y="442721"/>
            <a:ext cx="1769427" cy="1656184"/>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Прямоугольник 57"/>
          <p:cNvSpPr/>
          <p:nvPr/>
        </p:nvSpPr>
        <p:spPr>
          <a:xfrm>
            <a:off x="7098771" y="2588443"/>
            <a:ext cx="1629283" cy="157225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9" name="Picture 2" descr="https://img-fotki.yandex.ru/get/43546/200418627.12c/0_1608ba_5658e228_orig.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6448" t="45424" r="16776"/>
          <a:stretch/>
        </p:blipFill>
        <p:spPr bwMode="auto">
          <a:xfrm>
            <a:off x="5424264" y="2152607"/>
            <a:ext cx="1080562" cy="2241034"/>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Прямоугольник 59"/>
          <p:cNvSpPr/>
          <p:nvPr/>
        </p:nvSpPr>
        <p:spPr>
          <a:xfrm>
            <a:off x="7092278" y="4796847"/>
            <a:ext cx="1629283" cy="14883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7458681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3120337123"/>
              </p:ext>
            </p:extLst>
          </p:nvPr>
        </p:nvGraphicFramePr>
        <p:xfrm>
          <a:off x="251520" y="116632"/>
          <a:ext cx="3772137" cy="2088232"/>
        </p:xfrm>
        <a:graphic>
          <a:graphicData uri="http://schemas.openxmlformats.org/drawingml/2006/table">
            <a:tbl>
              <a:tblPr firstRow="1" bandRow="1">
                <a:tableStyleId>{5C22544A-7EE6-4342-B048-85BDC9FD1C3A}</a:tableStyleId>
              </a:tblPr>
              <a:tblGrid>
                <a:gridCol w="3772137"/>
              </a:tblGrid>
              <a:tr h="2088232">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xmlns="" val="2056568043"/>
              </p:ext>
            </p:extLst>
          </p:nvPr>
        </p:nvGraphicFramePr>
        <p:xfrm>
          <a:off x="207234" y="2380484"/>
          <a:ext cx="3816423" cy="2016521"/>
        </p:xfrm>
        <a:graphic>
          <a:graphicData uri="http://schemas.openxmlformats.org/drawingml/2006/table">
            <a:tbl>
              <a:tblPr firstRow="1" bandRow="1">
                <a:tableStyleId>{5C22544A-7EE6-4342-B048-85BDC9FD1C3A}</a:tableStyleId>
              </a:tblPr>
              <a:tblGrid>
                <a:gridCol w="3816423"/>
              </a:tblGrid>
              <a:tr h="20165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xmlns="" val="135167358"/>
              </p:ext>
            </p:extLst>
          </p:nvPr>
        </p:nvGraphicFramePr>
        <p:xfrm>
          <a:off x="176514" y="4542868"/>
          <a:ext cx="3891430" cy="2102751"/>
        </p:xfrm>
        <a:graphic>
          <a:graphicData uri="http://schemas.openxmlformats.org/drawingml/2006/table">
            <a:tbl>
              <a:tblPr firstRow="1" bandRow="1">
                <a:tableStyleId>{5C22544A-7EE6-4342-B048-85BDC9FD1C3A}</a:tableStyleId>
              </a:tblPr>
              <a:tblGrid>
                <a:gridCol w="3891430"/>
              </a:tblGrid>
              <a:tr h="210275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bl>
          </a:graphicData>
        </a:graphic>
      </p:graphicFrame>
      <p:sp>
        <p:nvSpPr>
          <p:cNvPr id="12" name="Прямоугольник 11"/>
          <p:cNvSpPr/>
          <p:nvPr/>
        </p:nvSpPr>
        <p:spPr>
          <a:xfrm>
            <a:off x="7092280" y="438394"/>
            <a:ext cx="1629283" cy="14883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p:cNvSpPr/>
          <p:nvPr/>
        </p:nvSpPr>
        <p:spPr>
          <a:xfrm>
            <a:off x="7092277" y="2557854"/>
            <a:ext cx="1629283" cy="157225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Прямоугольник 59"/>
          <p:cNvSpPr/>
          <p:nvPr/>
        </p:nvSpPr>
        <p:spPr>
          <a:xfrm>
            <a:off x="7092278" y="4796847"/>
            <a:ext cx="1629283" cy="14883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Picture 2" descr="космические корабл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2433447"/>
            <a:ext cx="822598" cy="972812"/>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космические корабл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51044" y="2445144"/>
            <a:ext cx="822598" cy="972812"/>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космические корабл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3808" y="2395603"/>
            <a:ext cx="822598" cy="972812"/>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космические корабл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3391809"/>
            <a:ext cx="822598" cy="972812"/>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космические корабл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41646" y="3417956"/>
            <a:ext cx="822598" cy="97281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космические корабли"/>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1800" y="3391809"/>
            <a:ext cx="822598" cy="972812"/>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космические корабли"/>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4593" y="4519569"/>
            <a:ext cx="1584176" cy="1873461"/>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солнц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6" y="191596"/>
            <a:ext cx="1036179" cy="101545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солнц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84955" y="199303"/>
            <a:ext cx="1036179" cy="1015456"/>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солнц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71800" y="199303"/>
            <a:ext cx="1036179" cy="1015456"/>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солнц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56537" y="1172839"/>
            <a:ext cx="1036179" cy="101545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солнц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99793" y="1120240"/>
            <a:ext cx="1036179" cy="1015456"/>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солнце"/>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58835" y="2326521"/>
            <a:ext cx="2057315" cy="201617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spaceships"/>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4040" t="74223" r="36279"/>
          <a:stretch/>
        </p:blipFill>
        <p:spPr bwMode="auto">
          <a:xfrm>
            <a:off x="200261" y="4548097"/>
            <a:ext cx="1441385" cy="1036238"/>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spaceships"/>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4040" t="74223" r="36279"/>
          <a:stretch/>
        </p:blipFill>
        <p:spPr bwMode="auto">
          <a:xfrm>
            <a:off x="2580858" y="4581486"/>
            <a:ext cx="1348498" cy="96946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spaceships"/>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4040" t="74223" r="36279"/>
          <a:stretch/>
        </p:blipFill>
        <p:spPr bwMode="auto">
          <a:xfrm>
            <a:off x="1478516" y="5521249"/>
            <a:ext cx="1359349" cy="977261"/>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spaceships"/>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4040" t="74223" r="36279"/>
          <a:stretch/>
        </p:blipFill>
        <p:spPr bwMode="auto">
          <a:xfrm>
            <a:off x="4729648" y="337754"/>
            <a:ext cx="2115691" cy="15210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15428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3886010167"/>
              </p:ext>
            </p:extLst>
          </p:nvPr>
        </p:nvGraphicFramePr>
        <p:xfrm>
          <a:off x="251520" y="116632"/>
          <a:ext cx="3772137" cy="2088232"/>
        </p:xfrm>
        <a:graphic>
          <a:graphicData uri="http://schemas.openxmlformats.org/drawingml/2006/table">
            <a:tbl>
              <a:tblPr firstRow="1" bandRow="1">
                <a:tableStyleId>{5C22544A-7EE6-4342-B048-85BDC9FD1C3A}</a:tableStyleId>
              </a:tblPr>
              <a:tblGrid>
                <a:gridCol w="3772137"/>
              </a:tblGrid>
              <a:tr h="2088232">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xmlns="" val="3961647613"/>
              </p:ext>
            </p:extLst>
          </p:nvPr>
        </p:nvGraphicFramePr>
        <p:xfrm>
          <a:off x="207234" y="2380484"/>
          <a:ext cx="3816423" cy="2016521"/>
        </p:xfrm>
        <a:graphic>
          <a:graphicData uri="http://schemas.openxmlformats.org/drawingml/2006/table">
            <a:tbl>
              <a:tblPr firstRow="1" bandRow="1">
                <a:tableStyleId>{5C22544A-7EE6-4342-B048-85BDC9FD1C3A}</a:tableStyleId>
              </a:tblPr>
              <a:tblGrid>
                <a:gridCol w="3816423"/>
              </a:tblGrid>
              <a:tr h="201652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xmlns="" val="1944077343"/>
              </p:ext>
            </p:extLst>
          </p:nvPr>
        </p:nvGraphicFramePr>
        <p:xfrm>
          <a:off x="176514" y="4542868"/>
          <a:ext cx="3891430" cy="2102751"/>
        </p:xfrm>
        <a:graphic>
          <a:graphicData uri="http://schemas.openxmlformats.org/drawingml/2006/table">
            <a:tbl>
              <a:tblPr firstRow="1" bandRow="1">
                <a:tableStyleId>{5C22544A-7EE6-4342-B048-85BDC9FD1C3A}</a:tableStyleId>
              </a:tblPr>
              <a:tblGrid>
                <a:gridCol w="3891430"/>
              </a:tblGrid>
              <a:tr h="2102751">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bl>
          </a:graphicData>
        </a:graphic>
      </p:graphicFrame>
      <p:sp>
        <p:nvSpPr>
          <p:cNvPr id="12" name="Прямоугольник 11"/>
          <p:cNvSpPr/>
          <p:nvPr/>
        </p:nvSpPr>
        <p:spPr>
          <a:xfrm>
            <a:off x="7092280" y="438394"/>
            <a:ext cx="1629283" cy="14883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p:cNvSpPr/>
          <p:nvPr/>
        </p:nvSpPr>
        <p:spPr>
          <a:xfrm>
            <a:off x="7092277" y="2557854"/>
            <a:ext cx="1629283" cy="157225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Прямоугольник 59"/>
          <p:cNvSpPr/>
          <p:nvPr/>
        </p:nvSpPr>
        <p:spPr>
          <a:xfrm>
            <a:off x="7092278" y="4796847"/>
            <a:ext cx="1629283" cy="14883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месяц"/>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6247" y="199052"/>
            <a:ext cx="735765" cy="812846"/>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месяц"/>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984" y="1191886"/>
            <a:ext cx="735765" cy="812846"/>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месяц"/>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199052"/>
            <a:ext cx="735765" cy="812846"/>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месяц"/>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1182556"/>
            <a:ext cx="735765" cy="812846"/>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месяц"/>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16288" y="199052"/>
            <a:ext cx="735765" cy="812846"/>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месяц"/>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19466" y="1191886"/>
            <a:ext cx="735765" cy="812846"/>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месяц"/>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7823" y="199052"/>
            <a:ext cx="735765" cy="812846"/>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месяц"/>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7823" y="1191886"/>
            <a:ext cx="735765" cy="812846"/>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3477" y="4606337"/>
            <a:ext cx="1584176" cy="1750139"/>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plane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0681" y="4879289"/>
            <a:ext cx="840492" cy="618602"/>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6" descr="plane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22438" y="5797475"/>
            <a:ext cx="840492" cy="618602"/>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6" descr="plane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29424" y="5774284"/>
            <a:ext cx="840492" cy="618602"/>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6" descr="plane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53048" y="5774284"/>
            <a:ext cx="840492" cy="618602"/>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6" descr="plane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89487" y="5774284"/>
            <a:ext cx="840492" cy="618602"/>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6" descr="plane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9620" y="5797475"/>
            <a:ext cx="840492" cy="618602"/>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6" descr="plane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22438" y="4796847"/>
            <a:ext cx="840492" cy="618602"/>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6" descr="plane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35986" y="4796847"/>
            <a:ext cx="840492" cy="618602"/>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6" descr="plane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13" y="4796847"/>
            <a:ext cx="840492" cy="618602"/>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6" descr="plane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89487" y="4796847"/>
            <a:ext cx="840492" cy="618602"/>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6" descr="plane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99992" y="2645050"/>
            <a:ext cx="2270242" cy="1670898"/>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12" descr="космонавты"/>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61281" y="3370756"/>
            <a:ext cx="560751" cy="971967"/>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12" descr="космонавты"/>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23419" y="3374583"/>
            <a:ext cx="560751" cy="971967"/>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12" descr="космонавты"/>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71886" y="3343981"/>
            <a:ext cx="560751" cy="971967"/>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12" descr="космонавты"/>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2669" y="2430007"/>
            <a:ext cx="560751" cy="971967"/>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12" descr="космонавты"/>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317944" y="2403860"/>
            <a:ext cx="560751" cy="971967"/>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12" descr="космонавты"/>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312543" y="2402616"/>
            <a:ext cx="560751" cy="971967"/>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12" descr="космонавты"/>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89487" y="2403860"/>
            <a:ext cx="560751" cy="971967"/>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12" descr="космонавты"/>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04048" y="67418"/>
            <a:ext cx="1363034" cy="23625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45224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254" y="37198"/>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166" y="1484784"/>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79257" y="563472"/>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6197" y="1988840"/>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166" y="3068960"/>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55660" y="3511327"/>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65" y="4725144"/>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1149" y="5076737"/>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280" y="-280428"/>
            <a:ext cx="1880677" cy="1717686"/>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Прямоугольник 16"/>
          <p:cNvSpPr/>
          <p:nvPr/>
        </p:nvSpPr>
        <p:spPr>
          <a:xfrm>
            <a:off x="3343672" y="2147585"/>
            <a:ext cx="2304256" cy="22666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6136" y="625941"/>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40512" y="1437258"/>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152" y="2365673"/>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279" y="3207015"/>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120" y="4030413"/>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79316" y="4979137"/>
            <a:ext cx="1880677" cy="1717686"/>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Половина рамки 23"/>
          <p:cNvSpPr/>
          <p:nvPr/>
        </p:nvSpPr>
        <p:spPr>
          <a:xfrm rot="7982496">
            <a:off x="2721287" y="1025799"/>
            <a:ext cx="851774" cy="822917"/>
          </a:xfrm>
          <a:prstGeom prst="halfFrame">
            <a:avLst>
              <a:gd name="adj1" fmla="val 17005"/>
              <a:gd name="adj2" fmla="val 160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40455" y="1032821"/>
            <a:ext cx="910690" cy="357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Половина рамки 26"/>
          <p:cNvSpPr/>
          <p:nvPr/>
        </p:nvSpPr>
        <p:spPr>
          <a:xfrm rot="7982496" flipH="1" flipV="1">
            <a:off x="5376117" y="980830"/>
            <a:ext cx="840040" cy="819417"/>
          </a:xfrm>
          <a:prstGeom prst="halfFrame">
            <a:avLst>
              <a:gd name="adj1" fmla="val 17005"/>
              <a:gd name="adj2" fmla="val 160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xmlns="" val="17608649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254" y="37198"/>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166" y="1484784"/>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65597" y="537684"/>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6197" y="1988840"/>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166" y="3068960"/>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75809" y="3526207"/>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725144"/>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1149" y="5076737"/>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280" y="-280428"/>
            <a:ext cx="1880677" cy="1717686"/>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Прямоугольник 16"/>
          <p:cNvSpPr/>
          <p:nvPr/>
        </p:nvSpPr>
        <p:spPr>
          <a:xfrm>
            <a:off x="3261864" y="2059707"/>
            <a:ext cx="2520280" cy="24887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6136" y="625941"/>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40512" y="1437258"/>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152" y="2365673"/>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279" y="3207015"/>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120" y="4030413"/>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79316" y="4979137"/>
            <a:ext cx="1880677" cy="171768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Прямоугольник 13"/>
          <p:cNvSpPr/>
          <p:nvPr/>
        </p:nvSpPr>
        <p:spPr>
          <a:xfrm>
            <a:off x="200273" y="1039118"/>
            <a:ext cx="2751074" cy="4708981"/>
          </a:xfrm>
          <a:prstGeom prst="rect">
            <a:avLst/>
          </a:prstGeom>
          <a:noFill/>
        </p:spPr>
        <p:txBody>
          <a:bodyPr wrap="none" lIns="91440" tIns="45720" rIns="91440" bIns="45720">
            <a:spAutoFit/>
          </a:bodyPr>
          <a:lstStyle/>
          <a:p>
            <a:pPr algn="ctr"/>
            <a:r>
              <a:rPr lang="ru-RU" sz="300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8</a:t>
            </a:r>
            <a:endParaRPr lang="ru-RU" sz="30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
        <p:nvSpPr>
          <p:cNvPr id="24" name="Прямоугольник 23"/>
          <p:cNvSpPr/>
          <p:nvPr/>
        </p:nvSpPr>
        <p:spPr>
          <a:xfrm>
            <a:off x="6157260" y="990804"/>
            <a:ext cx="2751074" cy="4708981"/>
          </a:xfrm>
          <a:prstGeom prst="rect">
            <a:avLst/>
          </a:prstGeom>
          <a:noFill/>
        </p:spPr>
        <p:txBody>
          <a:bodyPr wrap="none" lIns="91440" tIns="45720" rIns="91440" bIns="45720">
            <a:spAutoFit/>
          </a:bodyPr>
          <a:lstStyle/>
          <a:p>
            <a:pPr algn="ctr"/>
            <a:r>
              <a:rPr lang="ru-RU" sz="30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7</a:t>
            </a:r>
            <a:endParaRPr lang="ru-RU" sz="30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
        <p:nvSpPr>
          <p:cNvPr id="25" name="Половина рамки 24"/>
          <p:cNvSpPr/>
          <p:nvPr/>
        </p:nvSpPr>
        <p:spPr>
          <a:xfrm rot="7982496">
            <a:off x="2721287" y="1025799"/>
            <a:ext cx="851774" cy="822917"/>
          </a:xfrm>
          <a:prstGeom prst="halfFrame">
            <a:avLst>
              <a:gd name="adj1" fmla="val 17005"/>
              <a:gd name="adj2" fmla="val 160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pic>
        <p:nvPicPr>
          <p:cNvPr id="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40455" y="1032821"/>
            <a:ext cx="910690" cy="357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Половина рамки 26"/>
          <p:cNvSpPr/>
          <p:nvPr/>
        </p:nvSpPr>
        <p:spPr>
          <a:xfrm rot="7982496" flipH="1" flipV="1">
            <a:off x="5376117" y="980830"/>
            <a:ext cx="840040" cy="819417"/>
          </a:xfrm>
          <a:prstGeom prst="halfFrame">
            <a:avLst>
              <a:gd name="adj1" fmla="val 17005"/>
              <a:gd name="adj2" fmla="val 160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xmlns="" val="19961290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254" y="37198"/>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166" y="1484784"/>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65597" y="537684"/>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6197" y="1988840"/>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166" y="3068960"/>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75809" y="3526207"/>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725144"/>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солнышко"/>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1149" y="5076737"/>
            <a:ext cx="1566345" cy="152248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280" y="-280428"/>
            <a:ext cx="1880677" cy="1717686"/>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Прямоугольник 16"/>
          <p:cNvSpPr/>
          <p:nvPr/>
        </p:nvSpPr>
        <p:spPr>
          <a:xfrm>
            <a:off x="3149659" y="2079199"/>
            <a:ext cx="2520280" cy="24887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6136" y="625941"/>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40512" y="1437258"/>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152" y="2365673"/>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279" y="3207015"/>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120" y="4030413"/>
            <a:ext cx="1880677" cy="171768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меся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79316" y="4979137"/>
            <a:ext cx="1880677" cy="171768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Половина рамки 12"/>
          <p:cNvSpPr/>
          <p:nvPr/>
        </p:nvSpPr>
        <p:spPr>
          <a:xfrm rot="7982496">
            <a:off x="3106987" y="2512981"/>
            <a:ext cx="1662817" cy="1621222"/>
          </a:xfrm>
          <a:prstGeom prst="halfFrame">
            <a:avLst>
              <a:gd name="adj1" fmla="val 17005"/>
              <a:gd name="adj2" fmla="val 160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4" name="Прямоугольник 13"/>
          <p:cNvSpPr/>
          <p:nvPr/>
        </p:nvSpPr>
        <p:spPr>
          <a:xfrm>
            <a:off x="200273" y="1039118"/>
            <a:ext cx="2751074" cy="4708981"/>
          </a:xfrm>
          <a:prstGeom prst="rect">
            <a:avLst/>
          </a:prstGeom>
          <a:noFill/>
        </p:spPr>
        <p:txBody>
          <a:bodyPr wrap="none" lIns="91440" tIns="45720" rIns="91440" bIns="45720">
            <a:spAutoFit/>
          </a:bodyPr>
          <a:lstStyle/>
          <a:p>
            <a:pPr algn="ctr"/>
            <a:r>
              <a:rPr lang="ru-RU" sz="300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8</a:t>
            </a:r>
            <a:endParaRPr lang="ru-RU" sz="30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
        <p:nvSpPr>
          <p:cNvPr id="24" name="Прямоугольник 23"/>
          <p:cNvSpPr/>
          <p:nvPr/>
        </p:nvSpPr>
        <p:spPr>
          <a:xfrm>
            <a:off x="6157260" y="990804"/>
            <a:ext cx="2751074" cy="4708981"/>
          </a:xfrm>
          <a:prstGeom prst="rect">
            <a:avLst/>
          </a:prstGeom>
          <a:noFill/>
        </p:spPr>
        <p:txBody>
          <a:bodyPr wrap="none" lIns="91440" tIns="45720" rIns="91440" bIns="45720">
            <a:spAutoFit/>
          </a:bodyPr>
          <a:lstStyle/>
          <a:p>
            <a:pPr algn="ctr"/>
            <a:r>
              <a:rPr lang="ru-RU" sz="30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rPr>
              <a:t>7</a:t>
            </a:r>
            <a:endParaRPr lang="ru-RU" sz="30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Black" pitchFamily="34" charset="0"/>
            </a:endParaRPr>
          </a:p>
        </p:txBody>
      </p:sp>
    </p:spTree>
    <p:extLst>
      <p:ext uri="{BB962C8B-B14F-4D97-AF65-F5344CB8AC3E}">
        <p14:creationId xmlns:p14="http://schemas.microsoft.com/office/powerpoint/2010/main" xmlns="" val="788077891"/>
      </p:ext>
    </p:extLst>
  </p:cSld>
  <p:clrMapOvr>
    <a:masterClrMapping/>
  </p:clrMapOvr>
</p:sld>
</file>

<file path=ppt/theme/theme1.xml><?xml version="1.0" encoding="utf-8"?>
<a:theme xmlns:a="http://schemas.openxmlformats.org/drawingml/2006/main" name="Воздушный поток">
  <a:themeElements>
    <a:clrScheme name="Другая 3">
      <a:dk1>
        <a:sysClr val="windowText" lastClr="000000"/>
      </a:dk1>
      <a:lt1>
        <a:sysClr val="window" lastClr="FFFFFF"/>
      </a:lt1>
      <a:dk2>
        <a:srgbClr val="242852"/>
      </a:dk2>
      <a:lt2>
        <a:srgbClr val="0A658C"/>
      </a:lt2>
      <a:accent1>
        <a:srgbClr val="417B84"/>
      </a:accent1>
      <a:accent2>
        <a:srgbClr val="5B63B7"/>
      </a:accent2>
      <a:accent3>
        <a:srgbClr val="417B84"/>
      </a:accent3>
      <a:accent4>
        <a:srgbClr val="4A66AC"/>
      </a:accent4>
      <a:accent5>
        <a:srgbClr val="5AA2AE"/>
      </a:accent5>
      <a:accent6>
        <a:srgbClr val="9D90A0"/>
      </a:accent6>
      <a:hlink>
        <a:srgbClr val="9297CF"/>
      </a:hlink>
      <a:folHlink>
        <a:srgbClr val="3EBBF0"/>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690</TotalTime>
  <Words>5161</Words>
  <Application>Microsoft Office PowerPoint</Application>
  <PresentationFormat>Экран (4:3)</PresentationFormat>
  <Paragraphs>561</Paragraphs>
  <Slides>151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151</vt:i4>
      </vt:variant>
    </vt:vector>
  </HeadingPairs>
  <TitlesOfParts>
    <vt:vector size="152" baseType="lpstr">
      <vt:lpstr>Воздушный 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lpstr>Слайд 127</vt:lpstr>
      <vt:lpstr>Слайд 128</vt:lpstr>
      <vt:lpstr>Слайд 129</vt:lpstr>
      <vt:lpstr>Слайд 130</vt:lpstr>
      <vt:lpstr>Слайд 131</vt:lpstr>
      <vt:lpstr>Слайд 132</vt:lpstr>
      <vt:lpstr>Слайд 133</vt:lpstr>
      <vt:lpstr>Слайд 134</vt:lpstr>
      <vt:lpstr>Слайд 135</vt:lpstr>
      <vt:lpstr>Слайд 136</vt:lpstr>
      <vt:lpstr>Слайд 137</vt:lpstr>
      <vt:lpstr>Слайд 138</vt:lpstr>
      <vt:lpstr>Слайд 139</vt:lpstr>
      <vt:lpstr>Слайд 140</vt:lpstr>
      <vt:lpstr>Слайд 141</vt:lpstr>
      <vt:lpstr>Слайд 142</vt:lpstr>
      <vt:lpstr>Слайд 143</vt:lpstr>
      <vt:lpstr>Слайд 144</vt:lpstr>
      <vt:lpstr>Слайд 145</vt:lpstr>
      <vt:lpstr>Слайд 146</vt:lpstr>
      <vt:lpstr>Слайд 147</vt:lpstr>
      <vt:lpstr>Слайд 148</vt:lpstr>
      <vt:lpstr>Слайд 149</vt:lpstr>
      <vt:lpstr>Слайд 150</vt:lpstr>
      <vt:lpstr>Слайд 151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Березенкова Татьяна Валерьевна</dc:creator>
  <cp:lastModifiedBy>ASUS</cp:lastModifiedBy>
  <cp:revision>147</cp:revision>
  <dcterms:created xsi:type="dcterms:W3CDTF">2020-11-16T10:46:16Z</dcterms:created>
  <dcterms:modified xsi:type="dcterms:W3CDTF">2021-02-17T10:17:54Z</dcterms:modified>
</cp:coreProperties>
</file>