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157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E186C7-C3E0-459B-9CF0-912EE8A0973E}" type="datetimeFigureOut">
              <a:rPr lang="ru-RU" smtClean="0"/>
              <a:pPr/>
              <a:t>28.02.2024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7D898A-7EB0-49E1-90C1-77DE7ADC1C1F}"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37D898A-7EB0-49E1-90C1-77DE7ADC1C1F}" type="slidenum">
              <a:rPr lang="ru-RU" smtClean="0"/>
              <a:pPr/>
              <a:t>5</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1"/>
      </p:bgRef>
    </p:bg>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smtClean="0"/>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F2EEE854-DEEC-45BD-8630-C7392889404E}" type="datetimeFigureOut">
              <a:rPr lang="ru-RU" smtClean="0"/>
              <a:pPr/>
              <a:t>28.02.2024</a:t>
            </a:fld>
            <a:endParaRPr lang="ru-RU"/>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ru-RU"/>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D6512084-8C3C-4E4E-BBC0-7B8860BBBB05}"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F2EEE854-DEEC-45BD-8630-C7392889404E}" type="datetimeFigureOut">
              <a:rPr lang="ru-RU" smtClean="0"/>
              <a:pPr/>
              <a:t>28.02.2024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D6512084-8C3C-4E4E-BBC0-7B8860BBBB0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extLst/>
          </a:lstStyle>
          <a:p>
            <a:fld id="{F2EEE854-DEEC-45BD-8630-C7392889404E}" type="datetimeFigureOut">
              <a:rPr lang="ru-RU" smtClean="0"/>
              <a:pPr/>
              <a:t>28.02.2024</a:t>
            </a:fld>
            <a:endParaRPr lang="ru-RU"/>
          </a:p>
        </p:txBody>
      </p:sp>
      <p:sp>
        <p:nvSpPr>
          <p:cNvPr id="5" name="Нижний колонтитул 4"/>
          <p:cNvSpPr>
            <a:spLocks noGrp="1"/>
          </p:cNvSpPr>
          <p:nvPr>
            <p:ph type="ftr" sz="quarter" idx="11"/>
          </p:nvPr>
        </p:nvSpPr>
        <p:spPr>
          <a:xfrm>
            <a:off x="457200" y="6556248"/>
            <a:ext cx="3657600" cy="228600"/>
          </a:xfrm>
        </p:spPr>
        <p:txBody>
          <a:bodyPr/>
          <a:lstStyle>
            <a:extLst/>
          </a:lstStyle>
          <a:p>
            <a:endParaRPr lang="ru-RU"/>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D6512084-8C3C-4E4E-BBC0-7B8860BBBB0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F2EEE854-DEEC-45BD-8630-C7392889404E}" type="datetimeFigureOut">
              <a:rPr lang="ru-RU" smtClean="0"/>
              <a:pPr/>
              <a:t>28.02.2024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D6512084-8C3C-4E4E-BBC0-7B8860BBBB0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F2EEE854-DEEC-45BD-8630-C7392889404E}" type="datetimeFigureOut">
              <a:rPr lang="ru-RU" smtClean="0"/>
              <a:pPr/>
              <a:t>28.02.2024</a:t>
            </a:fld>
            <a:endParaRPr lang="ru-RU"/>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ru-RU"/>
          </a:p>
        </p:txBody>
      </p:sp>
      <p:sp>
        <p:nvSpPr>
          <p:cNvPr id="6" name="Номер слайда 5"/>
          <p:cNvSpPr>
            <a:spLocks noGrp="1"/>
          </p:cNvSpPr>
          <p:nvPr>
            <p:ph type="sldNum" sz="quarter" idx="12"/>
          </p:nvPr>
        </p:nvSpPr>
        <p:spPr>
          <a:xfrm>
            <a:off x="6733952" y="6555112"/>
            <a:ext cx="588336" cy="228600"/>
          </a:xfrm>
        </p:spPr>
        <p:txBody>
          <a:bodyPr/>
          <a:lstStyle>
            <a:extLst/>
          </a:lstStyle>
          <a:p>
            <a:fld id="{D6512084-8C3C-4E4E-BBC0-7B8860BBBB05}"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F2EEE854-DEEC-45BD-8630-C7392889404E}" type="datetimeFigureOut">
              <a:rPr lang="ru-RU" smtClean="0"/>
              <a:pPr/>
              <a:t>28.02.2024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D6512084-8C3C-4E4E-BBC0-7B8860BBBB0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F2EEE854-DEEC-45BD-8630-C7392889404E}" type="datetimeFigureOut">
              <a:rPr lang="ru-RU" smtClean="0"/>
              <a:pPr/>
              <a:t>28.02.2024</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D6512084-8C3C-4E4E-BBC0-7B8860BBBB05}"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F2EEE854-DEEC-45BD-8630-C7392889404E}" type="datetimeFigureOut">
              <a:rPr lang="ru-RU" smtClean="0"/>
              <a:pPr/>
              <a:t>28.02.2024</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D6512084-8C3C-4E4E-BBC0-7B8860BBBB0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F2EEE854-DEEC-45BD-8630-C7392889404E}" type="datetimeFigureOut">
              <a:rPr lang="ru-RU" smtClean="0"/>
              <a:pPr/>
              <a:t>28.02.2024</a:t>
            </a:fld>
            <a:endParaRPr lang="ru-RU"/>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ru-RU"/>
          </a:p>
        </p:txBody>
      </p:sp>
      <p:sp>
        <p:nvSpPr>
          <p:cNvPr id="4" name="Номер слайда 3"/>
          <p:cNvSpPr>
            <a:spLocks noGrp="1"/>
          </p:cNvSpPr>
          <p:nvPr>
            <p:ph type="sldNum" sz="quarter" idx="12"/>
          </p:nvPr>
        </p:nvSpPr>
        <p:spPr/>
        <p:txBody>
          <a:bodyPr/>
          <a:lstStyle>
            <a:extLst/>
          </a:lstStyle>
          <a:p>
            <a:fld id="{D6512084-8C3C-4E4E-BBC0-7B8860BBBB0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F2EEE854-DEEC-45BD-8630-C7392889404E}" type="datetimeFigureOut">
              <a:rPr lang="ru-RU" smtClean="0"/>
              <a:pPr/>
              <a:t>28.02.2024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D6512084-8C3C-4E4E-BBC0-7B8860BBBB05}"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2"/>
      </p:bgRef>
    </p:bg>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smtClean="0"/>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smtClean="0"/>
              <a:t>Образец текста</a:t>
            </a:r>
          </a:p>
        </p:txBody>
      </p:sp>
      <p:sp>
        <p:nvSpPr>
          <p:cNvPr id="5" name="Дата 4"/>
          <p:cNvSpPr>
            <a:spLocks noGrp="1"/>
          </p:cNvSpPr>
          <p:nvPr>
            <p:ph type="dt" sz="half" idx="10"/>
          </p:nvPr>
        </p:nvSpPr>
        <p:spPr/>
        <p:txBody>
          <a:bodyPr/>
          <a:lstStyle>
            <a:extLst/>
          </a:lstStyle>
          <a:p>
            <a:fld id="{F2EEE854-DEEC-45BD-8630-C7392889404E}" type="datetimeFigureOut">
              <a:rPr lang="ru-RU" smtClean="0"/>
              <a:pPr/>
              <a:t>28.02.2024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D6512084-8C3C-4E4E-BBC0-7B8860BBBB05}" type="slidenum">
              <a:rPr lang="ru-RU" smtClean="0"/>
              <a:pPr/>
              <a:t>‹#›</a:t>
            </a:fld>
            <a:endParaRPr lang="ru-RU"/>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smtClean="0"/>
              <a:t>Вставка рисунка</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ru-RU" smtClean="0"/>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F2EEE854-DEEC-45BD-8630-C7392889404E}" type="datetimeFigureOut">
              <a:rPr lang="ru-RU" smtClean="0"/>
              <a:pPr/>
              <a:t>28.02.2024</a:t>
            </a:fld>
            <a:endParaRPr lang="ru-RU"/>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ru-RU"/>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D6512084-8C3C-4E4E-BBC0-7B8860BBBB0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347864" y="1844824"/>
            <a:ext cx="5105400" cy="2868168"/>
          </a:xfrm>
        </p:spPr>
        <p:txBody>
          <a:bodyPr/>
          <a:lstStyle/>
          <a:p>
            <a:pPr algn="ctr"/>
            <a:r>
              <a:rPr lang="ru-RU" sz="3200" dirty="0" smtClean="0"/>
              <a:t>Подвижные игры как средство развития слухового и  фонематического восприятия у старших                              дошкольников.</a:t>
            </a:r>
            <a:br>
              <a:rPr lang="ru-RU" sz="3200" dirty="0" smtClean="0"/>
            </a:br>
            <a:endParaRPr lang="ru-RU"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339752" y="1916832"/>
            <a:ext cx="439248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Картотека подвижных игр</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для развития слухового </a:t>
            </a:r>
          </a:p>
          <a:p>
            <a:pPr marL="0" marR="0" lvl="0" indent="0" algn="l" defTabSz="914400" rtl="0" eaLnBrk="1" fontAlgn="base" latinLnBrk="0" hangingPunct="1">
              <a:lnSpc>
                <a:spcPct val="100000"/>
              </a:lnSpc>
              <a:spcBef>
                <a:spcPct val="0"/>
              </a:spcBef>
              <a:spcAft>
                <a:spcPct val="0"/>
              </a:spcAft>
              <a:buClrTx/>
              <a:buSzTx/>
              <a:buFontTx/>
              <a:buNone/>
              <a:tabLst/>
            </a:pPr>
            <a:r>
              <a:rPr lang="ru-RU" sz="2400" b="1" dirty="0">
                <a:solidFill>
                  <a:srgbClr val="010101"/>
                </a:solidFill>
                <a:latin typeface="Segoe UI" pitchFamily="34" charset="0"/>
                <a:ea typeface="Times New Roman" pitchFamily="18" charset="0"/>
                <a:cs typeface="Segoe UI" pitchFamily="34" charset="0"/>
              </a:rPr>
              <a:t> </a:t>
            </a:r>
            <a:r>
              <a:rPr lang="ru-RU" sz="2400" b="1" dirty="0" smtClean="0">
                <a:solidFill>
                  <a:srgbClr val="010101"/>
                </a:solidFill>
                <a:latin typeface="Segoe UI" pitchFamily="34" charset="0"/>
                <a:ea typeface="Times New Roman" pitchFamily="18" charset="0"/>
                <a:cs typeface="Segoe UI" pitchFamily="34" charset="0"/>
              </a:rPr>
              <a:t>      </a:t>
            </a:r>
            <a:r>
              <a:rPr kumimoji="0" lang="ru-RU" sz="2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и  фонематического </a:t>
            </a:r>
          </a:p>
          <a:p>
            <a:pPr marL="0" marR="0" lvl="0" indent="0" algn="l" defTabSz="914400" rtl="0" eaLnBrk="1" fontAlgn="base" latinLnBrk="0" hangingPunct="1">
              <a:lnSpc>
                <a:spcPct val="100000"/>
              </a:lnSpc>
              <a:spcBef>
                <a:spcPct val="0"/>
              </a:spcBef>
              <a:spcAft>
                <a:spcPct val="0"/>
              </a:spcAft>
              <a:buClrTx/>
              <a:buSzTx/>
              <a:buFontTx/>
              <a:buNone/>
              <a:tabLst/>
            </a:pPr>
            <a:r>
              <a:rPr lang="ru-RU" sz="2400" b="1" dirty="0">
                <a:solidFill>
                  <a:srgbClr val="010101"/>
                </a:solidFill>
                <a:latin typeface="Segoe UI" pitchFamily="34" charset="0"/>
                <a:ea typeface="Times New Roman" pitchFamily="18" charset="0"/>
                <a:cs typeface="Segoe UI" pitchFamily="34" charset="0"/>
              </a:rPr>
              <a:t> </a:t>
            </a:r>
            <a:r>
              <a:rPr lang="ru-RU" sz="2400" b="1" dirty="0" smtClean="0">
                <a:solidFill>
                  <a:srgbClr val="010101"/>
                </a:solidFill>
                <a:latin typeface="Segoe UI" pitchFamily="34" charset="0"/>
                <a:ea typeface="Times New Roman" pitchFamily="18" charset="0"/>
                <a:cs typeface="Segoe UI" pitchFamily="34" charset="0"/>
              </a:rPr>
              <a:t>    </a:t>
            </a:r>
            <a:r>
              <a:rPr kumimoji="0" lang="ru-RU" sz="2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восприятия у старших </a:t>
            </a:r>
          </a:p>
          <a:p>
            <a:pPr marL="0" marR="0" lvl="0" indent="0" algn="l" defTabSz="914400" rtl="0" eaLnBrk="1" fontAlgn="base" latinLnBrk="0" hangingPunct="1">
              <a:lnSpc>
                <a:spcPct val="100000"/>
              </a:lnSpc>
              <a:spcBef>
                <a:spcPct val="0"/>
              </a:spcBef>
              <a:spcAft>
                <a:spcPct val="0"/>
              </a:spcAft>
              <a:buClrTx/>
              <a:buSzTx/>
              <a:buFontTx/>
              <a:buNone/>
              <a:tabLst/>
            </a:pPr>
            <a:r>
              <a:rPr lang="ru-RU" sz="2400" b="1" dirty="0">
                <a:solidFill>
                  <a:srgbClr val="010101"/>
                </a:solidFill>
                <a:latin typeface="Segoe UI" pitchFamily="34" charset="0"/>
                <a:ea typeface="Times New Roman" pitchFamily="18" charset="0"/>
                <a:cs typeface="Segoe UI" pitchFamily="34" charset="0"/>
              </a:rPr>
              <a:t> </a:t>
            </a:r>
            <a:r>
              <a:rPr lang="ru-RU" sz="2400" b="1" dirty="0" smtClean="0">
                <a:solidFill>
                  <a:srgbClr val="010101"/>
                </a:solidFill>
                <a:latin typeface="Segoe UI" pitchFamily="34" charset="0"/>
                <a:ea typeface="Times New Roman" pitchFamily="18" charset="0"/>
                <a:cs typeface="Segoe UI" pitchFamily="34" charset="0"/>
              </a:rPr>
              <a:t>         </a:t>
            </a:r>
            <a:r>
              <a:rPr kumimoji="0" lang="ru-RU" sz="2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дошкольников.</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descr="41-20220108_230428.png"/>
          <p:cNvPicPr>
            <a:picLocks noChangeAspect="1"/>
          </p:cNvPicPr>
          <p:nvPr/>
        </p:nvPicPr>
        <p:blipFill>
          <a:blip r:embed="rId2" cstate="print"/>
          <a:stretch>
            <a:fillRect/>
          </a:stretch>
        </p:blipFill>
        <p:spPr>
          <a:xfrm>
            <a:off x="755576" y="0"/>
            <a:ext cx="7128792"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619672" y="893133"/>
            <a:ext cx="5328592"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Игра «Давайте поздороваемся».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Цель: развивать слуховое внимание.</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Описание игры:</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По сигналу ведущего дети хаотично двигаются по комнате и здороваются со всеми, кто встречается на их пути. Здороваться надо определенным образом: 1 хлопок – здороваемся, пожимая друг другу руку; 2 хлопка – здороваемся ладошками; 3 хлопка – здороваемся плечиками. Для полноты тактильных ощущений следует ввести запрет на разговоры во время этой игры.</a:t>
            </a: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descr="41-20220108_230428.png"/>
          <p:cNvPicPr>
            <a:picLocks noChangeAspect="1"/>
          </p:cNvPicPr>
          <p:nvPr/>
        </p:nvPicPr>
        <p:blipFill>
          <a:blip r:embed="rId2" cstate="print"/>
          <a:stretch>
            <a:fillRect/>
          </a:stretch>
        </p:blipFill>
        <p:spPr>
          <a:xfrm>
            <a:off x="611560" y="0"/>
            <a:ext cx="7128792"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483768" y="908720"/>
            <a:ext cx="4392488"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t>
            </a:r>
            <a:r>
              <a:rPr kumimoji="0" lang="ru-RU" sz="1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Игра « Живая стрелка».</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r>
            <a:br>
              <a:rPr kumimoji="0" lang="ru-RU" sz="1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Цели: закреплять умение определять в слове первый звук, давать ему характеристику; упражнять в беге по кругу и остановке по сигналу</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a:t>
            </a:r>
            <a:b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Оборудование: картинки с твердым и мягким звуком в начале слова, конверт, нагрудник со стрелкой.</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r>
            <a:b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Описание игры: </a:t>
            </a:r>
            <a:b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В центре круга находится ребенок, изображающий стрелку. Ребенок кружится вокруг себя, вытянув вперед правую руку. Дети, взявшись за руки, идут по кругу со словами:</a:t>
            </a:r>
            <a:b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Наша стрелка оживилась, </a:t>
            </a:r>
            <a:b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Быстро, быстро закружилась!</a:t>
            </a:r>
            <a:b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Сделай круг и обернись,</a:t>
            </a:r>
            <a:b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А теперь остановись! </a:t>
            </a:r>
            <a:b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«Стрелка» останавливается и указывает на ребенка. Ребенок достает из конверта «Стрелки» картинку-слово,  определяет первый звук в слове и дает ему характеристику.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descr="41-20220108_230428.png"/>
          <p:cNvPicPr>
            <a:picLocks noChangeAspect="1"/>
          </p:cNvPicPr>
          <p:nvPr/>
        </p:nvPicPr>
        <p:blipFill>
          <a:blip r:embed="rId2" cstate="print"/>
          <a:stretch>
            <a:fillRect/>
          </a:stretch>
        </p:blipFill>
        <p:spPr>
          <a:xfrm>
            <a:off x="755576" y="0"/>
            <a:ext cx="7128792"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47664" y="1257908"/>
            <a:ext cx="5616624"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t>
            </a: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t>
            </a:r>
            <a:r>
              <a:rPr kumimoji="0" lang="ru-RU"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Игра « Умные мячики».</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r>
            <a:br>
              <a:rPr kumimoji="0" lang="ru-RU" sz="1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sz="16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Цели: упражнять детей в дифференциации гласных, твердых и мягких согласных звуков; развивать глазомер, ловкость.</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Оборудование: корзина с тремя мячами: красным, синим и зеленым.</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Описание игры: </a:t>
            </a:r>
            <a:br>
              <a:rPr kumimoji="0" lang="ru-RU" sz="16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sz="16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Дети встают в линию. Если логопед бросает ребенку синий мяч, поймав его, ребенок должен назвать слово на  твердый согласный звук (полка). Если логопед бросает зеленый мяч, ребенок называет слово с первым мягким звуком (пила). А если логопед бросает красный мяч дети называют слова, начинающиеся на гласный звук: ананас, утка и т.д.</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descr="41-20220108_230428.png"/>
          <p:cNvPicPr>
            <a:picLocks noChangeAspect="1"/>
          </p:cNvPicPr>
          <p:nvPr/>
        </p:nvPicPr>
        <p:blipFill>
          <a:blip r:embed="rId2" cstate="print"/>
          <a:stretch>
            <a:fillRect/>
          </a:stretch>
        </p:blipFill>
        <p:spPr>
          <a:xfrm>
            <a:off x="755576" y="0"/>
            <a:ext cx="7128792"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47664" y="1412776"/>
            <a:ext cx="5832648" cy="39395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Игра  « Живая цепочка».</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Цель: упражнять детей в  определении  первого и последнего звука в слове.</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Описание игры:</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Дети выстраиваются в шеренгу. Один из детей (или педагог) называет слово, рядом стоящий подбирает свое слово, где начальным звуком будет последний звук предыдущего слова. Если ребенок подобрал слово верно дети становятся друг за другом образуя «живую цепочку», которая движется сначала медленно, потом быстрее. «Живая цепочка» приближается к тому игроку, который придумал  следующее слово. Задача ребят: образовать длинную цепочку и не разорвать ее.</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descr="41-20220108_230428.png"/>
          <p:cNvPicPr>
            <a:picLocks noChangeAspect="1"/>
          </p:cNvPicPr>
          <p:nvPr/>
        </p:nvPicPr>
        <p:blipFill>
          <a:blip r:embed="rId2" cstate="print"/>
          <a:stretch>
            <a:fillRect/>
          </a:stretch>
        </p:blipFill>
        <p:spPr>
          <a:xfrm>
            <a:off x="755576" y="0"/>
            <a:ext cx="7128792"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51720" y="887196"/>
            <a:ext cx="5256584"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t>
            </a: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t>
            </a:r>
            <a:r>
              <a:rPr kumimoji="0" lang="ru-RU"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Игра «Ушки на макушке».</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r>
            <a:br>
              <a:rPr kumimoji="0" lang="ru-RU"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Цели: развивать умение различать на слух звучащие предметы: бубен, погремушку, колокольчик; развивать быстроту реакции.</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Оборудование: музыкальные игрушки: бубен, погремушка, колокольчик.</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Описание игры: </a:t>
            </a: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Дети идут друг за другом по кругу. Услышав звучание определенного предмета, дети выполняют движение, заранее названное логопедом:</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Услышишь звучание бубна – попрыгай на месте, погремушки – нужно присесть, колокольчика – покружитесь.</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descr="41-20220108_230428.png"/>
          <p:cNvPicPr>
            <a:picLocks noChangeAspect="1"/>
          </p:cNvPicPr>
          <p:nvPr/>
        </p:nvPicPr>
        <p:blipFill>
          <a:blip r:embed="rId2" cstate="print"/>
          <a:stretch>
            <a:fillRect/>
          </a:stretch>
        </p:blipFill>
        <p:spPr>
          <a:xfrm>
            <a:off x="755576" y="0"/>
            <a:ext cx="7128792"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691680" y="993523"/>
            <a:ext cx="5256584"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Игра «Волшебный колокольчик».</a:t>
            </a: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endPar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Цель: развивать умение различать громкие и тихие звуки.</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Оборудование: колокольчик.</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endPar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Описание игры:</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Логопед предлагает детям послушать, как звучит колокольчик тихо и громко.</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Дети идут по кругу. Когда колокольчик звенит тихо – присесть, когда колокольчик звенит громко – бежать по кругу. </a:t>
            </a: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descr="41-20220108_230428.png"/>
          <p:cNvPicPr>
            <a:picLocks noChangeAspect="1"/>
          </p:cNvPicPr>
          <p:nvPr/>
        </p:nvPicPr>
        <p:blipFill>
          <a:blip r:embed="rId2" cstate="print"/>
          <a:stretch>
            <a:fillRect/>
          </a:stretch>
        </p:blipFill>
        <p:spPr>
          <a:xfrm>
            <a:off x="755576" y="0"/>
            <a:ext cx="7128792"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79712" y="1626133"/>
            <a:ext cx="457200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Игра «Веселые </a:t>
            </a:r>
            <a:r>
              <a:rPr kumimoji="0" lang="ru-RU" b="1" i="0" u="none" strike="noStrike" cap="none" normalizeH="0" baseline="0" dirty="0" err="1" smtClean="0">
                <a:ln>
                  <a:noFill/>
                </a:ln>
                <a:solidFill>
                  <a:srgbClr val="010101"/>
                </a:solidFill>
                <a:effectLst/>
                <a:latin typeface="Segoe UI" pitchFamily="34" charset="0"/>
                <a:ea typeface="Times New Roman" pitchFamily="18" charset="0"/>
                <a:cs typeface="Segoe UI" pitchFamily="34" charset="0"/>
              </a:rPr>
              <a:t>Звуковички</a:t>
            </a:r>
            <a:r>
              <a:rPr kumimoji="0" lang="ru-RU"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a:t>
            </a: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Цель: закреплять умение в определении первого звука в слове с опорой на картинку.</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Оборудование: красный, синий и зеленый </a:t>
            </a:r>
            <a:r>
              <a:rPr kumimoji="0" lang="ru-RU" b="0" i="0" u="none" strike="noStrike" cap="none" normalizeH="0" baseline="0" dirty="0" err="1" smtClean="0">
                <a:ln>
                  <a:noFill/>
                </a:ln>
                <a:solidFill>
                  <a:srgbClr val="010101"/>
                </a:solidFill>
                <a:effectLst/>
                <a:latin typeface="Segoe UI" pitchFamily="34" charset="0"/>
                <a:ea typeface="Times New Roman" pitchFamily="18" charset="0"/>
                <a:cs typeface="Segoe UI" pitchFamily="34" charset="0"/>
              </a:rPr>
              <a:t>Звуковички</a:t>
            </a: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предметные картинки.</a:t>
            </a: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Описание игры:</a:t>
            </a: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Выбрать детей для роли </a:t>
            </a:r>
            <a:r>
              <a:rPr kumimoji="0" lang="ru-RU" b="0" i="0" u="none" strike="noStrike" cap="none" normalizeH="0" baseline="0" dirty="0" err="1" smtClean="0">
                <a:ln>
                  <a:noFill/>
                </a:ln>
                <a:solidFill>
                  <a:srgbClr val="010101"/>
                </a:solidFill>
                <a:effectLst/>
                <a:latin typeface="Segoe UI" pitchFamily="34" charset="0"/>
                <a:ea typeface="Times New Roman" pitchFamily="18" charset="0"/>
                <a:cs typeface="Segoe UI" pitchFamily="34" charset="0"/>
              </a:rPr>
              <a:t>Звуковичков</a:t>
            </a: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Остальным участникам игры раздать карточки-картинки. По сигналу логопеда дети смотрят на картинки, определяют первый звук в слове и бегут к «своему» </a:t>
            </a:r>
            <a:r>
              <a:rPr kumimoji="0" lang="ru-RU" b="0" i="0" u="none" strike="noStrike" cap="none" normalizeH="0" baseline="0" dirty="0" err="1" smtClean="0">
                <a:ln>
                  <a:noFill/>
                </a:ln>
                <a:solidFill>
                  <a:srgbClr val="010101"/>
                </a:solidFill>
                <a:effectLst/>
                <a:latin typeface="Segoe UI" pitchFamily="34" charset="0"/>
                <a:ea typeface="Times New Roman" pitchFamily="18" charset="0"/>
                <a:cs typeface="Segoe UI" pitchFamily="34" charset="0"/>
              </a:rPr>
              <a:t>Звуковичку</a:t>
            </a: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descr="41-20220108_230428.png"/>
          <p:cNvPicPr>
            <a:picLocks noChangeAspect="1"/>
          </p:cNvPicPr>
          <p:nvPr/>
        </p:nvPicPr>
        <p:blipFill>
          <a:blip r:embed="rId2" cstate="print"/>
          <a:stretch>
            <a:fillRect/>
          </a:stretch>
        </p:blipFill>
        <p:spPr>
          <a:xfrm>
            <a:off x="1009010" y="104408"/>
            <a:ext cx="6947365" cy="662921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123728" y="893226"/>
            <a:ext cx="5184576" cy="49859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t>
            </a: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t>
            </a:r>
            <a:r>
              <a:rPr kumimoji="0" lang="ru-RU"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Игра «Найди себе пару».</a:t>
            </a: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r>
            <a:br>
              <a:rPr kumimoji="0" lang="ru-RU" sz="1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Цели: упражнять детей в подборе слов, отличающихся одним звуком; развивать быстроту реакции; воспитывать самостоятельность.</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Оборудование: парные картинки с изображением предметов, отличающихся в произношении одним звуком: уточка – удочка, коза – коса, миска – мишка, крыша – крыса.</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Описание игры:</a:t>
            </a: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Дети стоят в две шеренги напротив друг друга. В руках у детей картинки. По сигналу логопеда дети начинают двигаться навстречу друг другу. По другому сигналу дети находят себе пару (картинку, сходную по звучанию) и озвучивают картинки.</a:t>
            </a: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descr="41-20220108_230428.png"/>
          <p:cNvPicPr>
            <a:picLocks noChangeAspect="1"/>
          </p:cNvPicPr>
          <p:nvPr/>
        </p:nvPicPr>
        <p:blipFill>
          <a:blip r:embed="rId2" cstate="print"/>
          <a:stretch>
            <a:fillRect/>
          </a:stretch>
        </p:blipFill>
        <p:spPr>
          <a:xfrm>
            <a:off x="755576" y="0"/>
            <a:ext cx="7128792"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Елена\Downloads\1709138814337 (1).jpg"/>
          <p:cNvPicPr>
            <a:picLocks noChangeAspect="1" noChangeArrowheads="1"/>
          </p:cNvPicPr>
          <p:nvPr/>
        </p:nvPicPr>
        <p:blipFill>
          <a:blip r:embed="rId2" cstate="print"/>
          <a:srcRect/>
          <a:stretch>
            <a:fillRect/>
          </a:stretch>
        </p:blipFill>
        <p:spPr bwMode="auto">
          <a:xfrm>
            <a:off x="755576" y="54000"/>
            <a:ext cx="6804000" cy="6804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620688"/>
            <a:ext cx="7156648" cy="5835048"/>
          </a:xfrm>
        </p:spPr>
        <p:txBody>
          <a:bodyPr>
            <a:normAutofit fontScale="92500"/>
          </a:bodyPr>
          <a:lstStyle/>
          <a:p>
            <a:r>
              <a:rPr lang="ru-RU" dirty="0" smtClean="0"/>
              <a:t>Цель: повысить профессиональное мастерство педагогов по проблеме развития слухового и  фонематического восприятия у старших дошкольников посредством использования подвижных игр.</a:t>
            </a:r>
          </a:p>
          <a:p>
            <a:r>
              <a:rPr lang="ru-RU" dirty="0" smtClean="0"/>
              <a:t>Задачи :</a:t>
            </a:r>
          </a:p>
          <a:p>
            <a:pPr>
              <a:buNone/>
            </a:pPr>
            <a:r>
              <a:rPr lang="ru-RU" dirty="0" smtClean="0"/>
              <a:t> - обобщение опыта работы по проблеме развития слухового и  фонематического восприятия у старших дошкольников посредством использования подвижных игр;</a:t>
            </a:r>
          </a:p>
          <a:p>
            <a:pPr>
              <a:buNone/>
            </a:pPr>
            <a:r>
              <a:rPr lang="ru-RU" dirty="0" smtClean="0"/>
              <a:t> - передача опыта использования подвижных игр для развития слухового и  фонематического восприятия у старших дошкольников. </a:t>
            </a:r>
          </a:p>
          <a:p>
            <a:endParaRPr lang="ru-RU"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32656"/>
            <a:ext cx="4258816" cy="6123080"/>
          </a:xfrm>
        </p:spPr>
        <p:txBody>
          <a:bodyPr>
            <a:normAutofit/>
          </a:bodyPr>
          <a:lstStyle/>
          <a:p>
            <a:pPr marL="273050" indent="-4763">
              <a:buNone/>
            </a:pPr>
            <a:r>
              <a:rPr lang="ru-RU" sz="2400" dirty="0" smtClean="0"/>
              <a:t>Результативность применения подвижных игр в работе логопеда со старшими дошкольниками:</a:t>
            </a:r>
          </a:p>
          <a:p>
            <a:r>
              <a:rPr lang="ru-RU" sz="2400" dirty="0" smtClean="0"/>
              <a:t>- проведение дидактических игр, сопровождающихся движением, позволяет снять нагрузку с дошкольников;</a:t>
            </a:r>
          </a:p>
          <a:p>
            <a:r>
              <a:rPr lang="ru-RU" sz="2400" dirty="0" smtClean="0"/>
              <a:t>-  повышается работоспособность дошкольников, улучшает качество усвоения знаний.</a:t>
            </a:r>
            <a:endParaRPr lang="ru-RU" sz="2400" dirty="0"/>
          </a:p>
        </p:txBody>
      </p:sp>
      <p:pic>
        <p:nvPicPr>
          <p:cNvPr id="1028" name="Picture 4" descr="https://avatars.mds.yandex.net/i?id=d1d630e9c0d76b904664938814662d398508cf06-5293797-images-thumbs&amp;n=13"/>
          <p:cNvPicPr>
            <a:picLocks noChangeAspect="1" noChangeArrowheads="1"/>
          </p:cNvPicPr>
          <p:nvPr/>
        </p:nvPicPr>
        <p:blipFill>
          <a:blip r:embed="rId2" cstate="print"/>
          <a:srcRect/>
          <a:stretch>
            <a:fillRect/>
          </a:stretch>
        </p:blipFill>
        <p:spPr bwMode="auto">
          <a:xfrm>
            <a:off x="4716016" y="3429000"/>
            <a:ext cx="3240360" cy="3240361"/>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48680"/>
            <a:ext cx="4834880" cy="5907056"/>
          </a:xfrm>
        </p:spPr>
        <p:txBody>
          <a:bodyPr>
            <a:normAutofit fontScale="85000" lnSpcReduction="10000"/>
          </a:bodyPr>
          <a:lstStyle/>
          <a:p>
            <a:r>
              <a:rPr lang="ru-RU" dirty="0" smtClean="0"/>
              <a:t>Подвижные игры, используемые в работе с детьми логопедических групп, условно можно разделить на несколько видов:</a:t>
            </a:r>
          </a:p>
          <a:p>
            <a:r>
              <a:rPr lang="ru-RU" dirty="0" smtClean="0"/>
              <a:t> </a:t>
            </a:r>
            <a:r>
              <a:rPr lang="ru-RU" dirty="0" smtClean="0"/>
              <a:t>подвижные игры, способствующие развитию слухового внимания и фонематического слуха;</a:t>
            </a:r>
          </a:p>
          <a:p>
            <a:r>
              <a:rPr lang="ru-RU" dirty="0" smtClean="0"/>
              <a:t> </a:t>
            </a:r>
            <a:r>
              <a:rPr lang="ru-RU" dirty="0" smtClean="0"/>
              <a:t>подвижные игры, направленные на автоматизацию звуков у ребенка;</a:t>
            </a:r>
          </a:p>
          <a:p>
            <a:r>
              <a:rPr lang="ru-RU" dirty="0" smtClean="0"/>
              <a:t> </a:t>
            </a:r>
            <a:r>
              <a:rPr lang="ru-RU" dirty="0" smtClean="0"/>
              <a:t>подвижные игры, обогащающие словарь детей;</a:t>
            </a:r>
          </a:p>
          <a:p>
            <a:r>
              <a:rPr lang="ru-RU" dirty="0" smtClean="0"/>
              <a:t> </a:t>
            </a:r>
            <a:r>
              <a:rPr lang="ru-RU" dirty="0" smtClean="0"/>
              <a:t>подвижные игры, направленные на развитие грамматической стороны речи дошкольников.</a:t>
            </a:r>
          </a:p>
          <a:p>
            <a:endParaRPr lang="ru-RU" dirty="0"/>
          </a:p>
        </p:txBody>
      </p:sp>
      <p:pic>
        <p:nvPicPr>
          <p:cNvPr id="16388" name="Picture 4" descr="https://avatars.mds.yandex.net/i?id=73efc7851849f17e9c45d2f9152817fc8beb3255-11008180-images-thumbs&amp;n=13"/>
          <p:cNvPicPr>
            <a:picLocks noChangeAspect="1" noChangeArrowheads="1"/>
          </p:cNvPicPr>
          <p:nvPr/>
        </p:nvPicPr>
        <p:blipFill>
          <a:blip r:embed="rId2" cstate="print"/>
          <a:srcRect/>
          <a:stretch>
            <a:fillRect/>
          </a:stretch>
        </p:blipFill>
        <p:spPr bwMode="auto">
          <a:xfrm>
            <a:off x="5076056" y="764704"/>
            <a:ext cx="3048000" cy="3048001"/>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04664"/>
            <a:ext cx="4690864" cy="6051072"/>
          </a:xfrm>
        </p:spPr>
        <p:txBody>
          <a:bodyPr/>
          <a:lstStyle/>
          <a:p>
            <a:r>
              <a:rPr lang="ru-RU" dirty="0" smtClean="0"/>
              <a:t>Фонематическое (слуховое) восприятие – это способность различать и узнавать фонемы родного языка и определять звуковой состав слова. Чтобы адекватно воспринимать слышимую речь, нужно иметь развитый фонематический слух, благодаря которому мы различаем слова по их звучанию.</a:t>
            </a:r>
          </a:p>
          <a:p>
            <a:endParaRPr lang="ru-RU" dirty="0"/>
          </a:p>
        </p:txBody>
      </p:sp>
      <p:pic>
        <p:nvPicPr>
          <p:cNvPr id="17410" name="Picture 2" descr="https://avatars.mds.yandex.net/i?id=cfef664322c9fcdb7e786e463b0164b730741669-12150810-images-thumbs&amp;n=13"/>
          <p:cNvPicPr>
            <a:picLocks noChangeAspect="1" noChangeArrowheads="1"/>
          </p:cNvPicPr>
          <p:nvPr/>
        </p:nvPicPr>
        <p:blipFill>
          <a:blip r:embed="rId3" cstate="print"/>
          <a:srcRect/>
          <a:stretch>
            <a:fillRect/>
          </a:stretch>
        </p:blipFill>
        <p:spPr bwMode="auto">
          <a:xfrm>
            <a:off x="4716016" y="1844824"/>
            <a:ext cx="3384376" cy="3048001"/>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48680"/>
            <a:ext cx="4906888" cy="5907056"/>
          </a:xfrm>
        </p:spPr>
        <p:txBody>
          <a:bodyPr>
            <a:normAutofit fontScale="85000" lnSpcReduction="20000"/>
          </a:bodyPr>
          <a:lstStyle/>
          <a:p>
            <a:pPr marL="273050" indent="-4763">
              <a:buNone/>
            </a:pPr>
            <a:r>
              <a:rPr lang="ru-RU" dirty="0" smtClean="0"/>
              <a:t>Алгоритм  проведения  подвижных игр с детьми старшего дошкольного возраста для развития слухового и  фонематического восприятия.</a:t>
            </a:r>
          </a:p>
          <a:p>
            <a:pPr>
              <a:buNone/>
            </a:pPr>
            <a:r>
              <a:rPr lang="ru-RU" dirty="0" smtClean="0"/>
              <a:t> 1. Подготовительный этап:  </a:t>
            </a:r>
          </a:p>
          <a:p>
            <a:r>
              <a:rPr lang="ru-RU" dirty="0" smtClean="0"/>
              <a:t> </a:t>
            </a:r>
            <a:r>
              <a:rPr lang="ru-RU" dirty="0" smtClean="0"/>
              <a:t>подбор игры в соответствии с этапом формирования слухового и фонематического восприятия;</a:t>
            </a:r>
          </a:p>
          <a:p>
            <a:r>
              <a:rPr lang="ru-RU" dirty="0" smtClean="0"/>
              <a:t> </a:t>
            </a:r>
            <a:r>
              <a:rPr lang="ru-RU" dirty="0" smtClean="0"/>
              <a:t>определение количества играющих;</a:t>
            </a:r>
          </a:p>
          <a:p>
            <a:r>
              <a:rPr lang="ru-RU" dirty="0" smtClean="0"/>
              <a:t> </a:t>
            </a:r>
            <a:r>
              <a:rPr lang="ru-RU" dirty="0" smtClean="0"/>
              <a:t>подготовка необходимого дидактического материала, атрибутов для выбранной игры;</a:t>
            </a:r>
          </a:p>
          <a:p>
            <a:r>
              <a:rPr lang="ru-RU" dirty="0" smtClean="0"/>
              <a:t> </a:t>
            </a:r>
            <a:r>
              <a:rPr lang="ru-RU" dirty="0" smtClean="0"/>
              <a:t>выбор места с достаточным пространством  для игры.</a:t>
            </a:r>
          </a:p>
          <a:p>
            <a:r>
              <a:rPr lang="ru-RU" dirty="0" smtClean="0"/>
              <a:t>определение </a:t>
            </a:r>
            <a:r>
              <a:rPr lang="ru-RU" dirty="0" smtClean="0"/>
              <a:t>места педагога в игре, методов и приемов руководства игрой.</a:t>
            </a:r>
          </a:p>
          <a:p>
            <a:endParaRPr lang="ru-RU" dirty="0"/>
          </a:p>
        </p:txBody>
      </p:sp>
      <p:pic>
        <p:nvPicPr>
          <p:cNvPr id="18436" name="Picture 4" descr="https://avatars.mds.yandex.net/i?id=07a7ac50293b78ce44bb097d2e9401ad6f742968-9541119-images-thumbs&amp;n=13"/>
          <p:cNvPicPr>
            <a:picLocks noChangeAspect="1" noChangeArrowheads="1"/>
          </p:cNvPicPr>
          <p:nvPr/>
        </p:nvPicPr>
        <p:blipFill>
          <a:blip r:embed="rId2" cstate="print"/>
          <a:srcRect/>
          <a:stretch>
            <a:fillRect/>
          </a:stretch>
        </p:blipFill>
        <p:spPr bwMode="auto">
          <a:xfrm>
            <a:off x="5220072" y="4365104"/>
            <a:ext cx="2880320" cy="2321669"/>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48680"/>
            <a:ext cx="4978896" cy="5907056"/>
          </a:xfrm>
        </p:spPr>
        <p:txBody>
          <a:bodyPr>
            <a:normAutofit fontScale="92500" lnSpcReduction="20000"/>
          </a:bodyPr>
          <a:lstStyle/>
          <a:p>
            <a:pPr>
              <a:buNone/>
            </a:pPr>
            <a:r>
              <a:rPr lang="ru-RU" dirty="0" smtClean="0"/>
              <a:t>2. Проведение игры:</a:t>
            </a:r>
          </a:p>
          <a:p>
            <a:r>
              <a:rPr lang="ru-RU" dirty="0" smtClean="0"/>
              <a:t> ознакомление детей с содержанием игры, атрибутами игры;</a:t>
            </a:r>
          </a:p>
          <a:p>
            <a:r>
              <a:rPr lang="ru-RU" dirty="0" smtClean="0"/>
              <a:t> объяснение хода и правил игры;</a:t>
            </a:r>
          </a:p>
          <a:p>
            <a:r>
              <a:rPr lang="ru-RU" dirty="0" smtClean="0"/>
              <a:t> закрепление и уточнение правил игры;</a:t>
            </a:r>
          </a:p>
          <a:p>
            <a:r>
              <a:rPr lang="ru-RU" dirty="0" smtClean="0"/>
              <a:t> </a:t>
            </a:r>
            <a:r>
              <a:rPr lang="ru-RU" dirty="0" smtClean="0"/>
              <a:t>распределение ролей – взятие детьми ролей (по желанию, считалки, жеребьевки);</a:t>
            </a:r>
          </a:p>
          <a:p>
            <a:r>
              <a:rPr lang="ru-RU" dirty="0" smtClean="0"/>
              <a:t> показ игровых действий;</a:t>
            </a:r>
          </a:p>
          <a:p>
            <a:r>
              <a:rPr lang="ru-RU" dirty="0" smtClean="0"/>
              <a:t> определение роли педагога в игре;</a:t>
            </a:r>
          </a:p>
          <a:p>
            <a:r>
              <a:rPr lang="ru-RU" dirty="0" smtClean="0"/>
              <a:t> руководство игрой;</a:t>
            </a:r>
          </a:p>
          <a:p>
            <a:r>
              <a:rPr lang="ru-RU" dirty="0" smtClean="0"/>
              <a:t> окончание игры и подведение итогов игры.</a:t>
            </a:r>
          </a:p>
          <a:p>
            <a:endParaRPr lang="ru-RU" dirty="0"/>
          </a:p>
        </p:txBody>
      </p:sp>
      <p:sp>
        <p:nvSpPr>
          <p:cNvPr id="21506" name="AutoShape 2" descr="https://gas-kvas.com/uploads/posts/2023-01/1673567481_gas-kvas-com-p-risunok-vospitatel-s-detmi-v-detskom-sadu-3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1510" name="Picture 6" descr="https://avatars.mds.yandex.net/i?id=f1e4e9ab00e605499efd8836f5c730cce550acdf-12011805-images-thumbs&amp;n=13"/>
          <p:cNvPicPr>
            <a:picLocks noChangeAspect="1" noChangeArrowheads="1"/>
          </p:cNvPicPr>
          <p:nvPr/>
        </p:nvPicPr>
        <p:blipFill>
          <a:blip r:embed="rId2" cstate="print"/>
          <a:srcRect/>
          <a:stretch>
            <a:fillRect/>
          </a:stretch>
        </p:blipFill>
        <p:spPr bwMode="auto">
          <a:xfrm>
            <a:off x="5148064" y="4645482"/>
            <a:ext cx="2952328" cy="2212518"/>
          </a:xfrm>
          <a:prstGeom prst="rect">
            <a:avLst/>
          </a:prstGeom>
          <a:noFill/>
        </p:spPr>
      </p:pic>
      <p:pic>
        <p:nvPicPr>
          <p:cNvPr id="21512" name="Picture 8" descr="https://avatars.mds.yandex.net/i?id=d0d479abd47ee09d00460477704182cafc56220f-11908978-images-thumbs&amp;n=13"/>
          <p:cNvPicPr>
            <a:picLocks noChangeAspect="1" noChangeArrowheads="1"/>
          </p:cNvPicPr>
          <p:nvPr/>
        </p:nvPicPr>
        <p:blipFill>
          <a:blip r:embed="rId3" cstate="print"/>
          <a:srcRect/>
          <a:stretch>
            <a:fillRect/>
          </a:stretch>
        </p:blipFill>
        <p:spPr bwMode="auto">
          <a:xfrm>
            <a:off x="5436096" y="1916832"/>
            <a:ext cx="2448272" cy="2455948"/>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20688"/>
            <a:ext cx="4618856" cy="5835048"/>
          </a:xfrm>
        </p:spPr>
        <p:txBody>
          <a:bodyPr>
            <a:noAutofit/>
          </a:bodyPr>
          <a:lstStyle/>
          <a:p>
            <a:pPr>
              <a:buNone/>
            </a:pPr>
            <a:r>
              <a:rPr lang="ru-RU" sz="1800" b="1" dirty="0" smtClean="0"/>
              <a:t>3. Анализ игры:</a:t>
            </a:r>
          </a:p>
          <a:p>
            <a:r>
              <a:rPr lang="ru-RU" sz="1800" b="1" dirty="0" smtClean="0"/>
              <a:t> анализ достижения поставленной цели, реализации игровых задач;</a:t>
            </a:r>
          </a:p>
          <a:p>
            <a:r>
              <a:rPr lang="ru-RU" sz="1800" b="1" dirty="0" smtClean="0"/>
              <a:t> выявление  наиболее  и наименее эффективных приемов и методов в достижении поставленной цели.</a:t>
            </a:r>
          </a:p>
          <a:p>
            <a:r>
              <a:rPr lang="ru-RU" sz="1800" b="1" dirty="0" smtClean="0"/>
              <a:t> Методические рекомендации по проведению подвижных  игр с детьми старшего дошкольного возраста:</a:t>
            </a:r>
          </a:p>
          <a:p>
            <a:r>
              <a:rPr lang="ru-RU" sz="1800" b="1" dirty="0" smtClean="0"/>
              <a:t> </a:t>
            </a:r>
            <a:r>
              <a:rPr lang="ru-RU" sz="1800" b="1" dirty="0" smtClean="0"/>
              <a:t>Необходимо  поддерживать радостное настроение дошкольников в ходе игры.</a:t>
            </a:r>
          </a:p>
          <a:p>
            <a:r>
              <a:rPr lang="ru-RU" sz="1800" b="1" dirty="0" smtClean="0"/>
              <a:t> </a:t>
            </a:r>
            <a:r>
              <a:rPr lang="ru-RU" sz="1800" b="1" dirty="0" smtClean="0"/>
              <a:t>Необходимо следить за действиями детей и не допускать длительных статических поз (сидение на корточках, стояние на одной ноге, поднятие рук вперед, вверх), регулировать физическую нагрузку.</a:t>
            </a:r>
          </a:p>
          <a:p>
            <a:endParaRPr lang="ru-RU" sz="1800" b="1" dirty="0"/>
          </a:p>
        </p:txBody>
      </p:sp>
      <p:pic>
        <p:nvPicPr>
          <p:cNvPr id="22530" name="Picture 2" descr="https://avatars.mds.yandex.net/i?id=20ac88015a2eb228cf705504ba288bf058319135-4937208-images-thumbs&amp;n=13"/>
          <p:cNvPicPr>
            <a:picLocks noChangeAspect="1" noChangeArrowheads="1"/>
          </p:cNvPicPr>
          <p:nvPr/>
        </p:nvPicPr>
        <p:blipFill>
          <a:blip r:embed="rId2" cstate="print"/>
          <a:srcRect/>
          <a:stretch>
            <a:fillRect/>
          </a:stretch>
        </p:blipFill>
        <p:spPr bwMode="auto">
          <a:xfrm>
            <a:off x="4644008" y="2420888"/>
            <a:ext cx="3240360" cy="2474739"/>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avatars.mds.yandex.net/i?id=5f144c7aee741ec693a6607fa7a1dd4fbead4dc7-10120629-images-thumbs&amp;n=13"/>
          <p:cNvPicPr>
            <a:picLocks noChangeAspect="1" noChangeArrowheads="1"/>
          </p:cNvPicPr>
          <p:nvPr/>
        </p:nvPicPr>
        <p:blipFill>
          <a:blip r:embed="rId2" cstate="print"/>
          <a:srcRect/>
          <a:stretch>
            <a:fillRect/>
          </a:stretch>
        </p:blipFill>
        <p:spPr bwMode="auto">
          <a:xfrm>
            <a:off x="1475657" y="1196751"/>
            <a:ext cx="5369994" cy="4072035"/>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107</TotalTime>
  <Words>187</Words>
  <Application>Microsoft Office PowerPoint</Application>
  <PresentationFormat>Экран (4:3)</PresentationFormat>
  <Paragraphs>83</Paragraphs>
  <Slides>19</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Изящная</vt:lpstr>
      <vt:lpstr>Подвижные игры как средство развития слухового и  фонематического восприятия у старших                              дошкольников. </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Подвижные игры как средство развития слухового и  фонематического восприятия у старших                              дошкольников.</dc:title>
  <dc:creator>Елена</dc:creator>
  <cp:lastModifiedBy>Елена</cp:lastModifiedBy>
  <cp:revision>10</cp:revision>
  <dcterms:created xsi:type="dcterms:W3CDTF">2024-02-25T19:55:36Z</dcterms:created>
  <dcterms:modified xsi:type="dcterms:W3CDTF">2024-02-27T22:46:22Z</dcterms:modified>
</cp:coreProperties>
</file>