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8" r:id="rId5"/>
    <p:sldId id="286" r:id="rId6"/>
    <p:sldId id="287" r:id="rId7"/>
    <p:sldId id="257" r:id="rId8"/>
    <p:sldId id="275" r:id="rId9"/>
    <p:sldId id="277" r:id="rId10"/>
    <p:sldId id="278" r:id="rId11"/>
    <p:sldId id="279" r:id="rId12"/>
    <p:sldId id="292" r:id="rId13"/>
    <p:sldId id="290" r:id="rId14"/>
    <p:sldId id="260" r:id="rId15"/>
    <p:sldId id="284" r:id="rId16"/>
    <p:sldId id="291" r:id="rId17"/>
    <p:sldId id="280" r:id="rId18"/>
    <p:sldId id="263" r:id="rId19"/>
    <p:sldId id="267" r:id="rId20"/>
    <p:sldId id="282" r:id="rId21"/>
    <p:sldId id="281" r:id="rId22"/>
    <p:sldId id="283" r:id="rId23"/>
    <p:sldId id="262" r:id="rId24"/>
    <p:sldId id="288" r:id="rId25"/>
    <p:sldId id="276" r:id="rId26"/>
    <p:sldId id="268" r:id="rId27"/>
    <p:sldId id="293" r:id="rId28"/>
    <p:sldId id="294" r:id="rId29"/>
    <p:sldId id="27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sk26052021@outlook.com" initials="o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sk26052021@outlook.com" userId="6e77d424f2a7ebdc" providerId="LiveId" clId="{A079BB11-1337-4158-893C-500081B9C42B}"/>
    <pc:docChg chg="custSel modSld sldOrd">
      <pc:chgData name="orsk26052021@outlook.com" userId="6e77d424f2a7ebdc" providerId="LiveId" clId="{A079BB11-1337-4158-893C-500081B9C42B}" dt="2022-08-28T16:39:26.872" v="5" actId="27636"/>
      <pc:docMkLst>
        <pc:docMk/>
      </pc:docMkLst>
      <pc:sldChg chg="modSp mod ord">
        <pc:chgData name="orsk26052021@outlook.com" userId="6e77d424f2a7ebdc" providerId="LiveId" clId="{A079BB11-1337-4158-893C-500081B9C42B}" dt="2022-08-28T16:39:26.872" v="5" actId="27636"/>
        <pc:sldMkLst>
          <pc:docMk/>
          <pc:sldMk cId="2355519152" sldId="268"/>
        </pc:sldMkLst>
        <pc:spChg chg="mod">
          <ac:chgData name="orsk26052021@outlook.com" userId="6e77d424f2a7ebdc" providerId="LiveId" clId="{A079BB11-1337-4158-893C-500081B9C42B}" dt="2022-08-28T16:39:26.872" v="5" actId="27636"/>
          <ac:spMkLst>
            <pc:docMk/>
            <pc:sldMk cId="2355519152" sldId="268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Зрительное восприятие</c:v>
                </c:pt>
                <c:pt idx="1">
                  <c:v>Слуховое восприятие</c:v>
                </c:pt>
                <c:pt idx="2">
                  <c:v>Двигательное восприятие</c:v>
                </c:pt>
              </c:strCache>
              <c:extLst xmlns:c16r2="http://schemas.microsoft.com/office/drawing/2015/06/chart"/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61.6</c:v>
                </c:pt>
                <c:pt idx="1">
                  <c:v>53.9</c:v>
                </c:pt>
                <c:pt idx="2">
                  <c:v>46.1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73-491E-9720-EAC5A144FC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Зрительное восприятие</c:v>
                </c:pt>
                <c:pt idx="1">
                  <c:v>Слуховое восприятие</c:v>
                </c:pt>
                <c:pt idx="2">
                  <c:v>Двигательное восприятие</c:v>
                </c:pt>
              </c:strCache>
              <c:extLst xmlns:c16r2="http://schemas.microsoft.com/office/drawing/2015/06/chart"/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38.4</c:v>
                </c:pt>
                <c:pt idx="1">
                  <c:v>46.1</c:v>
                </c:pt>
                <c:pt idx="2">
                  <c:v>53.9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73-491E-9720-EAC5A144FC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Зрительное восприятие</c:v>
                </c:pt>
                <c:pt idx="1">
                  <c:v>Слуховое восприятие</c:v>
                </c:pt>
                <c:pt idx="2">
                  <c:v>Двигательное восприятие</c:v>
                </c:pt>
              </c:strCache>
              <c:extLst xmlns:c16r2="http://schemas.microsoft.com/office/drawing/2015/06/chart"/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73-491E-9720-EAC5A144FC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4587520"/>
        <c:axId val="134059648"/>
      </c:barChart>
      <c:catAx>
        <c:axId val="2045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59648"/>
        <c:crosses val="autoZero"/>
        <c:auto val="1"/>
        <c:lblAlgn val="ctr"/>
        <c:lblOffset val="100"/>
        <c:noMultiLvlLbl val="0"/>
      </c:catAx>
      <c:valAx>
        <c:axId val="13405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58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663443719628"/>
          <c:y val="3.4661114235120985E-2"/>
          <c:w val="0.87253365562803764"/>
          <c:h val="0.762090037191324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Зрительное восприятие</c:v>
                </c:pt>
                <c:pt idx="1">
                  <c:v>Слуховое восприятие</c:v>
                </c:pt>
                <c:pt idx="2">
                  <c:v>Двигательное восприятие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5E-4739-9685-C9E97111FA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Зрительное восприятие</c:v>
                </c:pt>
                <c:pt idx="1">
                  <c:v>Слуховое восприятие</c:v>
                </c:pt>
                <c:pt idx="2">
                  <c:v>Двигательное восприятие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61.5</c:v>
                </c:pt>
                <c:pt idx="1">
                  <c:v>69.2</c:v>
                </c:pt>
                <c:pt idx="2">
                  <c:v>53.9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5E-4739-9685-C9E97111FA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Зрительное восприятие</c:v>
                </c:pt>
                <c:pt idx="1">
                  <c:v>Слуховое восприятие</c:v>
                </c:pt>
                <c:pt idx="2">
                  <c:v>Двигательное восприятие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38.5</c:v>
                </c:pt>
                <c:pt idx="1">
                  <c:v>30.8</c:v>
                </c:pt>
                <c:pt idx="2">
                  <c:v>46.1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5E-4739-9685-C9E97111FA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8078464"/>
        <c:axId val="134061376"/>
      </c:barChart>
      <c:catAx>
        <c:axId val="19807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61376"/>
        <c:crosses val="autoZero"/>
        <c:auto val="1"/>
        <c:lblAlgn val="ctr"/>
        <c:lblOffset val="100"/>
        <c:noMultiLvlLbl val="0"/>
      </c:catAx>
      <c:valAx>
        <c:axId val="13406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7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A71CD-EC82-4D5A-86A4-45B2BDF63DF5}" type="doc">
      <dgm:prSet loTypeId="urn:microsoft.com/office/officeart/2005/8/layout/default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412ADC-3BB1-4DD1-B743-BB135ED18D78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</a:p>
      </dgm:t>
    </dgm:pt>
    <dgm:pt modelId="{2503B6AC-711E-43ED-A48F-BF6C8C582152}" type="parTrans" cxnId="{E8E86831-BC29-4C4C-A828-3F8860CCA395}">
      <dgm:prSet/>
      <dgm:spPr/>
      <dgm:t>
        <a:bodyPr/>
        <a:lstStyle/>
        <a:p>
          <a:endParaRPr lang="ru-RU"/>
        </a:p>
      </dgm:t>
    </dgm:pt>
    <dgm:pt modelId="{77F296ED-540C-47EF-91B6-87189C8A299D}" type="sibTrans" cxnId="{E8E86831-BC29-4C4C-A828-3F8860CCA395}">
      <dgm:prSet/>
      <dgm:spPr/>
      <dgm:t>
        <a:bodyPr/>
        <a:lstStyle/>
        <a:p>
          <a:endParaRPr lang="ru-RU"/>
        </a:p>
      </dgm:t>
    </dgm:pt>
    <dgm:pt modelId="{E1E7D635-2470-45A7-98F8-BF7A7984B8DD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Внимание</a:t>
          </a:r>
        </a:p>
      </dgm:t>
    </dgm:pt>
    <dgm:pt modelId="{EAD8BB06-469E-4C47-A500-AC7D01AF9EB6}" type="parTrans" cxnId="{D2D2FA2A-4A09-4620-AFB0-0CBE9DE8B0A3}">
      <dgm:prSet/>
      <dgm:spPr/>
      <dgm:t>
        <a:bodyPr/>
        <a:lstStyle/>
        <a:p>
          <a:endParaRPr lang="ru-RU"/>
        </a:p>
      </dgm:t>
    </dgm:pt>
    <dgm:pt modelId="{ABDA8D62-66CF-4689-99D7-14121C200A6D}" type="sibTrans" cxnId="{D2D2FA2A-4A09-4620-AFB0-0CBE9DE8B0A3}">
      <dgm:prSet/>
      <dgm:spPr/>
      <dgm:t>
        <a:bodyPr/>
        <a:lstStyle/>
        <a:p>
          <a:endParaRPr lang="ru-RU"/>
        </a:p>
      </dgm:t>
    </dgm:pt>
    <dgm:pt modelId="{D8E34A67-7C9E-40B5-82DB-AF2A387E8204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Мышление</a:t>
          </a:r>
        </a:p>
      </dgm:t>
    </dgm:pt>
    <dgm:pt modelId="{943DF215-E49A-477D-8994-3BA71A6E9117}" type="parTrans" cxnId="{9D24675E-17F1-4FDD-8ACC-75346581D2B9}">
      <dgm:prSet/>
      <dgm:spPr/>
      <dgm:t>
        <a:bodyPr/>
        <a:lstStyle/>
        <a:p>
          <a:endParaRPr lang="ru-RU"/>
        </a:p>
      </dgm:t>
    </dgm:pt>
    <dgm:pt modelId="{9C2AB09B-0F7F-496A-B84B-37243D8E344E}" type="sibTrans" cxnId="{9D24675E-17F1-4FDD-8ACC-75346581D2B9}">
      <dgm:prSet/>
      <dgm:spPr/>
      <dgm:t>
        <a:bodyPr/>
        <a:lstStyle/>
        <a:p>
          <a:endParaRPr lang="ru-RU"/>
        </a:p>
      </dgm:t>
    </dgm:pt>
    <dgm:pt modelId="{C017BDDA-F69D-46FB-BCF0-32AAA6205805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Интуиция</a:t>
          </a:r>
        </a:p>
      </dgm:t>
    </dgm:pt>
    <dgm:pt modelId="{A61DC927-C2D8-4689-B284-20FBD0D30177}" type="parTrans" cxnId="{A48947A5-9764-4CB1-A868-9D342F0DF12E}">
      <dgm:prSet/>
      <dgm:spPr/>
      <dgm:t>
        <a:bodyPr/>
        <a:lstStyle/>
        <a:p>
          <a:endParaRPr lang="ru-RU"/>
        </a:p>
      </dgm:t>
    </dgm:pt>
    <dgm:pt modelId="{888B068E-37FE-4BBE-AB13-EABA1B272D5E}" type="sibTrans" cxnId="{A48947A5-9764-4CB1-A868-9D342F0DF12E}">
      <dgm:prSet/>
      <dgm:spPr/>
      <dgm:t>
        <a:bodyPr/>
        <a:lstStyle/>
        <a:p>
          <a:endParaRPr lang="ru-RU"/>
        </a:p>
      </dgm:t>
    </dgm:pt>
    <dgm:pt modelId="{6FD83CBC-CC90-48EE-905E-EFEAD828603C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Память</a:t>
          </a:r>
        </a:p>
      </dgm:t>
    </dgm:pt>
    <dgm:pt modelId="{F1FBE826-11F7-4212-92DE-002B10D27B57}" type="parTrans" cxnId="{BF56742A-78AC-4E24-9421-C2FB557DEE97}">
      <dgm:prSet/>
      <dgm:spPr/>
      <dgm:t>
        <a:bodyPr/>
        <a:lstStyle/>
        <a:p>
          <a:endParaRPr lang="ru-RU"/>
        </a:p>
      </dgm:t>
    </dgm:pt>
    <dgm:pt modelId="{3C4B40E6-E96D-4B16-A117-59D649D9412C}" type="sibTrans" cxnId="{BF56742A-78AC-4E24-9421-C2FB557DEE97}">
      <dgm:prSet/>
      <dgm:spPr/>
      <dgm:t>
        <a:bodyPr/>
        <a:lstStyle/>
        <a:p>
          <a:endParaRPr lang="ru-RU"/>
        </a:p>
      </dgm:t>
    </dgm:pt>
    <dgm:pt modelId="{62013F8C-4862-4877-8537-B1ECBA37EA32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</a:p>
      </dgm:t>
    </dgm:pt>
    <dgm:pt modelId="{A1D2FBA1-E9C3-49A4-B437-24612FCE5566}" type="parTrans" cxnId="{DA4B7682-CB23-4F2A-8CF0-D88FE502FC2D}">
      <dgm:prSet/>
      <dgm:spPr/>
      <dgm:t>
        <a:bodyPr/>
        <a:lstStyle/>
        <a:p>
          <a:endParaRPr lang="ru-RU"/>
        </a:p>
      </dgm:t>
    </dgm:pt>
    <dgm:pt modelId="{F953F1A9-6CAD-469F-A2D7-CC415E30B508}" type="sibTrans" cxnId="{DA4B7682-CB23-4F2A-8CF0-D88FE502FC2D}">
      <dgm:prSet/>
      <dgm:spPr/>
      <dgm:t>
        <a:bodyPr/>
        <a:lstStyle/>
        <a:p>
          <a:endParaRPr lang="ru-RU"/>
        </a:p>
      </dgm:t>
    </dgm:pt>
    <dgm:pt modelId="{C55B41E3-4DC2-4BDD-96AC-C71B04CE79B3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</a:t>
          </a:r>
        </a:p>
      </dgm:t>
    </dgm:pt>
    <dgm:pt modelId="{FCDDB2EB-0878-4EB2-A26E-F38A1D82DF8E}" type="parTrans" cxnId="{C96A76CE-7613-46C0-B4B2-CBDF90DC2DF5}">
      <dgm:prSet/>
      <dgm:spPr/>
      <dgm:t>
        <a:bodyPr/>
        <a:lstStyle/>
        <a:p>
          <a:endParaRPr lang="ru-RU"/>
        </a:p>
      </dgm:t>
    </dgm:pt>
    <dgm:pt modelId="{DC8A1139-3C40-456B-97E3-6C503361753F}" type="sibTrans" cxnId="{C96A76CE-7613-46C0-B4B2-CBDF90DC2DF5}">
      <dgm:prSet/>
      <dgm:spPr/>
      <dgm:t>
        <a:bodyPr/>
        <a:lstStyle/>
        <a:p>
          <a:endParaRPr lang="ru-RU"/>
        </a:p>
      </dgm:t>
    </dgm:pt>
    <dgm:pt modelId="{E8AECC96-4D9E-4098-AA1C-9D03CC847026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Инициатива</a:t>
          </a:r>
        </a:p>
      </dgm:t>
    </dgm:pt>
    <dgm:pt modelId="{05DA7DEA-7ED6-4EC0-A207-9382937D8B0F}" type="parTrans" cxnId="{B4130EC8-CB8F-483E-9E44-126989B9F4F6}">
      <dgm:prSet/>
      <dgm:spPr/>
      <dgm:t>
        <a:bodyPr/>
        <a:lstStyle/>
        <a:p>
          <a:endParaRPr lang="ru-RU"/>
        </a:p>
      </dgm:t>
    </dgm:pt>
    <dgm:pt modelId="{66524B7C-C401-474B-B874-E66B60B98083}" type="sibTrans" cxnId="{B4130EC8-CB8F-483E-9E44-126989B9F4F6}">
      <dgm:prSet/>
      <dgm:spPr/>
      <dgm:t>
        <a:bodyPr/>
        <a:lstStyle/>
        <a:p>
          <a:endParaRPr lang="ru-RU"/>
        </a:p>
      </dgm:t>
    </dgm:pt>
    <dgm:pt modelId="{F7716BA4-32C0-44B7-A5CD-8DBB6CC985AE}" type="pres">
      <dgm:prSet presAssocID="{928A71CD-EC82-4D5A-86A4-45B2BDF63D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8E82-E3EE-4052-B6A0-A196A7A92683}" type="pres">
      <dgm:prSet presAssocID="{EA412ADC-3BB1-4DD1-B743-BB135ED18D7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75D53-A717-4D3E-84F2-677546E7F272}" type="pres">
      <dgm:prSet presAssocID="{77F296ED-540C-47EF-91B6-87189C8A299D}" presName="sibTrans" presStyleCnt="0"/>
      <dgm:spPr/>
    </dgm:pt>
    <dgm:pt modelId="{20E85BEA-2AEE-4CAA-8624-4BB52C48D97A}" type="pres">
      <dgm:prSet presAssocID="{E1E7D635-2470-45A7-98F8-BF7A7984B8D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24DBB-22E0-4820-BF67-F0928733F5C2}" type="pres">
      <dgm:prSet presAssocID="{ABDA8D62-66CF-4689-99D7-14121C200A6D}" presName="sibTrans" presStyleCnt="0"/>
      <dgm:spPr/>
    </dgm:pt>
    <dgm:pt modelId="{748D8A4B-AFE9-4EC4-A44E-3CE2C39D5DEC}" type="pres">
      <dgm:prSet presAssocID="{D8E34A67-7C9E-40B5-82DB-AF2A387E820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0BDCF-7815-4AB9-9198-9316650C8D9D}" type="pres">
      <dgm:prSet presAssocID="{9C2AB09B-0F7F-496A-B84B-37243D8E344E}" presName="sibTrans" presStyleCnt="0"/>
      <dgm:spPr/>
    </dgm:pt>
    <dgm:pt modelId="{A8BFF88A-39EE-4D36-92C6-D47AF69A9BFA}" type="pres">
      <dgm:prSet presAssocID="{C017BDDA-F69D-46FB-BCF0-32AAA620580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120D-6890-4A31-AA0E-5A38F823A3A7}" type="pres">
      <dgm:prSet presAssocID="{888B068E-37FE-4BBE-AB13-EABA1B272D5E}" presName="sibTrans" presStyleCnt="0"/>
      <dgm:spPr/>
    </dgm:pt>
    <dgm:pt modelId="{1CAC81B4-0E7C-482C-8D6E-82A022683703}" type="pres">
      <dgm:prSet presAssocID="{6FD83CBC-CC90-48EE-905E-EFEAD828603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17CD1-9DE4-4DF2-BB12-C81ACC4026CC}" type="pres">
      <dgm:prSet presAssocID="{3C4B40E6-E96D-4B16-A117-59D649D9412C}" presName="sibTrans" presStyleCnt="0"/>
      <dgm:spPr/>
    </dgm:pt>
    <dgm:pt modelId="{FB75E340-1333-45FE-8D55-8E820564FDDD}" type="pres">
      <dgm:prSet presAssocID="{62013F8C-4862-4877-8537-B1ECBA37EA3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8C6F1-2788-4284-A04E-203156C89C7D}" type="pres">
      <dgm:prSet presAssocID="{F953F1A9-6CAD-469F-A2D7-CC415E30B508}" presName="sibTrans" presStyleCnt="0"/>
      <dgm:spPr/>
    </dgm:pt>
    <dgm:pt modelId="{DF2D29F2-836E-48B7-9216-BCD37C386C88}" type="pres">
      <dgm:prSet presAssocID="{C55B41E3-4DC2-4BDD-96AC-C71B04CE79B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E008F-0525-4F23-B6FF-8893AF149966}" type="pres">
      <dgm:prSet presAssocID="{DC8A1139-3C40-456B-97E3-6C503361753F}" presName="sibTrans" presStyleCnt="0"/>
      <dgm:spPr/>
    </dgm:pt>
    <dgm:pt modelId="{3D09D46F-8D4B-47E5-B6FF-7D718279CD4D}" type="pres">
      <dgm:prSet presAssocID="{E8AECC96-4D9E-4098-AA1C-9D03CC84702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0DBEE-8FBE-4737-9D43-AE0F9C1F6AD6}" type="presOf" srcId="{E8AECC96-4D9E-4098-AA1C-9D03CC847026}" destId="{3D09D46F-8D4B-47E5-B6FF-7D718279CD4D}" srcOrd="0" destOrd="0" presId="urn:microsoft.com/office/officeart/2005/8/layout/default#1"/>
    <dgm:cxn modelId="{BF56742A-78AC-4E24-9421-C2FB557DEE97}" srcId="{928A71CD-EC82-4D5A-86A4-45B2BDF63DF5}" destId="{6FD83CBC-CC90-48EE-905E-EFEAD828603C}" srcOrd="4" destOrd="0" parTransId="{F1FBE826-11F7-4212-92DE-002B10D27B57}" sibTransId="{3C4B40E6-E96D-4B16-A117-59D649D9412C}"/>
    <dgm:cxn modelId="{73CAD342-B8C4-42EE-94A8-4D4C36E0A6F5}" type="presOf" srcId="{EA412ADC-3BB1-4DD1-B743-BB135ED18D78}" destId="{345C8E82-E3EE-4052-B6A0-A196A7A92683}" srcOrd="0" destOrd="0" presId="urn:microsoft.com/office/officeart/2005/8/layout/default#1"/>
    <dgm:cxn modelId="{236F9CC7-E215-42E0-AC1F-85DE12DF50A4}" type="presOf" srcId="{6FD83CBC-CC90-48EE-905E-EFEAD828603C}" destId="{1CAC81B4-0E7C-482C-8D6E-82A022683703}" srcOrd="0" destOrd="0" presId="urn:microsoft.com/office/officeart/2005/8/layout/default#1"/>
    <dgm:cxn modelId="{B4130EC8-CB8F-483E-9E44-126989B9F4F6}" srcId="{928A71CD-EC82-4D5A-86A4-45B2BDF63DF5}" destId="{E8AECC96-4D9E-4098-AA1C-9D03CC847026}" srcOrd="7" destOrd="0" parTransId="{05DA7DEA-7ED6-4EC0-A207-9382937D8B0F}" sibTransId="{66524B7C-C401-474B-B874-E66B60B98083}"/>
    <dgm:cxn modelId="{05D86320-A123-46C8-BF29-366FADFC8A0A}" type="presOf" srcId="{E1E7D635-2470-45A7-98F8-BF7A7984B8DD}" destId="{20E85BEA-2AEE-4CAA-8624-4BB52C48D97A}" srcOrd="0" destOrd="0" presId="urn:microsoft.com/office/officeart/2005/8/layout/default#1"/>
    <dgm:cxn modelId="{D71ECE5A-5386-4C15-AFC4-406371794475}" type="presOf" srcId="{C55B41E3-4DC2-4BDD-96AC-C71B04CE79B3}" destId="{DF2D29F2-836E-48B7-9216-BCD37C386C88}" srcOrd="0" destOrd="0" presId="urn:microsoft.com/office/officeart/2005/8/layout/default#1"/>
    <dgm:cxn modelId="{9D24675E-17F1-4FDD-8ACC-75346581D2B9}" srcId="{928A71CD-EC82-4D5A-86A4-45B2BDF63DF5}" destId="{D8E34A67-7C9E-40B5-82DB-AF2A387E8204}" srcOrd="2" destOrd="0" parTransId="{943DF215-E49A-477D-8994-3BA71A6E9117}" sibTransId="{9C2AB09B-0F7F-496A-B84B-37243D8E344E}"/>
    <dgm:cxn modelId="{F599DDE4-2134-43B0-8FF0-EB3C04FD0968}" type="presOf" srcId="{D8E34A67-7C9E-40B5-82DB-AF2A387E8204}" destId="{748D8A4B-AFE9-4EC4-A44E-3CE2C39D5DEC}" srcOrd="0" destOrd="0" presId="urn:microsoft.com/office/officeart/2005/8/layout/default#1"/>
    <dgm:cxn modelId="{746FEB7C-82A0-41A2-B7EA-E435D50CA84F}" type="presOf" srcId="{928A71CD-EC82-4D5A-86A4-45B2BDF63DF5}" destId="{F7716BA4-32C0-44B7-A5CD-8DBB6CC985AE}" srcOrd="0" destOrd="0" presId="urn:microsoft.com/office/officeart/2005/8/layout/default#1"/>
    <dgm:cxn modelId="{E8E86831-BC29-4C4C-A828-3F8860CCA395}" srcId="{928A71CD-EC82-4D5A-86A4-45B2BDF63DF5}" destId="{EA412ADC-3BB1-4DD1-B743-BB135ED18D78}" srcOrd="0" destOrd="0" parTransId="{2503B6AC-711E-43ED-A48F-BF6C8C582152}" sibTransId="{77F296ED-540C-47EF-91B6-87189C8A299D}"/>
    <dgm:cxn modelId="{A48947A5-9764-4CB1-A868-9D342F0DF12E}" srcId="{928A71CD-EC82-4D5A-86A4-45B2BDF63DF5}" destId="{C017BDDA-F69D-46FB-BCF0-32AAA6205805}" srcOrd="3" destOrd="0" parTransId="{A61DC927-C2D8-4689-B284-20FBD0D30177}" sibTransId="{888B068E-37FE-4BBE-AB13-EABA1B272D5E}"/>
    <dgm:cxn modelId="{C96A76CE-7613-46C0-B4B2-CBDF90DC2DF5}" srcId="{928A71CD-EC82-4D5A-86A4-45B2BDF63DF5}" destId="{C55B41E3-4DC2-4BDD-96AC-C71B04CE79B3}" srcOrd="6" destOrd="0" parTransId="{FCDDB2EB-0878-4EB2-A26E-F38A1D82DF8E}" sibTransId="{DC8A1139-3C40-456B-97E3-6C503361753F}"/>
    <dgm:cxn modelId="{D2D2FA2A-4A09-4620-AFB0-0CBE9DE8B0A3}" srcId="{928A71CD-EC82-4D5A-86A4-45B2BDF63DF5}" destId="{E1E7D635-2470-45A7-98F8-BF7A7984B8DD}" srcOrd="1" destOrd="0" parTransId="{EAD8BB06-469E-4C47-A500-AC7D01AF9EB6}" sibTransId="{ABDA8D62-66CF-4689-99D7-14121C200A6D}"/>
    <dgm:cxn modelId="{BDFDF987-7CAC-4B20-AC20-6106A08632CB}" type="presOf" srcId="{62013F8C-4862-4877-8537-B1ECBA37EA32}" destId="{FB75E340-1333-45FE-8D55-8E820564FDDD}" srcOrd="0" destOrd="0" presId="urn:microsoft.com/office/officeart/2005/8/layout/default#1"/>
    <dgm:cxn modelId="{DA4B7682-CB23-4F2A-8CF0-D88FE502FC2D}" srcId="{928A71CD-EC82-4D5A-86A4-45B2BDF63DF5}" destId="{62013F8C-4862-4877-8537-B1ECBA37EA32}" srcOrd="5" destOrd="0" parTransId="{A1D2FBA1-E9C3-49A4-B437-24612FCE5566}" sibTransId="{F953F1A9-6CAD-469F-A2D7-CC415E30B508}"/>
    <dgm:cxn modelId="{A6533294-CDC9-494C-B8E7-AAB8C8433058}" type="presOf" srcId="{C017BDDA-F69D-46FB-BCF0-32AAA6205805}" destId="{A8BFF88A-39EE-4D36-92C6-D47AF69A9BFA}" srcOrd="0" destOrd="0" presId="urn:microsoft.com/office/officeart/2005/8/layout/default#1"/>
    <dgm:cxn modelId="{C7284F25-ECC6-488F-9E0E-F8F378AC7F48}" type="presParOf" srcId="{F7716BA4-32C0-44B7-A5CD-8DBB6CC985AE}" destId="{345C8E82-E3EE-4052-B6A0-A196A7A92683}" srcOrd="0" destOrd="0" presId="urn:microsoft.com/office/officeart/2005/8/layout/default#1"/>
    <dgm:cxn modelId="{6DADE310-FCD2-4FEF-8057-DDFD6A9F96AD}" type="presParOf" srcId="{F7716BA4-32C0-44B7-A5CD-8DBB6CC985AE}" destId="{49F75D53-A717-4D3E-84F2-677546E7F272}" srcOrd="1" destOrd="0" presId="urn:microsoft.com/office/officeart/2005/8/layout/default#1"/>
    <dgm:cxn modelId="{FD8DDA33-EE33-4883-A0BA-80B7AEED15FB}" type="presParOf" srcId="{F7716BA4-32C0-44B7-A5CD-8DBB6CC985AE}" destId="{20E85BEA-2AEE-4CAA-8624-4BB52C48D97A}" srcOrd="2" destOrd="0" presId="urn:microsoft.com/office/officeart/2005/8/layout/default#1"/>
    <dgm:cxn modelId="{370C7FE6-FDED-4739-AFF0-F47857B92A36}" type="presParOf" srcId="{F7716BA4-32C0-44B7-A5CD-8DBB6CC985AE}" destId="{72724DBB-22E0-4820-BF67-F0928733F5C2}" srcOrd="3" destOrd="0" presId="urn:microsoft.com/office/officeart/2005/8/layout/default#1"/>
    <dgm:cxn modelId="{7470C208-924A-48D9-BEB4-AFCCD3B0359B}" type="presParOf" srcId="{F7716BA4-32C0-44B7-A5CD-8DBB6CC985AE}" destId="{748D8A4B-AFE9-4EC4-A44E-3CE2C39D5DEC}" srcOrd="4" destOrd="0" presId="urn:microsoft.com/office/officeart/2005/8/layout/default#1"/>
    <dgm:cxn modelId="{017CBA4B-F826-4FD5-AAB0-614D866839A5}" type="presParOf" srcId="{F7716BA4-32C0-44B7-A5CD-8DBB6CC985AE}" destId="{6B90BDCF-7815-4AB9-9198-9316650C8D9D}" srcOrd="5" destOrd="0" presId="urn:microsoft.com/office/officeart/2005/8/layout/default#1"/>
    <dgm:cxn modelId="{8B37D4C2-5D44-45D1-8CDF-A54021B76103}" type="presParOf" srcId="{F7716BA4-32C0-44B7-A5CD-8DBB6CC985AE}" destId="{A8BFF88A-39EE-4D36-92C6-D47AF69A9BFA}" srcOrd="6" destOrd="0" presId="urn:microsoft.com/office/officeart/2005/8/layout/default#1"/>
    <dgm:cxn modelId="{0D39F94C-C1E4-4D38-A2FA-DD60298F07FF}" type="presParOf" srcId="{F7716BA4-32C0-44B7-A5CD-8DBB6CC985AE}" destId="{D57C120D-6890-4A31-AA0E-5A38F823A3A7}" srcOrd="7" destOrd="0" presId="urn:microsoft.com/office/officeart/2005/8/layout/default#1"/>
    <dgm:cxn modelId="{A46E7D60-5F62-419F-88DF-0BB1530F6911}" type="presParOf" srcId="{F7716BA4-32C0-44B7-A5CD-8DBB6CC985AE}" destId="{1CAC81B4-0E7C-482C-8D6E-82A022683703}" srcOrd="8" destOrd="0" presId="urn:microsoft.com/office/officeart/2005/8/layout/default#1"/>
    <dgm:cxn modelId="{F042CA1A-96BF-4EE2-9754-7398F3A101D9}" type="presParOf" srcId="{F7716BA4-32C0-44B7-A5CD-8DBB6CC985AE}" destId="{61417CD1-9DE4-4DF2-BB12-C81ACC4026CC}" srcOrd="9" destOrd="0" presId="urn:microsoft.com/office/officeart/2005/8/layout/default#1"/>
    <dgm:cxn modelId="{776B1736-8144-4D84-8B30-199262591A25}" type="presParOf" srcId="{F7716BA4-32C0-44B7-A5CD-8DBB6CC985AE}" destId="{FB75E340-1333-45FE-8D55-8E820564FDDD}" srcOrd="10" destOrd="0" presId="urn:microsoft.com/office/officeart/2005/8/layout/default#1"/>
    <dgm:cxn modelId="{2E1A2B37-94F9-448C-BF48-D47BCF6A7470}" type="presParOf" srcId="{F7716BA4-32C0-44B7-A5CD-8DBB6CC985AE}" destId="{5F28C6F1-2788-4284-A04E-203156C89C7D}" srcOrd="11" destOrd="0" presId="urn:microsoft.com/office/officeart/2005/8/layout/default#1"/>
    <dgm:cxn modelId="{22BF287D-59B7-4527-B774-988BF6F4E366}" type="presParOf" srcId="{F7716BA4-32C0-44B7-A5CD-8DBB6CC985AE}" destId="{DF2D29F2-836E-48B7-9216-BCD37C386C88}" srcOrd="12" destOrd="0" presId="urn:microsoft.com/office/officeart/2005/8/layout/default#1"/>
    <dgm:cxn modelId="{359A73FC-59FE-4D49-8121-87B0C8FEAD71}" type="presParOf" srcId="{F7716BA4-32C0-44B7-A5CD-8DBB6CC985AE}" destId="{7E2E008F-0525-4F23-B6FF-8893AF149966}" srcOrd="13" destOrd="0" presId="urn:microsoft.com/office/officeart/2005/8/layout/default#1"/>
    <dgm:cxn modelId="{62253DE0-5E73-4242-8912-8737D5B731E6}" type="presParOf" srcId="{F7716BA4-32C0-44B7-A5CD-8DBB6CC985AE}" destId="{3D09D46F-8D4B-47E5-B6FF-7D718279CD4D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8E82-E3EE-4052-B6A0-A196A7A92683}">
      <dsp:nvSpPr>
        <dsp:cNvPr id="0" name=""/>
        <dsp:cNvSpPr/>
      </dsp:nvSpPr>
      <dsp:spPr>
        <a:xfrm>
          <a:off x="3423" y="410277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</a:p>
      </dsp:txBody>
      <dsp:txXfrm>
        <a:off x="3423" y="410277"/>
        <a:ext cx="2715986" cy="1629591"/>
      </dsp:txXfrm>
    </dsp:sp>
    <dsp:sp modelId="{20E85BEA-2AEE-4CAA-8624-4BB52C48D97A}">
      <dsp:nvSpPr>
        <dsp:cNvPr id="0" name=""/>
        <dsp:cNvSpPr/>
      </dsp:nvSpPr>
      <dsp:spPr>
        <a:xfrm>
          <a:off x="2991008" y="410277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Внимание</a:t>
          </a:r>
        </a:p>
      </dsp:txBody>
      <dsp:txXfrm>
        <a:off x="2991008" y="410277"/>
        <a:ext cx="2715986" cy="1629591"/>
      </dsp:txXfrm>
    </dsp:sp>
    <dsp:sp modelId="{748D8A4B-AFE9-4EC4-A44E-3CE2C39D5DEC}">
      <dsp:nvSpPr>
        <dsp:cNvPr id="0" name=""/>
        <dsp:cNvSpPr/>
      </dsp:nvSpPr>
      <dsp:spPr>
        <a:xfrm>
          <a:off x="5978593" y="410277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Мышление</a:t>
          </a:r>
        </a:p>
      </dsp:txBody>
      <dsp:txXfrm>
        <a:off x="5978593" y="410277"/>
        <a:ext cx="2715986" cy="1629591"/>
      </dsp:txXfrm>
    </dsp:sp>
    <dsp:sp modelId="{A8BFF88A-39EE-4D36-92C6-D47AF69A9BFA}">
      <dsp:nvSpPr>
        <dsp:cNvPr id="0" name=""/>
        <dsp:cNvSpPr/>
      </dsp:nvSpPr>
      <dsp:spPr>
        <a:xfrm>
          <a:off x="8966178" y="410277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Интуиция</a:t>
          </a:r>
        </a:p>
      </dsp:txBody>
      <dsp:txXfrm>
        <a:off x="8966178" y="410277"/>
        <a:ext cx="2715986" cy="1629591"/>
      </dsp:txXfrm>
    </dsp:sp>
    <dsp:sp modelId="{1CAC81B4-0E7C-482C-8D6E-82A022683703}">
      <dsp:nvSpPr>
        <dsp:cNvPr id="0" name=""/>
        <dsp:cNvSpPr/>
      </dsp:nvSpPr>
      <dsp:spPr>
        <a:xfrm>
          <a:off x="3423" y="2311468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Память</a:t>
          </a:r>
        </a:p>
      </dsp:txBody>
      <dsp:txXfrm>
        <a:off x="3423" y="2311468"/>
        <a:ext cx="2715986" cy="1629591"/>
      </dsp:txXfrm>
    </dsp:sp>
    <dsp:sp modelId="{FB75E340-1333-45FE-8D55-8E820564FDDD}">
      <dsp:nvSpPr>
        <dsp:cNvPr id="0" name=""/>
        <dsp:cNvSpPr/>
      </dsp:nvSpPr>
      <dsp:spPr>
        <a:xfrm>
          <a:off x="2991008" y="2311468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</a:p>
      </dsp:txBody>
      <dsp:txXfrm>
        <a:off x="2991008" y="2311468"/>
        <a:ext cx="2715986" cy="1629591"/>
      </dsp:txXfrm>
    </dsp:sp>
    <dsp:sp modelId="{DF2D29F2-836E-48B7-9216-BCD37C386C88}">
      <dsp:nvSpPr>
        <dsp:cNvPr id="0" name=""/>
        <dsp:cNvSpPr/>
      </dsp:nvSpPr>
      <dsp:spPr>
        <a:xfrm>
          <a:off x="5978593" y="2311468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</a:t>
          </a:r>
        </a:p>
      </dsp:txBody>
      <dsp:txXfrm>
        <a:off x="5978593" y="2311468"/>
        <a:ext cx="2715986" cy="1629591"/>
      </dsp:txXfrm>
    </dsp:sp>
    <dsp:sp modelId="{3D09D46F-8D4B-47E5-B6FF-7D718279CD4D}">
      <dsp:nvSpPr>
        <dsp:cNvPr id="0" name=""/>
        <dsp:cNvSpPr/>
      </dsp:nvSpPr>
      <dsp:spPr>
        <a:xfrm>
          <a:off x="8966178" y="2311468"/>
          <a:ext cx="2715986" cy="1629591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Инициатива</a:t>
          </a:r>
        </a:p>
      </dsp:txBody>
      <dsp:txXfrm>
        <a:off x="8966178" y="2311468"/>
        <a:ext cx="2715986" cy="1629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6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6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1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8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2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4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3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BC17-8983-4D32-A4DE-B721900834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2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751" y="593558"/>
            <a:ext cx="11615351" cy="545301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автономное дошкольное образовательное учреждение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№122 комбинированного вида г. Орска»</a:t>
            </a:r>
          </a:p>
          <a:p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«Эйдетика как средство развития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образной памяти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творческого мышления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 </a:t>
            </a:r>
          </a:p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Деревянкина Татьяна Владимировна,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воспитатель высшей квалификационной категории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1957" y="6400800"/>
            <a:ext cx="168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84" y="3769244"/>
            <a:ext cx="2133600" cy="24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9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C8ECC5-7E0B-8635-A41B-97C17142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Содержание опыта.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77F71C-0DB5-00F2-6371-91D3BBFDF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459832"/>
            <a:ext cx="11038490" cy="47171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 Разработан перспективный план реализации развивающей технологии, которая способствует творческому и личностному развитию детей при максимальном использовании потенциала их возрастных возможностей, на основе методического пособия по развитию образно-ассоциативного мышления и памяти ребенка методами эйдетики Е.Л. Пчелкиной и А.В. Кисловым «Маленькие секреты большой памяти».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 Составлена картотека игр и упражнений с использованием «Кейса с играми», автором которого является Матюгин Игорь Юрьевич и Овчинникова Галина Владимировна. </a:t>
            </a:r>
          </a:p>
        </p:txBody>
      </p:sp>
    </p:spTree>
    <p:extLst>
      <p:ext uri="{BB962C8B-B14F-4D97-AF65-F5344CB8AC3E}">
        <p14:creationId xmlns:p14="http://schemas.microsoft.com/office/powerpoint/2010/main" val="143137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E095BA-9BE5-54D4-3AAC-CDE9E53913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7255" y="770157"/>
            <a:ext cx="10515600" cy="5822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      </a:t>
            </a:r>
            <a:r>
              <a:rPr lang="ru-RU" sz="47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Этапы работы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Вводные занятия.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Развитие образно-ассоциативного мышления.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Развитие образной речи.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Запоминание информации посредством методов и приёмов эйдетики.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Развития внимания и памяти посредством коммуникативных методов.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86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033DC70-BB26-8D25-DA73-3F48CE500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2" y="241738"/>
            <a:ext cx="9127958" cy="6421821"/>
          </a:xfrm>
        </p:spPr>
      </p:pic>
    </p:spTree>
    <p:extLst>
      <p:ext uri="{BB962C8B-B14F-4D97-AF65-F5344CB8AC3E}">
        <p14:creationId xmlns:p14="http://schemas.microsoft.com/office/powerpoint/2010/main" val="186890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73578C-B8E2-0FAD-539D-016F075F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1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Основные методы и приёмы эйдетики</a:t>
            </a:r>
            <a:r>
              <a:rPr lang="ru-RU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1BF855-699A-61CF-B687-FC8A5F012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710" y="1418344"/>
            <a:ext cx="10515600" cy="529464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Метод зрительной прорисовки.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Метод ассоциаций.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Метод мысленной прорисовки.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Техники запоминания точной информации: цепная реакция,</a:t>
            </a:r>
          </a:p>
          <a:p>
            <a:pPr marL="514350" indent="-514350">
              <a:buNone/>
            </a:pP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 </a:t>
            </a:r>
            <a:r>
              <a:rPr lang="ru-RU" b="1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акровербальная</a:t>
            </a: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техника, мнемотехника.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Метод трансформации.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Метод опор.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Метод крючков.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«</a:t>
            </a:r>
            <a:r>
              <a:rPr lang="ru-RU" b="1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Друдлы</a:t>
            </a: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превращалки</a:t>
            </a: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».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Метод </a:t>
            </a:r>
            <a:r>
              <a:rPr lang="ru-RU" b="1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Цицирона</a:t>
            </a: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Игры и игровые упражнения с поставленной задачей и т.д.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399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323095" cy="111653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ассоциаций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ds04.infourok.ru/uploads/ex/1135/000d441c-b3ef2b6b/img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599" y="933100"/>
            <a:ext cx="3572442" cy="2679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316" y="879761"/>
            <a:ext cx="3570684" cy="2679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653" y="3947737"/>
            <a:ext cx="3561347" cy="2639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915" y="3947737"/>
            <a:ext cx="3644766" cy="27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7D8134-DE0B-915E-C653-63A40706003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9153" y="699861"/>
            <a:ext cx="3955834" cy="3145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947F22-D0E9-4408-07A5-C348A030172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9153" y="3741621"/>
            <a:ext cx="4066384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A3FFBF-B526-E6CC-E2DE-E59F8EF8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4408"/>
            <a:ext cx="10515600" cy="63996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Звуковые ассоциации                       Обонятельные ассоциации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F9B243-D955-C084-33EC-D872735B5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541509" cy="8239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2E0BE78-E0FD-F7C4-7837-90CCAA383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6" y="861849"/>
            <a:ext cx="5157787" cy="2342147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11918BFE-B077-EE92-226D-CBD9E54220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34" y="851338"/>
            <a:ext cx="5183188" cy="2342147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E04E6E0-7F4D-5B6F-8D92-632F30C517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5" y="4076112"/>
            <a:ext cx="5183187" cy="24663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4EAE184-CF45-5EA7-E1AD-4EC07DEA83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5620"/>
          <a:stretch/>
        </p:blipFill>
        <p:spPr>
          <a:xfrm>
            <a:off x="6331581" y="4023560"/>
            <a:ext cx="5183188" cy="24663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C10AED-6382-7F8E-1411-53A54860859D}"/>
              </a:ext>
            </a:extLst>
          </p:cNvPr>
          <p:cNvSpPr txBox="1"/>
          <p:nvPr/>
        </p:nvSpPr>
        <p:spPr>
          <a:xfrm>
            <a:off x="1166648" y="3498941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Цветовые ассоциации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7AC60A-F9DC-E591-DD25-1189F1B1B6B6}"/>
              </a:ext>
            </a:extLst>
          </p:cNvPr>
          <p:cNvSpPr txBox="1"/>
          <p:nvPr/>
        </p:nvSpPr>
        <p:spPr>
          <a:xfrm>
            <a:off x="6635347" y="3445733"/>
            <a:ext cx="4762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Тактильные ассоциации</a:t>
            </a:r>
          </a:p>
        </p:txBody>
      </p:sp>
    </p:spTree>
    <p:extLst>
      <p:ext uri="{BB962C8B-B14F-4D97-AF65-F5344CB8AC3E}">
        <p14:creationId xmlns:p14="http://schemas.microsoft.com/office/powerpoint/2010/main" val="252892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реализации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8303" y="1455390"/>
          <a:ext cx="11494815" cy="3460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1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1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80340" marR="215265" indent="17970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педагога с детьми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Самостоятельная деятельность детей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215265" indent="17970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с семьей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Занятие.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Режимные моменты.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упражнения, проблемные ситуации, наблюдение, разминка, логические игры и задания, активные игры и игры малой подвижности, беседы, работа в тетрадях, </a:t>
                      </a:r>
                      <a:r>
                        <a:rPr lang="ru-RU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квесты</a:t>
                      </a:r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работа у доски)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Центры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развития группы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a:t>Мастер-класс, беседа, рекомендация, консультация.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5361F3-D6E5-4566-E0DE-773236DC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75" y="0"/>
            <a:ext cx="10515600" cy="854074"/>
          </a:xfrm>
        </p:spPr>
        <p:txBody>
          <a:bodyPr>
            <a:normAutofit fontScale="90000"/>
          </a:bodyPr>
          <a:lstStyle/>
          <a:p>
            <a:pPr marL="180340" marR="215265" indent="179705">
              <a:lnSpc>
                <a:spcPct val="107000"/>
              </a:lnSpc>
              <a:spcAft>
                <a:spcPts val="0"/>
              </a:spcAft>
              <a:tabLst>
                <a:tab pos="138430" algn="l"/>
              </a:tabLs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Совместная деятельность педагога с детьми.</a:t>
            </a:r>
            <a:endParaRPr lang="ru-RU" sz="4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5694D1-31AB-BF61-0EA5-1FA93B339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6347" y="1524829"/>
            <a:ext cx="6212305" cy="892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Работа в тетрадях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499E693-9833-5498-25E7-614A0EDF40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05" y="1083395"/>
            <a:ext cx="3310690" cy="202130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61591D-CB9C-2CF6-8F14-7C9429B54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4" y="3290846"/>
            <a:ext cx="4731419" cy="32985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B03785B-F9AA-BB4B-5A93-768C5C802F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6" t="-2406" r="-4386" b="-2025"/>
          <a:stretch/>
        </p:blipFill>
        <p:spPr>
          <a:xfrm rot="5400000">
            <a:off x="4582921" y="2996447"/>
            <a:ext cx="4415425" cy="33076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B43D80-BA7C-4C8A-F00F-D8775DB451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3852" y="2186864"/>
            <a:ext cx="584123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95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714" y="1064157"/>
            <a:ext cx="10732168" cy="51566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обучение должно проходить в игре. Вот как сказал об этом Сухомлинский В.Л. - «Присмотримся внимательно, какое место занимает игра в жизни ребенка…Для него игра - это самое серьезное дело. В игре раскрывается перед детьми мир, раскрываются творческие способности личности. Без них нет, и не может быть полноценного умственного развития.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Все игры имеют общую задачу - развитие образной памяти, внимания, мышления, воображения и т.д. Игры подобного плана очень нравятся детям, они с удовольствием находят правильные ответы на поставленные вопросы.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411" y="240632"/>
            <a:ext cx="898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Игры, основанные на методах эйдетики.</a:t>
            </a:r>
          </a:p>
        </p:txBody>
      </p:sp>
    </p:spTree>
    <p:extLst>
      <p:ext uri="{BB962C8B-B14F-4D97-AF65-F5344CB8AC3E}">
        <p14:creationId xmlns:p14="http://schemas.microsoft.com/office/powerpoint/2010/main" val="233244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8125" y="561475"/>
            <a:ext cx="11953875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 «1, 2,3 – попробуй повтори»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внимания, восприятия, памяти, мышления.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Ход: Берем конструктор. Выдаем каждому ребенку одинаковый набор деталей. Из своих деталей строим фигурку. Показываем детям на пару секунд и прячем за спиной (под столом). Только после того, как мы ее спрятали, дети могут приступать к заданию. Их задача – сделать точно такую же фигуру. Постепенно усложняем фигуры, даем больше лишних деталей.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«Чемодан» (увеличение объема памяти)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объема памяти.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игроков: 3-12. Первый игрок говорит: "Я беру чемодан и кладу в него...огурец". Второй игрок продолжает: "Я беру чемодан и кладу в него огурец, дерево". И так далее. Каждый добавляет свое слово к цепочке. Выигрывает тот, кто последним назовет правильно всю цепочку.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 «Четыре стихии»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развитие внимания, связанного с координацией слухового и двигательного анализаторов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сидят по кругу. Ведущий договаривается с ними, что, если он скажет слово «земля», все должны опустить руки вниз, если слово «вода» - вытянуть руки вперед, слово «воздух» - поднять руки вверх, слово «огонь» - произвести вращение руками в лучезапястных и локтевых суставах. Кто ошибается, считается проигравшим.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3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FC6C5C-B527-131E-F6C3-490119569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7516"/>
            <a:ext cx="9144000" cy="64168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Актуальность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98DA903-ACB3-90F3-9E33-DF20E337E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966" y="1219200"/>
            <a:ext cx="11288110" cy="53580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     </a:t>
            </a: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Обусловленность требованием   ФГОС   ДО   к   созданию   условий   развития   ребенка, открывающих возможности для его позитивной социализации, развития инициативы и творческих способностей.  Самым успешным методом гармоничного   развития   личности   ребенка   является  –  эйдетика,   которая помогает детям обогащать представления об окружающем мире, развивает память, внимание, детское воображение, побуждает к речевой и творческой активности.   Преимущество   использования   метода   эйдетики   в образовательном   процессе   с   детьми   –   ребенок   развивается   радостно, восприятие мира становится более позитивным.</a:t>
            </a:r>
          </a:p>
          <a:p>
            <a:pPr algn="just"/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 С каждым годом все больше наблюдательных и неравнодушных родителей жалуются на плохую память своих детей. Еще Л.С. Выготский подчеркивал, что важнейшей особенностью в развитии познавательной сферы дошкольника является то, что в ходе формирования детского организма складывается совершенно новая система функций ребенка, которая характеризуется в первую очередь тем, что в центре сознания становится память. В дошкольном возрасте памяти принадлежит доминирующая роль. </a:t>
            </a:r>
          </a:p>
        </p:txBody>
      </p:sp>
    </p:spTree>
    <p:extLst>
      <p:ext uri="{BB962C8B-B14F-4D97-AF65-F5344CB8AC3E}">
        <p14:creationId xmlns:p14="http://schemas.microsoft.com/office/powerpoint/2010/main" val="1835252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BA613-C2D9-1E7D-5A6D-A5C3FEF6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62" y="215585"/>
            <a:ext cx="10951779" cy="50852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Работа с кейсом игр.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3478C4-A568-BED8-B154-3D33A4965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595" y="920980"/>
            <a:ext cx="3580722" cy="35292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Д/и «Номера домов»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A77C5EE-D359-7882-C5B1-7CE9636956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r="12928"/>
          <a:stretch/>
        </p:blipFill>
        <p:spPr>
          <a:xfrm>
            <a:off x="256673" y="1363578"/>
            <a:ext cx="3569119" cy="357739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6083EB-BB16-AFAB-FE70-0BB8F4170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1029" y="2492612"/>
            <a:ext cx="3149785" cy="57431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Д/и «Найди всех»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A344544A-77B6-743F-A95E-E25A183EC8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-1727" r="19452" b="17582"/>
          <a:stretch/>
        </p:blipFill>
        <p:spPr>
          <a:xfrm>
            <a:off x="3954998" y="3108970"/>
            <a:ext cx="3569119" cy="3436209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44101F6-1CB3-4552-8AE2-65CBB4689A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5296" r="5861"/>
          <a:stretch/>
        </p:blipFill>
        <p:spPr>
          <a:xfrm>
            <a:off x="7763826" y="1794502"/>
            <a:ext cx="4203032" cy="47484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00297" y="1173796"/>
            <a:ext cx="3021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Д/и «Найди всех»</a:t>
            </a:r>
          </a:p>
        </p:txBody>
      </p:sp>
    </p:spTree>
    <p:extLst>
      <p:ext uri="{BB962C8B-B14F-4D97-AF65-F5344CB8AC3E}">
        <p14:creationId xmlns:p14="http://schemas.microsoft.com/office/powerpoint/2010/main" val="275633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F052AF-1FB0-B65C-3087-57326E95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19" y="973138"/>
            <a:ext cx="10515600" cy="4628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Самостоятельная деятельность детей.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2232893-6894-2D01-C67D-03E4577BBC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3" y="1089759"/>
            <a:ext cx="5689349" cy="2459203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C0479DC-A2B4-43D0-62CE-E8F9E62F0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8282" y="5800603"/>
            <a:ext cx="4727824" cy="71116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Д/и «Весёлые пальчики»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AB42C4C-A3B8-F508-9526-7F12E99ACC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3663" r="1399" b="-3663"/>
          <a:stretch/>
        </p:blipFill>
        <p:spPr>
          <a:xfrm rot="5400000">
            <a:off x="6767435" y="1049498"/>
            <a:ext cx="4553366" cy="543267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932E2AE-C2DD-6EA7-2195-7C9CB502DB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3955"/>
          <a:stretch/>
        </p:blipFill>
        <p:spPr>
          <a:xfrm>
            <a:off x="477719" y="3900261"/>
            <a:ext cx="5702363" cy="2773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B3E21E-1F3B-F0FD-59CA-CD6E03B8506E}"/>
              </a:ext>
            </a:extLst>
          </p:cNvPr>
          <p:cNvSpPr txBox="1"/>
          <p:nvPr/>
        </p:nvSpPr>
        <p:spPr>
          <a:xfrm>
            <a:off x="3344502" y="6085489"/>
            <a:ext cx="319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Д/и «Парковка»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4698A9-5103-3707-09B9-C4B89F7FB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0644" y="2868218"/>
            <a:ext cx="2975466" cy="71116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Д/и «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Мемори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»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57308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86F7CA-1B3A-AE2A-FD34-B5E1E389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159" y="606006"/>
            <a:ext cx="5123793" cy="83803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Работа с родителями.</a:t>
            </a:r>
            <a:r>
              <a:rPr lang="ru-RU" sz="4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752A4F1-9312-69FB-E52F-6BF7E87F20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9" y="1866970"/>
            <a:ext cx="5181600" cy="381802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6377D91-1749-D70B-A3CE-5CC9C4B031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486525"/>
            <a:ext cx="5181600" cy="3818021"/>
          </a:xfrm>
        </p:spPr>
      </p:pic>
      <p:sp>
        <p:nvSpPr>
          <p:cNvPr id="7" name="Прямоугольник 6"/>
          <p:cNvSpPr/>
          <p:nvPr/>
        </p:nvSpPr>
        <p:spPr>
          <a:xfrm>
            <a:off x="3949803" y="1289409"/>
            <a:ext cx="407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Мастер – класс «Секреты Эйдетики»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3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 в работе методику эйдетики, мы развиваем: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460092"/>
              </p:ext>
            </p:extLst>
          </p:nvPr>
        </p:nvGraphicFramePr>
        <p:xfrm>
          <a:off x="317500" y="1825625"/>
          <a:ext cx="116855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749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E879EA-F34A-2C9E-9016-DE0BD6B6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16" y="945930"/>
            <a:ext cx="10635914" cy="3647643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С целью изучения разносторонних способностей ребенка к восприятию и запоминанию информации с детьми проводилась диагностика.</a:t>
            </a:r>
            <a:b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Диагностика проводится два раза в год: входная диагностика в начале учебного года, итоговая диагностика в конце учебного года. Диагностика проводится по тестам:  «зрительное восприятие», «слуховое восприятие», «двигательное восприятие».</a:t>
            </a:r>
            <a:b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BF825-9A98-AA76-4BD8-D33B61C69134}"/>
              </a:ext>
            </a:extLst>
          </p:cNvPr>
          <p:cNvSpPr txBox="1"/>
          <p:nvPr/>
        </p:nvSpPr>
        <p:spPr>
          <a:xfrm>
            <a:off x="1556083" y="481263"/>
            <a:ext cx="803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Мониторинг.</a:t>
            </a:r>
          </a:p>
        </p:txBody>
      </p:sp>
    </p:spTree>
    <p:extLst>
      <p:ext uri="{BB962C8B-B14F-4D97-AF65-F5344CB8AC3E}">
        <p14:creationId xmlns:p14="http://schemas.microsoft.com/office/powerpoint/2010/main" val="141012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35F10B-896C-0D2F-49D9-2A26FF79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Результаты диагностики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C0C663-4B30-AFAD-7B53-BE8B4986A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3789"/>
            <a:ext cx="5157787" cy="54543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начале года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B23006C4-DC05-A416-846F-32257C4FD0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8454021"/>
              </p:ext>
            </p:extLst>
          </p:nvPr>
        </p:nvGraphicFramePr>
        <p:xfrm>
          <a:off x="839788" y="1989221"/>
          <a:ext cx="5157787" cy="420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5116165-BB25-FAC0-B719-306D9C78D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3789"/>
            <a:ext cx="5183188" cy="5454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конце года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908405D3-D19C-1308-526E-8A18D3B6256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18011769"/>
              </p:ext>
            </p:extLst>
          </p:nvPr>
        </p:nvGraphicFramePr>
        <p:xfrm>
          <a:off x="5855367" y="1989221"/>
          <a:ext cx="5855370" cy="420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2715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938" y="346841"/>
            <a:ext cx="9753493" cy="10023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35" y="713516"/>
            <a:ext cx="10515600" cy="57976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</a:p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 Использование  методов  эйдетики в работе с детьми облегчает любое усвоение материала, повышает эффективность и успеваемость, что не обходится без развития памяти детей. Ведь известно, что тренировка и улучшение   памяти   является,   конечно,   ведущей   целью   развития эйдетических способностей. Но к этому можно и необходимо добавить и развитие   воображения,   фантазии,   творческого   мышления,   улучшение концентрации внимания. Таким образом, детский возраст – наиболее плодотворный период проявления эйдетических способностей. Следовательно, развитие ребенка средствами   эйдетики   будет   иметь   наивысшие   результаты,   если   начать заниматься </a:t>
            </a:r>
            <a:r>
              <a:rPr lang="ru-RU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эйдетикой</a:t>
            </a: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с детьми дошкольного возраста.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 При правильной организации обучения, подобный способ запоминания будет перенесен ребенком в сферу учебы. Посредством ассоциативно-игровых запоминаний он будет с удовольствие делать домашнее задание, будет стремиться к освоению новой информации.</a:t>
            </a:r>
          </a:p>
          <a:p>
            <a:pPr marL="0" indent="0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19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9B0132-AC55-CD9D-6196-79E0A9D61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Литература: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00AD15-4F63-71A9-7671-2D0E8AC4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914400"/>
            <a:ext cx="10952747" cy="5262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/>
              <a:t>.	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Матюгин И.Ю., Рыбникова И.К. Методы развития памяти, образного мышления, воображения. - М.: Эйдос, 1996.</a:t>
            </a:r>
          </a:p>
          <a:p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	Диагностика видов памяти и восприятия информации. Рекомендации по развитию каналов восприятия и взаимодействия между ними: Методическое пособие для родителей и педагогов. /А.В. Кислов, Е.Л. Пчелкина – Издание второе, дополненное и переработанное. – М.:СОЛОН – Пресс, 2021. – 72 с.</a:t>
            </a:r>
          </a:p>
          <a:p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	Маленькие секреты большой памяти: Методическое пособие по развитию образно-ассоциативного мышления и памяти методами эйдетики / Е.Л. Пчелкина, А.В. Кислов; Первый год обучения (для детей 4-6 лет), часть 1. – М.: СОЛОН – Пресс, 2019. – 156с.</a:t>
            </a:r>
          </a:p>
          <a:p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4.	 Маленькие секреты большой памяти: Методическое пособие по развитию образно-ассоциативного мышления и памяти методами эйдетики / Е.Л. Пчелкина, А.В. Кислов; Первый год обучения (для детей 4-6 лет), часть 2. – М.: СОЛОН – Пресс, 2019. – 152с.</a:t>
            </a:r>
          </a:p>
          <a:p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5.	Маленькие секреты большой памяти. – Рабочая тетрадь по курсу «Развитие внимания и памяти методами эйдетики \ Первый год обучения. – М.:СОЛОН – Пресс, 2022. – 44. Пчёлкина Е.Л.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821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9A7A3-D374-130B-0AD9-FD21FB6535D3}"/>
              </a:ext>
            </a:extLst>
          </p:cNvPr>
          <p:cNvSpPr txBox="1"/>
          <p:nvPr/>
        </p:nvSpPr>
        <p:spPr>
          <a:xfrm>
            <a:off x="481263" y="201356"/>
            <a:ext cx="1111717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6.	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Маленькие секреты большой памяти. – Рабочая тетрадь по курсу «Развитие внимания и памяти методами эйдетики» / Второй год обучения. – М.:СОЛОН – Пресс, 2020. – 32с. Пчелкина Е. Л.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7.	Ассоциации по действию. Комплект для игр и методические рекомендации к системе игр, развивающих речь, память и мышление. А.В. Кислов. Е.Л. Пчёлкина. Издание 2 – е дополненное. – М.: СОЛОН – Пресс, 2020 – 28с.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8.	Образные ассоциации. Методические рекомендации к системе игр, развивающих память и мышление. Кислов. А.В. Пчёлкина Е.Л. Издание 2 – е дополненное – М.: СОЛОН – Пресс, 2018 – 28с.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9.	Развитие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речемышления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у детей или как научить ребёнка запоминать, пересказывать и придумывать текст. – Пчёлкина Е.Л. – М.: КТК «Галактика», 2021 – 68с.ил.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10.	Матюгин, И. Ю. Как развить внимание и память вашего ребенка. Книга для детей и их родителей / И. Ю. Матюгин. – М. : РИПОЛ классик, 2010. – 112 с. : ил. 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11.	  Электронные ресурсы: 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1. http://aksonia.ru/articles/trenirovka-pamyati/ 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2. https://matugin-eidos.com/ </a:t>
            </a:r>
          </a:p>
          <a:p>
            <a:r>
              <a:rPr lang="ru-RU" dirty="0"/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93965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84" y="64902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688" y="2710248"/>
            <a:ext cx="4421846" cy="38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B18EB1-DA2D-7DBA-A7D3-0C659867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68379"/>
            <a:ext cx="10515600" cy="370572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Идея опыта: </a:t>
            </a: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развитие   навыков   речемыслительной   деятельности   и</a:t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способности детей быстро воспринимать и запоминать информацию. </a:t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Цель:</a:t>
            </a: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овладение основными методами и приемами эйдетики, развитие умения использовать их на практике.</a:t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Задачи:</a:t>
            </a: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• формирование способности восприятия и запоминания разных видов информации;</a:t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• развитие умения использовать на практике полученные знания путем применения изученных методов и приёмов эйдетики в учебной и познавательной деятельности;</a:t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• развитие речемыслительной деятельности у детей;</a:t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• освоение образно-ассоциативного стиля мышления;</a:t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• развитие образной памяти (образной слуховой, зрительной, образной тактильной, образной обонятельной) и природных способностей воспитанников; </a:t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• воспитание чувства ответственности и уверенности в своих силах;</a:t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• воспитание и развитие гармоничной, стрессоустойчивости личности ребенка;</a:t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• повышение мотивации к обучению.</a:t>
            </a:r>
            <a:br>
              <a:rPr lang="ru-RU" sz="27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7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7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869" y="946484"/>
            <a:ext cx="11143310" cy="577515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истории.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Повышенный интерес к эйдетике возник в последнее десятилетие. Многие думают, что это инновационная методика, разработанная учёными XXI века. На самом деле это ошибочное мнение.</a:t>
            </a:r>
          </a:p>
          <a:p>
            <a:pPr algn="just">
              <a:buNone/>
            </a:pPr>
            <a: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Эйдетика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eidos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греч. – вид, образ, образец) - философия и учение о сущности. Впервые эйдетику описал Аристотель, затем Демокрит. Они уделяли эйдетике огромное философское значение. Это психологическое явление, которое состоит в способности воссоздавать яркий наглядный образ через значительный промежуток времени. Это можно наблюдать у детей и подростков – более ярко, у взрослых – менее проявлено. Эйдетика характеризует особенность памяти с более яркой фиксацией объекта, наполненной эмоционально-чувственной насыщенностью.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Ещё в Древней Греции человек-эйдетик, обладающий идеальной зрительной (эйдетической) памятью, привлекал внимание учёных, философов и мыслителей того времени.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Всплеск интереса к данному учению наблюдался в начале ХХ века в Западной Европе. Первые подробные описания содержатся в работах сербского учёного Виктора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Урбанчича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(1907 год). Его идеи подхватил немецкий психолог и философ Эрик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Йенш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(20-е гг.). Большой вклад в развитие эйдетики внесла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Марбургская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школа психологии, основателем которой был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Йенш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3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73E63D-0A05-1CF0-D6FB-C8044888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2" y="507435"/>
            <a:ext cx="11655971" cy="46906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Российские психологи, изучавшие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перспективное направление развития в мировой психологии.</a:t>
            </a:r>
            <a:r>
              <a:rPr lang="ru-RU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619DA50-27EE-0BB4-7DED-95F199478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50" y="924911"/>
            <a:ext cx="8197515" cy="5764923"/>
          </a:xfrm>
        </p:spPr>
      </p:pic>
    </p:spTree>
    <p:extLst>
      <p:ext uri="{BB962C8B-B14F-4D97-AF65-F5344CB8AC3E}">
        <p14:creationId xmlns:p14="http://schemas.microsoft.com/office/powerpoint/2010/main" val="132536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4C87CB5C-B3A0-8836-AD9F-BA306FE58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07" y="459690"/>
            <a:ext cx="7234989" cy="595964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B51201-B87C-3CD6-1772-D6BA4E7F7955}"/>
              </a:ext>
            </a:extLst>
          </p:cNvPr>
          <p:cNvSpPr txBox="1"/>
          <p:nvPr/>
        </p:nvSpPr>
        <p:spPr>
          <a:xfrm>
            <a:off x="224590" y="449179"/>
            <a:ext cx="44840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сегодняшний день в России она неразрывно связана с именем                        И. Ю. Матюгина — доктора педагогических наук.           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  1989   года   открыта   школа   эйдетики.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своих трудах он обосновал основные принципы метода, подробно описал её инструментарий и применяемые техники.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Благодаря ему, по всей стране открываются школы эйдетики, предлагающие заниматься людям всех возрастов.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Школа эйдетики актуальна в России  и далеко   за   ее   границами. </a:t>
            </a:r>
          </a:p>
          <a:p>
            <a:pPr algn="just"/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0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77765" y="609600"/>
            <a:ext cx="10762594" cy="513671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 В переводе с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греческого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означает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«образ».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Эйдетика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методика для развития памяти, мышления и воображения посредством ярких образов. Она позволяет активно запоминать и быстро воспроизводить любые детали.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Но самое главное — она признана одним из ведущих направлений, способствующих формированию неординарного мышления. К ней можно обратиться в любом возрасте. Конечно, больших результатов добьются те, кто регулярно занимается с малых лет. Но, как показывает практика, для взрослых она тоже полезна.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35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440DBD-4C71-F7A3-94CC-386B1E6B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10" y="59635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Педагогическая целесообразность.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84190"/>
            <a:ext cx="10515600" cy="495354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   Необходимость и желание детей получить информацию об окружающем мире с каждым днем возрастает. Однако, детям сложно ориентироваться в информационном   потоке, они   не   могут   запомнить   нужное   и   отсеять второстепенное. Методы, которые   используются   в   образовательном  процессе,   в основном опираются на механическую память и логическое мышление, но они идут в разрез природе развития человеческого мозга. </a:t>
            </a:r>
            <a:b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Дети воспринимают и запоминают информацию через мир образов. Первые   5-7   лет   правое   полушарие,   ответственное   за   воображение, развивается у человека быстрее чем левое, ответственное за логическое и аналитическое мышление. Вот почему яркие образы такие важные в жизни детей. В связи с этим возник вопрос «Как помочь ребенку позитивно запоминать необходимую информацию и вовремя вспоминать ее, побуждая интерес дошкольников к речевой активности?» Ответ на этот вопрос использование  методов и приёмов эйдетики.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41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5032BD-C4E3-1084-EEE7-D6D7B9165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138"/>
            <a:ext cx="10515600" cy="620829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Новизна  состоит в том, что: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- технология обладает комплексными свойствами: помимо непосредственных способностей быстро запоминать информацию, она развивают у ребёнка каналы восприятия информации, приобщает его к культурным ценностям и расширяет кругозор, развивает навыки речемыслительной деятельности, общения со сверстниками и старшими; 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- технология обладает универсальностью: при обучении дошкольников способствует выполнению главной задачи </a:t>
            </a:r>
            <a:r>
              <a:rPr lang="ru-RU" sz="7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предшкольного</a:t>
            </a:r>
            <a:r>
              <a:rPr lang="ru-RU" sz="7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образования - выравниванию стартовых возможностей детей, благодаря формированию у них универсальных начальных умений (УНУ), и значительно повышает эффективность их усвоения, а также способствует формированию универсальных учебных действий (УУД).</a:t>
            </a:r>
          </a:p>
          <a:p>
            <a:pPr algn="just"/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Адресная направленность.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Данный опыт может быть использован воспитателями, психологами, педагогами  дополнительных образовательных учреждений, а также заинтересованных родителей в качестве дополнительной образовательной программы.</a:t>
            </a:r>
          </a:p>
          <a:p>
            <a:pPr algn="just"/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Трудоёмкость опыта.</a:t>
            </a:r>
          </a:p>
          <a:p>
            <a:pPr algn="just"/>
            <a:r>
              <a:rPr lang="ru-RU" sz="7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Организация работы требует постоянного личностного и профессионального роста: постоянной потребности в самообразовании, творческого поиска,  взаимодействия с семьёй.</a:t>
            </a:r>
          </a:p>
          <a:p>
            <a:pPr algn="just"/>
            <a:r>
              <a:rPr lang="ru-RU" sz="7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Приобретение и анализ научной психолого-педагогической и методической литературы по проблеме исследования, анализ педагогической документации.</a:t>
            </a:r>
          </a:p>
          <a:p>
            <a:pPr algn="just"/>
            <a:r>
              <a:rPr lang="ru-RU" sz="7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Создание для детей соответствующую требованиям ФГОС предметно-пространственную среду, соответствующую содержанию опыта.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122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</TotalTime>
  <Words>1513</Words>
  <Application>Microsoft Office PowerPoint</Application>
  <PresentationFormat>Произвольный</PresentationFormat>
  <Paragraphs>137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Актуальность</vt:lpstr>
      <vt:lpstr>Идея опыта: развитие   навыков   речемыслительной   деятельности   и способности детей быстро воспринимать и запоминать информацию.  Цель: овладение основными методами и приемами эйдетики, развитие умения использовать их на практике. Задачи: • формирование способности восприятия и запоминания разных видов информации; • развитие умения использовать на практике полученные знания путем применения изученных методов и приёмов эйдетики в учебной и познавательной деятельности; • развитие речемыслительной деятельности у детей; • освоение образно-ассоциативного стиля мышления; • развитие образной памяти (образной слуховой, зрительной, образной тактильной, образной обонятельной) и природных способностей воспитанников;  • воспитание чувства ответственности и уверенности в своих силах; • воспитание и развитие гармоничной, стрессоустойчивости личности ребенка; • повышение мотивации к обучению. </vt:lpstr>
      <vt:lpstr>Теоретическое обоснование.</vt:lpstr>
      <vt:lpstr>Российские психологи, изучавшие перспективное направление развития в мировой психологии. </vt:lpstr>
      <vt:lpstr>Презентация PowerPoint</vt:lpstr>
      <vt:lpstr>Презентация PowerPoint</vt:lpstr>
      <vt:lpstr>Педагогическая целесообразность.   </vt:lpstr>
      <vt:lpstr>Презентация PowerPoint</vt:lpstr>
      <vt:lpstr>Содержание опыта.</vt:lpstr>
      <vt:lpstr>Презентация PowerPoint</vt:lpstr>
      <vt:lpstr>Презентация PowerPoint</vt:lpstr>
      <vt:lpstr>Основные методы и приёмы эйдетики.</vt:lpstr>
      <vt:lpstr>Метод ассоциаций</vt:lpstr>
      <vt:lpstr>    Звуковые ассоциации                       Обонятельные ассоциации</vt:lpstr>
      <vt:lpstr>Модель реализации</vt:lpstr>
      <vt:lpstr>Совместная деятельность педагога с детьми.</vt:lpstr>
      <vt:lpstr>Презентация PowerPoint</vt:lpstr>
      <vt:lpstr>Презентация PowerPoint</vt:lpstr>
      <vt:lpstr> Работа с кейсом игр.</vt:lpstr>
      <vt:lpstr>Самостоятельная деятельность детей.  </vt:lpstr>
      <vt:lpstr>Работа с родителями. </vt:lpstr>
      <vt:lpstr>Применяя в работе методику эйдетики, мы развиваем:</vt:lpstr>
      <vt:lpstr>     С целью изучения разносторонних способностей ребенка к восприятию и запоминанию информации с детьми проводилась диагностика.      Диагностика проводится два раза в год: входная диагностика в начале учебного года, итоговая диагностика в конце учебного года. Диагностика проводится по тестам:  «зрительное восприятие», «слуховое восприятие», «двигательное восприятие». </vt:lpstr>
      <vt:lpstr>Результаты диагностики</vt:lpstr>
      <vt:lpstr>Заключение.</vt:lpstr>
      <vt:lpstr>Литература: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227» г.Ярославля</dc:title>
  <dc:creator>Учетная запись Майкрософт</dc:creator>
  <cp:lastModifiedBy>ДС-122</cp:lastModifiedBy>
  <cp:revision>112</cp:revision>
  <dcterms:created xsi:type="dcterms:W3CDTF">2021-02-13T11:22:22Z</dcterms:created>
  <dcterms:modified xsi:type="dcterms:W3CDTF">2022-08-31T08:20:43Z</dcterms:modified>
</cp:coreProperties>
</file>