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61" r:id="rId8"/>
    <p:sldId id="263" r:id="rId9"/>
    <p:sldId id="264" r:id="rId10"/>
    <p:sldId id="267" r:id="rId11"/>
    <p:sldId id="268" r:id="rId12"/>
    <p:sldId id="266" r:id="rId13"/>
    <p:sldId id="265" r:id="rId14"/>
    <p:sldId id="269" r:id="rId15"/>
    <p:sldId id="271" r:id="rId16"/>
    <p:sldId id="272" r:id="rId17"/>
    <p:sldId id="274" r:id="rId18"/>
    <p:sldId id="273" r:id="rId19"/>
    <p:sldId id="27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77B15"/>
    <a:srgbClr val="E5A21B"/>
    <a:srgbClr val="29140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>
      <p:cViewPr>
        <p:scale>
          <a:sx n="76" d="100"/>
          <a:sy n="76" d="100"/>
        </p:scale>
        <p:origin x="-1788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B929AC-3C40-4522-86B0-F4B3566DB7FB}" type="doc">
      <dgm:prSet loTypeId="urn:microsoft.com/office/officeart/2005/8/layout/hProcess9" loCatId="process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0B46EF9-EFB1-4BE0-B562-6673935DE2DC}">
      <dgm:prSet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8000" dirty="0" smtClean="0">
              <a:solidFill>
                <a:srgbClr val="FFC000"/>
              </a:solidFill>
              <a:latin typeface="Constantia" pitchFamily="18" charset="0"/>
            </a:rPr>
            <a:t>Цель</a:t>
          </a:r>
          <a:r>
            <a:rPr lang="ru-RU" sz="9600" dirty="0" smtClean="0"/>
            <a:t> </a:t>
          </a:r>
          <a:endParaRPr lang="ru-RU" sz="9600" dirty="0"/>
        </a:p>
      </dgm:t>
    </dgm:pt>
    <dgm:pt modelId="{C87DA68D-5A3B-43BE-B2F1-11D3FDEB3400}" type="parTrans" cxnId="{158EC103-5640-4C99-90D4-6DA80B766C18}">
      <dgm:prSet/>
      <dgm:spPr/>
      <dgm:t>
        <a:bodyPr/>
        <a:lstStyle/>
        <a:p>
          <a:endParaRPr lang="ru-RU"/>
        </a:p>
      </dgm:t>
    </dgm:pt>
    <dgm:pt modelId="{ACC97364-07D6-4961-BCD8-13FEB80E4B29}" type="sibTrans" cxnId="{158EC103-5640-4C99-90D4-6DA80B766C18}">
      <dgm:prSet/>
      <dgm:spPr/>
      <dgm:t>
        <a:bodyPr/>
        <a:lstStyle/>
        <a:p>
          <a:endParaRPr lang="ru-RU"/>
        </a:p>
      </dgm:t>
    </dgm:pt>
    <dgm:pt modelId="{EA491C23-B620-4BDF-801D-D9226A60C92B}">
      <dgm:prSet custT="1"/>
      <dgm:spPr>
        <a:solidFill>
          <a:srgbClr val="F77B15"/>
        </a:solidFill>
      </dgm:spPr>
      <dgm:t>
        <a:bodyPr/>
        <a:lstStyle/>
        <a:p>
          <a:pPr rtl="0">
            <a:lnSpc>
              <a:spcPct val="100000"/>
            </a:lnSpc>
          </a:pPr>
          <a:r>
            <a:rPr lang="ru-RU" sz="1800" dirty="0" smtClean="0">
              <a:solidFill>
                <a:schemeClr val="bg1"/>
              </a:solidFill>
              <a:latin typeface="Constantia" pitchFamily="18" charset="0"/>
            </a:rPr>
            <a:t>Всестороннее интеллектуально- творческое   развитие детей</a:t>
          </a:r>
        </a:p>
        <a:p>
          <a:pPr rtl="0">
            <a:lnSpc>
              <a:spcPct val="100000"/>
            </a:lnSpc>
          </a:pPr>
          <a:r>
            <a:rPr lang="ru-RU" sz="1800" dirty="0" smtClean="0">
              <a:solidFill>
                <a:schemeClr val="bg1"/>
              </a:solidFill>
              <a:latin typeface="Constantia" pitchFamily="18" charset="0"/>
            </a:rPr>
            <a:t> в процессе овладения элементарными приемами техники оригами как художественного способа конструирования из бумаги</a:t>
          </a:r>
          <a:r>
            <a:rPr lang="ru-RU" sz="1800" dirty="0" smtClean="0">
              <a:solidFill>
                <a:schemeClr val="bg1"/>
              </a:solidFill>
            </a:rPr>
            <a:t>.</a:t>
          </a:r>
          <a:r>
            <a:rPr lang="ru-RU" sz="1600" dirty="0" smtClean="0"/>
            <a:t/>
          </a:r>
          <a:br>
            <a:rPr lang="ru-RU" sz="1600" dirty="0" smtClean="0"/>
          </a:br>
          <a:endParaRPr lang="ru-RU" sz="1600" dirty="0"/>
        </a:p>
      </dgm:t>
    </dgm:pt>
    <dgm:pt modelId="{BBA21305-8719-457E-B94D-4858FA85FEC8}" type="parTrans" cxnId="{425AFCFF-8F4C-40CE-8C5A-2BD20011F493}">
      <dgm:prSet/>
      <dgm:spPr/>
      <dgm:t>
        <a:bodyPr/>
        <a:lstStyle/>
        <a:p>
          <a:endParaRPr lang="ru-RU"/>
        </a:p>
      </dgm:t>
    </dgm:pt>
    <dgm:pt modelId="{3A242325-C5E9-46FB-94CD-7293ACC90D77}" type="sibTrans" cxnId="{425AFCFF-8F4C-40CE-8C5A-2BD20011F493}">
      <dgm:prSet/>
      <dgm:spPr/>
      <dgm:t>
        <a:bodyPr/>
        <a:lstStyle/>
        <a:p>
          <a:endParaRPr lang="ru-RU"/>
        </a:p>
      </dgm:t>
    </dgm:pt>
    <dgm:pt modelId="{CE0810C3-92E0-454E-B8DA-666B47BCE38E}" type="pres">
      <dgm:prSet presAssocID="{02B929AC-3C40-4522-86B0-F4B3566DB7FB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E4C4CB-885B-4802-9EA7-55AF2C981D0C}" type="pres">
      <dgm:prSet presAssocID="{02B929AC-3C40-4522-86B0-F4B3566DB7FB}" presName="arrow" presStyleLbl="bgShp" presStyleIdx="0" presStyleCnt="1"/>
      <dgm:spPr>
        <a:solidFill>
          <a:srgbClr val="FFC000"/>
        </a:solidFill>
      </dgm:spPr>
    </dgm:pt>
    <dgm:pt modelId="{2AA523B3-CF1C-4535-9385-C25B1F39DE4A}" type="pres">
      <dgm:prSet presAssocID="{02B929AC-3C40-4522-86B0-F4B3566DB7FB}" presName="linearProcess" presStyleCnt="0"/>
      <dgm:spPr/>
    </dgm:pt>
    <dgm:pt modelId="{5D6BB2D1-0424-4B40-A81F-67A1A21AAE40}" type="pres">
      <dgm:prSet presAssocID="{F0B46EF9-EFB1-4BE0-B562-6673935DE2DC}" presName="tex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09AF9B-AA0F-4D43-B716-9B5EC9216F3A}" type="pres">
      <dgm:prSet presAssocID="{ACC97364-07D6-4961-BCD8-13FEB80E4B29}" presName="sibTrans" presStyleCnt="0"/>
      <dgm:spPr/>
    </dgm:pt>
    <dgm:pt modelId="{D935F87C-264C-4207-98EE-90EB805628AB}" type="pres">
      <dgm:prSet presAssocID="{EA491C23-B620-4BDF-801D-D9226A60C92B}" presName="textNode" presStyleLbl="node1" presStyleIdx="1" presStyleCnt="2" custScaleY="133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968878-A9BE-43F6-9471-C37C194CBDB3}" type="presOf" srcId="{F0B46EF9-EFB1-4BE0-B562-6673935DE2DC}" destId="{5D6BB2D1-0424-4B40-A81F-67A1A21AAE40}" srcOrd="0" destOrd="0" presId="urn:microsoft.com/office/officeart/2005/8/layout/hProcess9"/>
    <dgm:cxn modelId="{FAD7B9F3-1F08-4E62-9506-46B2F054A903}" type="presOf" srcId="{EA491C23-B620-4BDF-801D-D9226A60C92B}" destId="{D935F87C-264C-4207-98EE-90EB805628AB}" srcOrd="0" destOrd="0" presId="urn:microsoft.com/office/officeart/2005/8/layout/hProcess9"/>
    <dgm:cxn modelId="{158EC103-5640-4C99-90D4-6DA80B766C18}" srcId="{02B929AC-3C40-4522-86B0-F4B3566DB7FB}" destId="{F0B46EF9-EFB1-4BE0-B562-6673935DE2DC}" srcOrd="0" destOrd="0" parTransId="{C87DA68D-5A3B-43BE-B2F1-11D3FDEB3400}" sibTransId="{ACC97364-07D6-4961-BCD8-13FEB80E4B29}"/>
    <dgm:cxn modelId="{425AFCFF-8F4C-40CE-8C5A-2BD20011F493}" srcId="{02B929AC-3C40-4522-86B0-F4B3566DB7FB}" destId="{EA491C23-B620-4BDF-801D-D9226A60C92B}" srcOrd="1" destOrd="0" parTransId="{BBA21305-8719-457E-B94D-4858FA85FEC8}" sibTransId="{3A242325-C5E9-46FB-94CD-7293ACC90D77}"/>
    <dgm:cxn modelId="{A7FF276F-4D17-4338-AF01-2CA1F5E72DDD}" type="presOf" srcId="{02B929AC-3C40-4522-86B0-F4B3566DB7FB}" destId="{CE0810C3-92E0-454E-B8DA-666B47BCE38E}" srcOrd="0" destOrd="0" presId="urn:microsoft.com/office/officeart/2005/8/layout/hProcess9"/>
    <dgm:cxn modelId="{786307F5-1D89-4E98-8CC4-26EDAD69A61C}" type="presParOf" srcId="{CE0810C3-92E0-454E-B8DA-666B47BCE38E}" destId="{C4E4C4CB-885B-4802-9EA7-55AF2C981D0C}" srcOrd="0" destOrd="0" presId="urn:microsoft.com/office/officeart/2005/8/layout/hProcess9"/>
    <dgm:cxn modelId="{D8B74164-7DC1-4103-BBF4-B2236AA827D0}" type="presParOf" srcId="{CE0810C3-92E0-454E-B8DA-666B47BCE38E}" destId="{2AA523B3-CF1C-4535-9385-C25B1F39DE4A}" srcOrd="1" destOrd="0" presId="urn:microsoft.com/office/officeart/2005/8/layout/hProcess9"/>
    <dgm:cxn modelId="{970566D2-8D81-46B8-A4E2-4DB1B142D617}" type="presParOf" srcId="{2AA523B3-CF1C-4535-9385-C25B1F39DE4A}" destId="{5D6BB2D1-0424-4B40-A81F-67A1A21AAE40}" srcOrd="0" destOrd="0" presId="urn:microsoft.com/office/officeart/2005/8/layout/hProcess9"/>
    <dgm:cxn modelId="{C3CD7D4E-FCB6-405E-9B40-15DB4769BF25}" type="presParOf" srcId="{2AA523B3-CF1C-4535-9385-C25B1F39DE4A}" destId="{8809AF9B-AA0F-4D43-B716-9B5EC9216F3A}" srcOrd="1" destOrd="0" presId="urn:microsoft.com/office/officeart/2005/8/layout/hProcess9"/>
    <dgm:cxn modelId="{81C3182B-65C2-498F-A160-2D284571C581}" type="presParOf" srcId="{2AA523B3-CF1C-4535-9385-C25B1F39DE4A}" destId="{D935F87C-264C-4207-98EE-90EB805628AB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D7B264-BFE8-4B0B-B45B-A49742325512}" type="doc">
      <dgm:prSet loTypeId="urn:microsoft.com/office/officeart/2005/8/layout/vList5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91DD5E75-4DE4-4C41-85A7-9A7601DBC20D}">
      <dgm:prSet/>
      <dgm:spPr>
        <a:ln>
          <a:solidFill>
            <a:srgbClr val="F77B15"/>
          </a:solidFill>
        </a:ln>
      </dgm:spPr>
      <dgm:t>
        <a:bodyPr/>
        <a:lstStyle/>
        <a:p>
          <a:pPr rtl="0"/>
          <a:r>
            <a:rPr lang="ru-RU" dirty="0" smtClean="0">
              <a:solidFill>
                <a:srgbClr val="FFC000"/>
              </a:solidFill>
              <a:latin typeface="Constantia" pitchFamily="18" charset="0"/>
            </a:rPr>
            <a:t>Задачи</a:t>
          </a:r>
          <a:endParaRPr lang="ru-RU" dirty="0">
            <a:solidFill>
              <a:srgbClr val="FFC000"/>
            </a:solidFill>
            <a:latin typeface="Constantia" pitchFamily="18" charset="0"/>
          </a:endParaRPr>
        </a:p>
      </dgm:t>
    </dgm:pt>
    <dgm:pt modelId="{638EC7AF-D584-41E1-9D81-E32A8026C4AA}" type="parTrans" cxnId="{7EF923F3-5EC4-47D8-A4B3-DAA697723CFC}">
      <dgm:prSet/>
      <dgm:spPr/>
      <dgm:t>
        <a:bodyPr/>
        <a:lstStyle/>
        <a:p>
          <a:endParaRPr lang="ru-RU"/>
        </a:p>
      </dgm:t>
    </dgm:pt>
    <dgm:pt modelId="{20913E43-2D58-4DAA-AF67-F9BB0D1EDBDB}" type="sibTrans" cxnId="{7EF923F3-5EC4-47D8-A4B3-DAA697723CFC}">
      <dgm:prSet/>
      <dgm:spPr/>
      <dgm:t>
        <a:bodyPr/>
        <a:lstStyle/>
        <a:p>
          <a:endParaRPr lang="ru-RU"/>
        </a:p>
      </dgm:t>
    </dgm:pt>
    <dgm:pt modelId="{26DBC85B-8567-43F5-B776-1F9DBCC10399}">
      <dgm:prSet custT="1"/>
      <dgm:spPr>
        <a:ln>
          <a:solidFill>
            <a:srgbClr val="F77B15">
              <a:alpha val="90000"/>
            </a:srgbClr>
          </a:solidFill>
        </a:ln>
      </dgm:spPr>
      <dgm:t>
        <a:bodyPr/>
        <a:lstStyle/>
        <a:p>
          <a:pPr algn="just" rtl="0"/>
          <a:r>
            <a:rPr lang="ru-RU" sz="16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Знакомить детей с искусством оригами.</a:t>
          </a:r>
          <a:endParaRPr lang="ru-RU" sz="16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</dgm:t>
    </dgm:pt>
    <dgm:pt modelId="{984A6EF7-A688-4701-BF7D-0FB40E90BDD5}" type="parTrans" cxnId="{C0750ADE-35E6-41F3-9D9B-F53EC6F3EA95}">
      <dgm:prSet/>
      <dgm:spPr/>
      <dgm:t>
        <a:bodyPr/>
        <a:lstStyle/>
        <a:p>
          <a:endParaRPr lang="ru-RU"/>
        </a:p>
      </dgm:t>
    </dgm:pt>
    <dgm:pt modelId="{9B510971-9D62-45A2-9925-FF018C84A048}" type="sibTrans" cxnId="{C0750ADE-35E6-41F3-9D9B-F53EC6F3EA95}">
      <dgm:prSet/>
      <dgm:spPr/>
      <dgm:t>
        <a:bodyPr/>
        <a:lstStyle/>
        <a:p>
          <a:endParaRPr lang="ru-RU"/>
        </a:p>
      </dgm:t>
    </dgm:pt>
    <dgm:pt modelId="{352DD471-164A-4BC2-BA32-D51EE053C00C}">
      <dgm:prSet custT="1"/>
      <dgm:spPr>
        <a:ln>
          <a:solidFill>
            <a:srgbClr val="F77B15">
              <a:alpha val="90000"/>
            </a:srgbClr>
          </a:solidFill>
        </a:ln>
      </dgm:spPr>
      <dgm:t>
        <a:bodyPr/>
        <a:lstStyle/>
        <a:p>
          <a:pPr algn="just" rtl="0"/>
          <a:r>
            <a:rPr lang="ru-RU" sz="16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Развивать пространственное воображение.</a:t>
          </a:r>
          <a:endParaRPr lang="ru-RU" sz="16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</dgm:t>
    </dgm:pt>
    <dgm:pt modelId="{60144E86-CB56-47B2-A673-054646E8BA95}" type="parTrans" cxnId="{07DACF46-7925-4969-BE6A-235D6315DDE4}">
      <dgm:prSet/>
      <dgm:spPr/>
      <dgm:t>
        <a:bodyPr/>
        <a:lstStyle/>
        <a:p>
          <a:endParaRPr lang="ru-RU"/>
        </a:p>
      </dgm:t>
    </dgm:pt>
    <dgm:pt modelId="{3E89037C-B1D7-4B1A-AB38-AB3EAA8369EE}" type="sibTrans" cxnId="{07DACF46-7925-4969-BE6A-235D6315DDE4}">
      <dgm:prSet/>
      <dgm:spPr/>
      <dgm:t>
        <a:bodyPr/>
        <a:lstStyle/>
        <a:p>
          <a:endParaRPr lang="ru-RU"/>
        </a:p>
      </dgm:t>
    </dgm:pt>
    <dgm:pt modelId="{F54D4120-E4E5-4891-B0AB-25010569DF45}">
      <dgm:prSet custT="1"/>
      <dgm:spPr>
        <a:ln>
          <a:solidFill>
            <a:srgbClr val="F77B15">
              <a:alpha val="90000"/>
            </a:srgbClr>
          </a:solidFill>
        </a:ln>
      </dgm:spPr>
      <dgm:t>
        <a:bodyPr/>
        <a:lstStyle/>
        <a:p>
          <a:pPr algn="just" rtl="0"/>
          <a:r>
            <a:rPr lang="ru-RU" sz="16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Продолжать развивать умения, координировано работать и правой и левой рукой.</a:t>
          </a:r>
          <a:endParaRPr lang="ru-RU" sz="16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</dgm:t>
    </dgm:pt>
    <dgm:pt modelId="{95DAC47E-5D53-40F9-8A1E-1F5F0B73B41B}" type="parTrans" cxnId="{7C2717B9-A3AC-43B4-B6C2-35DCB8225EE0}">
      <dgm:prSet/>
      <dgm:spPr/>
      <dgm:t>
        <a:bodyPr/>
        <a:lstStyle/>
        <a:p>
          <a:endParaRPr lang="ru-RU"/>
        </a:p>
      </dgm:t>
    </dgm:pt>
    <dgm:pt modelId="{682B4CF3-CC09-4539-9600-FB1D1797FAC6}" type="sibTrans" cxnId="{7C2717B9-A3AC-43B4-B6C2-35DCB8225EE0}">
      <dgm:prSet/>
      <dgm:spPr/>
      <dgm:t>
        <a:bodyPr/>
        <a:lstStyle/>
        <a:p>
          <a:endParaRPr lang="ru-RU"/>
        </a:p>
      </dgm:t>
    </dgm:pt>
    <dgm:pt modelId="{02C17EB5-E99D-4F95-8088-A7CE6D1C3CEF}">
      <dgm:prSet custT="1"/>
      <dgm:spPr>
        <a:ln>
          <a:solidFill>
            <a:srgbClr val="F77B15">
              <a:alpha val="90000"/>
            </a:srgbClr>
          </a:solidFill>
        </a:ln>
      </dgm:spPr>
      <dgm:t>
        <a:bodyPr/>
        <a:lstStyle/>
        <a:p>
          <a:pPr algn="just" rtl="0"/>
          <a:r>
            <a:rPr lang="ru-RU" sz="16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Обогащать словарь ребенка специальными терминами. Создавать композиции с изделиями, выполненными в технике оригами.</a:t>
          </a:r>
          <a:endParaRPr lang="ru-RU" sz="16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</dgm:t>
    </dgm:pt>
    <dgm:pt modelId="{B6D5F82F-6A8E-4C9B-A33A-0241B06E3F9B}" type="parTrans" cxnId="{A9001A60-FF92-4458-8EF9-0BE64AB63E9D}">
      <dgm:prSet/>
      <dgm:spPr/>
      <dgm:t>
        <a:bodyPr/>
        <a:lstStyle/>
        <a:p>
          <a:endParaRPr lang="ru-RU"/>
        </a:p>
      </dgm:t>
    </dgm:pt>
    <dgm:pt modelId="{E701D3CA-C047-494D-957B-B5B9DFDBD25A}" type="sibTrans" cxnId="{A9001A60-FF92-4458-8EF9-0BE64AB63E9D}">
      <dgm:prSet/>
      <dgm:spPr/>
      <dgm:t>
        <a:bodyPr/>
        <a:lstStyle/>
        <a:p>
          <a:endParaRPr lang="ru-RU"/>
        </a:p>
      </dgm:t>
    </dgm:pt>
    <dgm:pt modelId="{6B459253-3849-4227-8D61-0F3E2FED6D1F}">
      <dgm:prSet custT="1"/>
      <dgm:spPr>
        <a:ln>
          <a:solidFill>
            <a:srgbClr val="F77B15">
              <a:alpha val="90000"/>
            </a:srgbClr>
          </a:solidFill>
        </a:ln>
      </dgm:spPr>
      <dgm:t>
        <a:bodyPr/>
        <a:lstStyle/>
        <a:p>
          <a:pPr algn="just" rtl="0"/>
          <a:r>
            <a:rPr lang="ru-RU" sz="16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Совершенствовать трудовые навыки, формировать культуру труда, учить аккуратности, умению бережно и экономно использовать материал, содержать в порядке рабочее место.</a:t>
          </a:r>
          <a:endParaRPr lang="ru-RU" sz="16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</dgm:t>
    </dgm:pt>
    <dgm:pt modelId="{E48CC845-8E97-4828-9CD0-F8A18C23D382}" type="parTrans" cxnId="{13A10CED-BCDA-4170-B065-8DA774DFA13C}">
      <dgm:prSet/>
      <dgm:spPr/>
      <dgm:t>
        <a:bodyPr/>
        <a:lstStyle/>
        <a:p>
          <a:endParaRPr lang="ru-RU"/>
        </a:p>
      </dgm:t>
    </dgm:pt>
    <dgm:pt modelId="{2DC929A7-A86B-425E-9D72-CE1DA5CD29F1}" type="sibTrans" cxnId="{13A10CED-BCDA-4170-B065-8DA774DFA13C}">
      <dgm:prSet/>
      <dgm:spPr/>
      <dgm:t>
        <a:bodyPr/>
        <a:lstStyle/>
        <a:p>
          <a:endParaRPr lang="ru-RU"/>
        </a:p>
      </dgm:t>
    </dgm:pt>
    <dgm:pt modelId="{B5FDFDB3-4324-4D74-A7C0-F0F50715DD11}">
      <dgm:prSet custT="1"/>
      <dgm:spPr>
        <a:ln>
          <a:solidFill>
            <a:srgbClr val="F77B15">
              <a:alpha val="90000"/>
            </a:srgbClr>
          </a:solidFill>
        </a:ln>
      </dgm:spPr>
      <dgm:t>
        <a:bodyPr/>
        <a:lstStyle/>
        <a:p>
          <a:pPr algn="just" rtl="0"/>
          <a:r>
            <a:rPr lang="ru-RU" sz="16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Формировать умение следовать устным инструкциям.</a:t>
          </a:r>
          <a:endParaRPr lang="ru-RU" sz="16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</dgm:t>
    </dgm:pt>
    <dgm:pt modelId="{5E72FF63-9F97-488E-BFA9-B8A8AC055E8C}" type="parTrans" cxnId="{5556481A-EE15-4A15-A3F2-DC4291DF8436}">
      <dgm:prSet/>
      <dgm:spPr/>
      <dgm:t>
        <a:bodyPr/>
        <a:lstStyle/>
        <a:p>
          <a:endParaRPr lang="ru-RU"/>
        </a:p>
      </dgm:t>
    </dgm:pt>
    <dgm:pt modelId="{4CF69D0A-9B64-4910-9346-A4990E7CD819}" type="sibTrans" cxnId="{5556481A-EE15-4A15-A3F2-DC4291DF8436}">
      <dgm:prSet/>
      <dgm:spPr/>
      <dgm:t>
        <a:bodyPr/>
        <a:lstStyle/>
        <a:p>
          <a:endParaRPr lang="ru-RU"/>
        </a:p>
      </dgm:t>
    </dgm:pt>
    <dgm:pt modelId="{9930BE0D-56B9-4D5D-AF16-C87BE9E8246D}">
      <dgm:prSet custT="1"/>
      <dgm:spPr>
        <a:ln>
          <a:solidFill>
            <a:srgbClr val="F77B15">
              <a:alpha val="90000"/>
            </a:srgbClr>
          </a:solidFill>
        </a:ln>
      </dgm:spPr>
      <dgm:t>
        <a:bodyPr/>
        <a:lstStyle/>
        <a:p>
          <a:pPr algn="just" rtl="0"/>
          <a:r>
            <a:rPr lang="ru-RU" sz="16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Обучить детей различным приёмам работы с бумагой:</a:t>
          </a:r>
          <a:r>
            <a:rPr lang="ru-RU" sz="1600" b="1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 </a:t>
          </a:r>
          <a:r>
            <a:rPr lang="ru-RU" sz="16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как сгибание,</a:t>
          </a:r>
          <a:r>
            <a:rPr lang="ru-RU" sz="1600" b="1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 </a:t>
          </a:r>
          <a:r>
            <a:rPr lang="ru-RU" sz="16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складывание,</a:t>
          </a:r>
          <a:r>
            <a:rPr lang="ru-RU" sz="1600" b="1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 </a:t>
          </a:r>
          <a:r>
            <a:rPr lang="ru-RU" sz="16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надрезание, склеивание, др.</a:t>
          </a:r>
          <a:endParaRPr lang="ru-RU" sz="16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</dgm:t>
    </dgm:pt>
    <dgm:pt modelId="{39C01DD9-2866-4359-9176-E95B3D1CCD56}" type="parTrans" cxnId="{37979204-244C-48C0-8AA4-E2E7B7EE4BE7}">
      <dgm:prSet/>
      <dgm:spPr/>
      <dgm:t>
        <a:bodyPr/>
        <a:lstStyle/>
        <a:p>
          <a:endParaRPr lang="ru-RU"/>
        </a:p>
      </dgm:t>
    </dgm:pt>
    <dgm:pt modelId="{BB38AF48-500E-4579-83D8-3A7688C00CB3}" type="sibTrans" cxnId="{37979204-244C-48C0-8AA4-E2E7B7EE4BE7}">
      <dgm:prSet/>
      <dgm:spPr/>
      <dgm:t>
        <a:bodyPr/>
        <a:lstStyle/>
        <a:p>
          <a:endParaRPr lang="ru-RU"/>
        </a:p>
      </dgm:t>
    </dgm:pt>
    <dgm:pt modelId="{624219E6-EB7D-4266-866A-38DD3C132684}" type="pres">
      <dgm:prSet presAssocID="{64D7B264-BFE8-4B0B-B45B-A4974232551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4AC379-A063-4A26-AE33-A056096EE6D5}" type="pres">
      <dgm:prSet presAssocID="{91DD5E75-4DE4-4C41-85A7-9A7601DBC20D}" presName="linNode" presStyleCnt="0"/>
      <dgm:spPr/>
    </dgm:pt>
    <dgm:pt modelId="{D07655C6-A574-4F50-B25F-60FB38BD4F8E}" type="pres">
      <dgm:prSet presAssocID="{91DD5E75-4DE4-4C41-85A7-9A7601DBC20D}" presName="parentText" presStyleLbl="node1" presStyleIdx="0" presStyleCnt="1" custScaleY="100098" custLinFactNeighborX="-1578" custLinFactNeighborY="-9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7F12FE-5C97-4E4B-A108-BDD8E4E3F393}" type="pres">
      <dgm:prSet presAssocID="{91DD5E75-4DE4-4C41-85A7-9A7601DBC20D}" presName="descendantText" presStyleLbl="alignAccFollowNode1" presStyleIdx="0" presStyleCnt="1" custScaleY="1252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82940A-104A-4FAF-8C5B-9030C2145D0F}" type="presOf" srcId="{352DD471-164A-4BC2-BA32-D51EE053C00C}" destId="{A27F12FE-5C97-4E4B-A108-BDD8E4E3F393}" srcOrd="0" destOrd="2" presId="urn:microsoft.com/office/officeart/2005/8/layout/vList5"/>
    <dgm:cxn modelId="{2D6CD395-33E1-4043-A8E6-F998BF5139D9}" type="presOf" srcId="{F54D4120-E4E5-4891-B0AB-25010569DF45}" destId="{A27F12FE-5C97-4E4B-A108-BDD8E4E3F393}" srcOrd="0" destOrd="3" presId="urn:microsoft.com/office/officeart/2005/8/layout/vList5"/>
    <dgm:cxn modelId="{AED4FB5F-E297-400F-BD36-3E860BF1A9C7}" type="presOf" srcId="{B5FDFDB3-4324-4D74-A7C0-F0F50715DD11}" destId="{A27F12FE-5C97-4E4B-A108-BDD8E4E3F393}" srcOrd="0" destOrd="5" presId="urn:microsoft.com/office/officeart/2005/8/layout/vList5"/>
    <dgm:cxn modelId="{C0750ADE-35E6-41F3-9D9B-F53EC6F3EA95}" srcId="{91DD5E75-4DE4-4C41-85A7-9A7601DBC20D}" destId="{26DBC85B-8567-43F5-B776-1F9DBCC10399}" srcOrd="0" destOrd="0" parTransId="{984A6EF7-A688-4701-BF7D-0FB40E90BDD5}" sibTransId="{9B510971-9D62-45A2-9925-FF018C84A048}"/>
    <dgm:cxn modelId="{13A10CED-BCDA-4170-B065-8DA774DFA13C}" srcId="{91DD5E75-4DE4-4C41-85A7-9A7601DBC20D}" destId="{6B459253-3849-4227-8D61-0F3E2FED6D1F}" srcOrd="6" destOrd="0" parTransId="{E48CC845-8E97-4828-9CD0-F8A18C23D382}" sibTransId="{2DC929A7-A86B-425E-9D72-CE1DA5CD29F1}"/>
    <dgm:cxn modelId="{AB444C44-C593-4D5C-B6AA-1599F11DFC0B}" type="presOf" srcId="{91DD5E75-4DE4-4C41-85A7-9A7601DBC20D}" destId="{D07655C6-A574-4F50-B25F-60FB38BD4F8E}" srcOrd="0" destOrd="0" presId="urn:microsoft.com/office/officeart/2005/8/layout/vList5"/>
    <dgm:cxn modelId="{2A7364B5-7623-4CED-A029-36A1FB6C4A6D}" type="presOf" srcId="{02C17EB5-E99D-4F95-8088-A7CE6D1C3CEF}" destId="{A27F12FE-5C97-4E4B-A108-BDD8E4E3F393}" srcOrd="0" destOrd="4" presId="urn:microsoft.com/office/officeart/2005/8/layout/vList5"/>
    <dgm:cxn modelId="{7EF923F3-5EC4-47D8-A4B3-DAA697723CFC}" srcId="{64D7B264-BFE8-4B0B-B45B-A49742325512}" destId="{91DD5E75-4DE4-4C41-85A7-9A7601DBC20D}" srcOrd="0" destOrd="0" parTransId="{638EC7AF-D584-41E1-9D81-E32A8026C4AA}" sibTransId="{20913E43-2D58-4DAA-AF67-F9BB0D1EDBDB}"/>
    <dgm:cxn modelId="{00BBE7EA-DD36-4258-8C12-C1386F4805D6}" type="presOf" srcId="{9930BE0D-56B9-4D5D-AF16-C87BE9E8246D}" destId="{A27F12FE-5C97-4E4B-A108-BDD8E4E3F393}" srcOrd="0" destOrd="1" presId="urn:microsoft.com/office/officeart/2005/8/layout/vList5"/>
    <dgm:cxn modelId="{07DACF46-7925-4969-BE6A-235D6315DDE4}" srcId="{91DD5E75-4DE4-4C41-85A7-9A7601DBC20D}" destId="{352DD471-164A-4BC2-BA32-D51EE053C00C}" srcOrd="2" destOrd="0" parTransId="{60144E86-CB56-47B2-A673-054646E8BA95}" sibTransId="{3E89037C-B1D7-4B1A-AB38-AB3EAA8369EE}"/>
    <dgm:cxn modelId="{37979204-244C-48C0-8AA4-E2E7B7EE4BE7}" srcId="{91DD5E75-4DE4-4C41-85A7-9A7601DBC20D}" destId="{9930BE0D-56B9-4D5D-AF16-C87BE9E8246D}" srcOrd="1" destOrd="0" parTransId="{39C01DD9-2866-4359-9176-E95B3D1CCD56}" sibTransId="{BB38AF48-500E-4579-83D8-3A7688C00CB3}"/>
    <dgm:cxn modelId="{E287985A-7A7C-4073-A5A7-192D21237C70}" type="presOf" srcId="{26DBC85B-8567-43F5-B776-1F9DBCC10399}" destId="{A27F12FE-5C97-4E4B-A108-BDD8E4E3F393}" srcOrd="0" destOrd="0" presId="urn:microsoft.com/office/officeart/2005/8/layout/vList5"/>
    <dgm:cxn modelId="{7C2717B9-A3AC-43B4-B6C2-35DCB8225EE0}" srcId="{91DD5E75-4DE4-4C41-85A7-9A7601DBC20D}" destId="{F54D4120-E4E5-4891-B0AB-25010569DF45}" srcOrd="3" destOrd="0" parTransId="{95DAC47E-5D53-40F9-8A1E-1F5F0B73B41B}" sibTransId="{682B4CF3-CC09-4539-9600-FB1D1797FAC6}"/>
    <dgm:cxn modelId="{A720FB53-9386-41EE-9AE9-0F6AE2994298}" type="presOf" srcId="{64D7B264-BFE8-4B0B-B45B-A49742325512}" destId="{624219E6-EB7D-4266-866A-38DD3C132684}" srcOrd="0" destOrd="0" presId="urn:microsoft.com/office/officeart/2005/8/layout/vList5"/>
    <dgm:cxn modelId="{0785A83F-B118-48E0-92FD-E514C550AFF0}" type="presOf" srcId="{6B459253-3849-4227-8D61-0F3E2FED6D1F}" destId="{A27F12FE-5C97-4E4B-A108-BDD8E4E3F393}" srcOrd="0" destOrd="6" presId="urn:microsoft.com/office/officeart/2005/8/layout/vList5"/>
    <dgm:cxn modelId="{5556481A-EE15-4A15-A3F2-DC4291DF8436}" srcId="{91DD5E75-4DE4-4C41-85A7-9A7601DBC20D}" destId="{B5FDFDB3-4324-4D74-A7C0-F0F50715DD11}" srcOrd="5" destOrd="0" parTransId="{5E72FF63-9F97-488E-BFA9-B8A8AC055E8C}" sibTransId="{4CF69D0A-9B64-4910-9346-A4990E7CD819}"/>
    <dgm:cxn modelId="{A9001A60-FF92-4458-8EF9-0BE64AB63E9D}" srcId="{91DD5E75-4DE4-4C41-85A7-9A7601DBC20D}" destId="{02C17EB5-E99D-4F95-8088-A7CE6D1C3CEF}" srcOrd="4" destOrd="0" parTransId="{B6D5F82F-6A8E-4C9B-A33A-0241B06E3F9B}" sibTransId="{E701D3CA-C047-494D-957B-B5B9DFDBD25A}"/>
    <dgm:cxn modelId="{266B103B-5360-40F5-AAC4-5DA2638CA805}" type="presParOf" srcId="{624219E6-EB7D-4266-866A-38DD3C132684}" destId="{594AC379-A063-4A26-AE33-A056096EE6D5}" srcOrd="0" destOrd="0" presId="urn:microsoft.com/office/officeart/2005/8/layout/vList5"/>
    <dgm:cxn modelId="{14559D04-FB72-4BDA-BD25-7DF29ACE764F}" type="presParOf" srcId="{594AC379-A063-4A26-AE33-A056096EE6D5}" destId="{D07655C6-A574-4F50-B25F-60FB38BD4F8E}" srcOrd="0" destOrd="0" presId="urn:microsoft.com/office/officeart/2005/8/layout/vList5"/>
    <dgm:cxn modelId="{DC396E6F-5300-4141-8DAF-7533EB411F6B}" type="presParOf" srcId="{594AC379-A063-4A26-AE33-A056096EE6D5}" destId="{A27F12FE-5C97-4E4B-A108-BDD8E4E3F39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D7B264-BFE8-4B0B-B45B-A49742325512}" type="doc">
      <dgm:prSet loTypeId="urn:microsoft.com/office/officeart/2005/8/layout/vList5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91DD5E75-4DE4-4C41-85A7-9A7601DBC20D}">
      <dgm:prSet custT="1"/>
      <dgm:spPr>
        <a:ln>
          <a:solidFill>
            <a:srgbClr val="F77B15"/>
          </a:solidFill>
        </a:ln>
      </dgm:spPr>
      <dgm:t>
        <a:bodyPr/>
        <a:lstStyle/>
        <a:p>
          <a:pPr rtl="0">
            <a:lnSpc>
              <a:spcPct val="150000"/>
            </a:lnSpc>
          </a:pPr>
          <a:r>
            <a:rPr lang="ru-RU" sz="2000" b="1" dirty="0" smtClean="0">
              <a:solidFill>
                <a:srgbClr val="FFC000"/>
              </a:solidFill>
              <a:latin typeface="Constantia" pitchFamily="18" charset="0"/>
            </a:rPr>
            <a:t>Эффективность технологии</a:t>
          </a:r>
        </a:p>
        <a:p>
          <a:pPr rtl="0">
            <a:lnSpc>
              <a:spcPct val="150000"/>
            </a:lnSpc>
          </a:pPr>
          <a:r>
            <a:rPr lang="ru-RU" sz="2000" b="1" dirty="0" smtClean="0">
              <a:solidFill>
                <a:srgbClr val="FFC000"/>
              </a:solidFill>
              <a:latin typeface="Constantia" pitchFamily="18" charset="0"/>
            </a:rPr>
            <a:t>оригами</a:t>
          </a:r>
          <a:endParaRPr lang="ru-RU" sz="2000" b="1" dirty="0">
            <a:solidFill>
              <a:srgbClr val="FFC000"/>
            </a:solidFill>
            <a:latin typeface="Constantia" pitchFamily="18" charset="0"/>
          </a:endParaRPr>
        </a:p>
      </dgm:t>
    </dgm:pt>
    <dgm:pt modelId="{638EC7AF-D584-41E1-9D81-E32A8026C4AA}" type="parTrans" cxnId="{7EF923F3-5EC4-47D8-A4B3-DAA697723CFC}">
      <dgm:prSet/>
      <dgm:spPr/>
      <dgm:t>
        <a:bodyPr/>
        <a:lstStyle/>
        <a:p>
          <a:endParaRPr lang="ru-RU"/>
        </a:p>
      </dgm:t>
    </dgm:pt>
    <dgm:pt modelId="{20913E43-2D58-4DAA-AF67-F9BB0D1EDBDB}" type="sibTrans" cxnId="{7EF923F3-5EC4-47D8-A4B3-DAA697723CFC}">
      <dgm:prSet/>
      <dgm:spPr/>
      <dgm:t>
        <a:bodyPr/>
        <a:lstStyle/>
        <a:p>
          <a:endParaRPr lang="ru-RU"/>
        </a:p>
      </dgm:t>
    </dgm:pt>
    <dgm:pt modelId="{26DBC85B-8567-43F5-B776-1F9DBCC10399}">
      <dgm:prSet custT="1"/>
      <dgm:spPr>
        <a:ln>
          <a:solidFill>
            <a:srgbClr val="F77B15">
              <a:alpha val="90000"/>
            </a:srgbClr>
          </a:solidFill>
        </a:ln>
      </dgm:spPr>
      <dgm:t>
        <a:bodyPr/>
        <a:lstStyle/>
        <a:p>
          <a:pPr algn="just" rtl="0"/>
          <a:r>
            <a:rPr lang="ru-RU" sz="24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Развитие памяти.</a:t>
          </a:r>
          <a:endParaRPr lang="ru-RU" sz="24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</dgm:t>
    </dgm:pt>
    <dgm:pt modelId="{984A6EF7-A688-4701-BF7D-0FB40E90BDD5}" type="parTrans" cxnId="{C0750ADE-35E6-41F3-9D9B-F53EC6F3EA95}">
      <dgm:prSet/>
      <dgm:spPr/>
      <dgm:t>
        <a:bodyPr/>
        <a:lstStyle/>
        <a:p>
          <a:endParaRPr lang="ru-RU"/>
        </a:p>
      </dgm:t>
    </dgm:pt>
    <dgm:pt modelId="{9B510971-9D62-45A2-9925-FF018C84A048}" type="sibTrans" cxnId="{C0750ADE-35E6-41F3-9D9B-F53EC6F3EA95}">
      <dgm:prSet/>
      <dgm:spPr/>
      <dgm:t>
        <a:bodyPr/>
        <a:lstStyle/>
        <a:p>
          <a:endParaRPr lang="ru-RU"/>
        </a:p>
      </dgm:t>
    </dgm:pt>
    <dgm:pt modelId="{584C8E29-3C7E-4919-944F-A97BFEA7D40D}">
      <dgm:prSet custT="1"/>
      <dgm:spPr>
        <a:ln>
          <a:solidFill>
            <a:srgbClr val="F77B15">
              <a:alpha val="90000"/>
            </a:srgbClr>
          </a:solidFill>
        </a:ln>
      </dgm:spPr>
      <dgm:t>
        <a:bodyPr/>
        <a:lstStyle/>
        <a:p>
          <a:pPr algn="just" rtl="0"/>
          <a:r>
            <a:rPr lang="ru-RU" sz="24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Развитие эмоционально-волевой сферы.</a:t>
          </a:r>
          <a:endParaRPr lang="ru-RU" sz="24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</dgm:t>
    </dgm:pt>
    <dgm:pt modelId="{6D3F5202-D765-4A7D-B6EA-49834DB1AF5A}" type="parTrans" cxnId="{0F7FD573-AC19-49E8-B651-D5C8993F49D2}">
      <dgm:prSet/>
      <dgm:spPr/>
      <dgm:t>
        <a:bodyPr/>
        <a:lstStyle/>
        <a:p>
          <a:endParaRPr lang="ru-RU"/>
        </a:p>
      </dgm:t>
    </dgm:pt>
    <dgm:pt modelId="{9F6B3382-3DFF-42B0-8204-56FB9AA9C90F}" type="sibTrans" cxnId="{0F7FD573-AC19-49E8-B651-D5C8993F49D2}">
      <dgm:prSet/>
      <dgm:spPr/>
      <dgm:t>
        <a:bodyPr/>
        <a:lstStyle/>
        <a:p>
          <a:endParaRPr lang="ru-RU"/>
        </a:p>
      </dgm:t>
    </dgm:pt>
    <dgm:pt modelId="{3CA74CFA-5CB3-465A-981C-4AA4034B3CEB}">
      <dgm:prSet custT="1"/>
      <dgm:spPr>
        <a:ln>
          <a:solidFill>
            <a:srgbClr val="F77B15">
              <a:alpha val="90000"/>
            </a:srgbClr>
          </a:solidFill>
        </a:ln>
      </dgm:spPr>
      <dgm:t>
        <a:bodyPr/>
        <a:lstStyle/>
        <a:p>
          <a:pPr algn="just" rtl="0"/>
          <a:endParaRPr lang="ru-RU" sz="16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</dgm:t>
    </dgm:pt>
    <dgm:pt modelId="{7CE0ED11-D256-4563-9596-57F0C6084546}" type="parTrans" cxnId="{0C93F259-8598-434D-8E12-2B66D9286E70}">
      <dgm:prSet/>
      <dgm:spPr/>
      <dgm:t>
        <a:bodyPr/>
        <a:lstStyle/>
        <a:p>
          <a:endParaRPr lang="ru-RU"/>
        </a:p>
      </dgm:t>
    </dgm:pt>
    <dgm:pt modelId="{70D3CAEE-801C-4210-B570-7F268C85410B}" type="sibTrans" cxnId="{0C93F259-8598-434D-8E12-2B66D9286E70}">
      <dgm:prSet/>
      <dgm:spPr/>
      <dgm:t>
        <a:bodyPr/>
        <a:lstStyle/>
        <a:p>
          <a:endParaRPr lang="ru-RU"/>
        </a:p>
      </dgm:t>
    </dgm:pt>
    <dgm:pt modelId="{6EA74674-7F2E-4292-A713-A6958F82A441}">
      <dgm:prSet custT="1"/>
      <dgm:spPr>
        <a:ln>
          <a:solidFill>
            <a:srgbClr val="F77B15">
              <a:alpha val="90000"/>
            </a:srgbClr>
          </a:solidFill>
        </a:ln>
      </dgm:spPr>
      <dgm:t>
        <a:bodyPr/>
        <a:lstStyle/>
        <a:p>
          <a:pPr algn="just" rtl="0"/>
          <a:endParaRPr lang="ru-RU" sz="16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</dgm:t>
    </dgm:pt>
    <dgm:pt modelId="{FFDA9AB8-2951-4E70-952A-7D3E40D82C79}" type="parTrans" cxnId="{2EA10E3D-32EC-46F9-9A52-4107D9217CC4}">
      <dgm:prSet/>
      <dgm:spPr/>
    </dgm:pt>
    <dgm:pt modelId="{AE98FCC6-18B5-4195-A184-B4143956E21A}" type="sibTrans" cxnId="{2EA10E3D-32EC-46F9-9A52-4107D9217CC4}">
      <dgm:prSet/>
      <dgm:spPr/>
    </dgm:pt>
    <dgm:pt modelId="{3A35B932-EDD2-4CE7-97F0-CA7DCAEE9E5B}">
      <dgm:prSet custT="1"/>
      <dgm:spPr>
        <a:ln>
          <a:solidFill>
            <a:srgbClr val="F77B15">
              <a:alpha val="90000"/>
            </a:srgbClr>
          </a:solidFill>
        </a:ln>
      </dgm:spPr>
      <dgm:t>
        <a:bodyPr/>
        <a:lstStyle/>
        <a:p>
          <a:pPr algn="just" rtl="0"/>
          <a:r>
            <a:rPr lang="ru-RU" sz="24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Формирование культуры труда.</a:t>
          </a:r>
          <a:endParaRPr lang="ru-RU" sz="24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</dgm:t>
    </dgm:pt>
    <dgm:pt modelId="{B4DBF30B-9C18-40EC-AFCE-87CEB6F77269}" type="parTrans" cxnId="{21CFF6EA-4234-480A-B785-A47238F5B648}">
      <dgm:prSet/>
      <dgm:spPr/>
    </dgm:pt>
    <dgm:pt modelId="{4329725B-02A5-4D09-B204-5C642E135111}" type="sibTrans" cxnId="{21CFF6EA-4234-480A-B785-A47238F5B648}">
      <dgm:prSet/>
      <dgm:spPr/>
    </dgm:pt>
    <dgm:pt modelId="{1FBFC4FD-8B9E-4923-BAAE-D98AA189EBC1}">
      <dgm:prSet custT="1"/>
      <dgm:spPr>
        <a:ln>
          <a:solidFill>
            <a:srgbClr val="F77B15">
              <a:alpha val="90000"/>
            </a:srgbClr>
          </a:solidFill>
        </a:ln>
      </dgm:spPr>
      <dgm:t>
        <a:bodyPr/>
        <a:lstStyle/>
        <a:p>
          <a:pPr algn="just" rtl="0"/>
          <a:endParaRPr lang="ru-RU" sz="16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</dgm:t>
    </dgm:pt>
    <dgm:pt modelId="{B50E75E8-33F1-421C-B684-6D6E24160F57}" type="parTrans" cxnId="{82172F51-0B2A-467F-8890-1920B749C7C8}">
      <dgm:prSet/>
      <dgm:spPr/>
    </dgm:pt>
    <dgm:pt modelId="{B4A43E37-7076-4A22-B615-033617DD79D0}" type="sibTrans" cxnId="{82172F51-0B2A-467F-8890-1920B749C7C8}">
      <dgm:prSet/>
      <dgm:spPr/>
    </dgm:pt>
    <dgm:pt modelId="{69399D1F-7976-4C81-9C35-36F68D97E9AE}">
      <dgm:prSet custT="1"/>
      <dgm:spPr>
        <a:ln>
          <a:solidFill>
            <a:srgbClr val="F77B15">
              <a:alpha val="90000"/>
            </a:srgbClr>
          </a:solidFill>
        </a:ln>
      </dgm:spPr>
      <dgm:t>
        <a:bodyPr/>
        <a:lstStyle/>
        <a:p>
          <a:pPr algn="just" rtl="0"/>
          <a:r>
            <a:rPr lang="ru-RU" sz="24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Развитие мелкой моторики рук.</a:t>
          </a:r>
          <a:endParaRPr lang="ru-RU" sz="24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</dgm:t>
    </dgm:pt>
    <dgm:pt modelId="{08814B6F-E21B-4A6D-BD83-5BD3CE0B4F4D}" type="parTrans" cxnId="{3A3FA2E6-B0A2-4011-BE91-BA8026170593}">
      <dgm:prSet/>
      <dgm:spPr/>
    </dgm:pt>
    <dgm:pt modelId="{29F67993-A9CA-4D3E-BB6E-5BB35B7F31FF}" type="sibTrans" cxnId="{3A3FA2E6-B0A2-4011-BE91-BA8026170593}">
      <dgm:prSet/>
      <dgm:spPr/>
    </dgm:pt>
    <dgm:pt modelId="{B42F5830-F2E7-4D30-8B08-CB4E5DE33A5D}">
      <dgm:prSet custT="1"/>
      <dgm:spPr>
        <a:ln>
          <a:solidFill>
            <a:srgbClr val="F77B15">
              <a:alpha val="90000"/>
            </a:srgbClr>
          </a:solidFill>
        </a:ln>
      </dgm:spPr>
      <dgm:t>
        <a:bodyPr/>
        <a:lstStyle/>
        <a:p>
          <a:pPr algn="just" rtl="0"/>
          <a:r>
            <a:rPr lang="ru-RU" sz="24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Развитие межполушарного взаимодействия.</a:t>
          </a:r>
          <a:endParaRPr lang="ru-RU" sz="24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</dgm:t>
    </dgm:pt>
    <dgm:pt modelId="{BE3FD4EB-5DD0-4613-8392-E7D125732D32}" type="parTrans" cxnId="{6E5D12A0-1A7A-4046-B54E-22F6E7A2EF71}">
      <dgm:prSet/>
      <dgm:spPr/>
    </dgm:pt>
    <dgm:pt modelId="{7D576BA4-4A84-4277-B335-28E2A19EE2DF}" type="sibTrans" cxnId="{6E5D12A0-1A7A-4046-B54E-22F6E7A2EF71}">
      <dgm:prSet/>
      <dgm:spPr/>
    </dgm:pt>
    <dgm:pt modelId="{E3674336-B9DB-46C2-8932-0896BD71AE5A}">
      <dgm:prSet custT="1"/>
      <dgm:spPr>
        <a:ln>
          <a:solidFill>
            <a:srgbClr val="F77B15">
              <a:alpha val="90000"/>
            </a:srgbClr>
          </a:solidFill>
        </a:ln>
      </dgm:spPr>
      <dgm:t>
        <a:bodyPr/>
        <a:lstStyle/>
        <a:p>
          <a:pPr algn="just" rtl="0"/>
          <a:r>
            <a:rPr lang="ru-RU" sz="24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Развитие коммуникативных способностей.</a:t>
          </a:r>
          <a:endParaRPr lang="ru-RU" sz="24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</dgm:t>
    </dgm:pt>
    <dgm:pt modelId="{AE419E32-9896-4F11-9E5C-B296AE1993E5}" type="sibTrans" cxnId="{ACC41090-EF55-4224-88A6-B8CBAD203C35}">
      <dgm:prSet/>
      <dgm:spPr/>
      <dgm:t>
        <a:bodyPr/>
        <a:lstStyle/>
        <a:p>
          <a:endParaRPr lang="ru-RU"/>
        </a:p>
      </dgm:t>
    </dgm:pt>
    <dgm:pt modelId="{75F34978-50DE-465A-A74E-847A18BB77A7}" type="parTrans" cxnId="{ACC41090-EF55-4224-88A6-B8CBAD203C35}">
      <dgm:prSet/>
      <dgm:spPr/>
      <dgm:t>
        <a:bodyPr/>
        <a:lstStyle/>
        <a:p>
          <a:endParaRPr lang="ru-RU"/>
        </a:p>
      </dgm:t>
    </dgm:pt>
    <dgm:pt modelId="{BF919789-B73E-4413-98CD-475EBEC6DC6B}">
      <dgm:prSet custT="1"/>
      <dgm:spPr>
        <a:ln>
          <a:solidFill>
            <a:srgbClr val="F77B15">
              <a:alpha val="90000"/>
            </a:srgbClr>
          </a:solidFill>
        </a:ln>
      </dgm:spPr>
      <dgm:t>
        <a:bodyPr/>
        <a:lstStyle/>
        <a:p>
          <a:pPr algn="just" rtl="0"/>
          <a:r>
            <a:rPr lang="ru-RU" sz="2400" dirty="0" smtClean="0">
              <a:solidFill>
                <a:schemeClr val="accent2">
                  <a:lumMod val="50000"/>
                </a:schemeClr>
              </a:solidFill>
            </a:rPr>
            <a:t>Формирование предпосылок к творческой деятельности.</a:t>
          </a:r>
          <a:endParaRPr lang="ru-RU" sz="24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</dgm:t>
    </dgm:pt>
    <dgm:pt modelId="{3B6BABF8-474E-4761-A659-B2B809DDB017}" type="parTrans" cxnId="{4CA91326-30A7-4019-8EC4-81F81D6130B5}">
      <dgm:prSet/>
      <dgm:spPr/>
    </dgm:pt>
    <dgm:pt modelId="{BCCD391D-A4C2-496D-AB15-DB0996209C8B}" type="sibTrans" cxnId="{4CA91326-30A7-4019-8EC4-81F81D6130B5}">
      <dgm:prSet/>
      <dgm:spPr/>
    </dgm:pt>
    <dgm:pt modelId="{19E86338-A649-46D4-89E5-5DC654134AF3}">
      <dgm:prSet custT="1"/>
      <dgm:spPr>
        <a:ln>
          <a:solidFill>
            <a:srgbClr val="F77B15">
              <a:alpha val="90000"/>
            </a:srgbClr>
          </a:solidFill>
        </a:ln>
      </dgm:spPr>
      <dgm:t>
        <a:bodyPr/>
        <a:lstStyle/>
        <a:p>
          <a:pPr algn="just" rtl="0"/>
          <a:endParaRPr lang="ru-RU" sz="24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</dgm:t>
    </dgm:pt>
    <dgm:pt modelId="{81929BB1-D978-4E5A-B2AE-30C061B59B33}" type="parTrans" cxnId="{F9574A7A-35A8-4120-88B1-648F9E13C74B}">
      <dgm:prSet/>
      <dgm:spPr/>
    </dgm:pt>
    <dgm:pt modelId="{C4DE2D2C-744C-4749-B5E3-7873089700E1}" type="sibTrans" cxnId="{F9574A7A-35A8-4120-88B1-648F9E13C74B}">
      <dgm:prSet/>
      <dgm:spPr/>
    </dgm:pt>
    <dgm:pt modelId="{65CC0CB6-090E-4357-92B3-D45042898D0C}">
      <dgm:prSet custT="1"/>
      <dgm:spPr>
        <a:ln>
          <a:solidFill>
            <a:srgbClr val="F77B15">
              <a:alpha val="90000"/>
            </a:srgbClr>
          </a:solidFill>
        </a:ln>
      </dgm:spPr>
      <dgm:t>
        <a:bodyPr/>
        <a:lstStyle/>
        <a:p>
          <a:pPr algn="just" rtl="0"/>
          <a:endParaRPr lang="ru-RU" sz="24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</dgm:t>
    </dgm:pt>
    <dgm:pt modelId="{94C80E51-74A7-4FCE-A609-0FFC7BE66120}" type="parTrans" cxnId="{AE78BF27-23AF-4994-910E-22304194E190}">
      <dgm:prSet/>
      <dgm:spPr/>
    </dgm:pt>
    <dgm:pt modelId="{0A642C2B-9514-4104-8F45-73281CBD4B1B}" type="sibTrans" cxnId="{AE78BF27-23AF-4994-910E-22304194E190}">
      <dgm:prSet/>
      <dgm:spPr/>
    </dgm:pt>
    <dgm:pt modelId="{624219E6-EB7D-4266-866A-38DD3C132684}" type="pres">
      <dgm:prSet presAssocID="{64D7B264-BFE8-4B0B-B45B-A4974232551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4AC379-A063-4A26-AE33-A056096EE6D5}" type="pres">
      <dgm:prSet presAssocID="{91DD5E75-4DE4-4C41-85A7-9A7601DBC20D}" presName="linNode" presStyleCnt="0"/>
      <dgm:spPr/>
    </dgm:pt>
    <dgm:pt modelId="{D07655C6-A574-4F50-B25F-60FB38BD4F8E}" type="pres">
      <dgm:prSet presAssocID="{91DD5E75-4DE4-4C41-85A7-9A7601DBC20D}" presName="parentText" presStyleLbl="node1" presStyleIdx="0" presStyleCnt="1" custScaleX="116885" custScaleY="100098" custLinFactNeighborX="-1578" custLinFactNeighborY="-9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7F12FE-5C97-4E4B-A108-BDD8E4E3F393}" type="pres">
      <dgm:prSet presAssocID="{91DD5E75-4DE4-4C41-85A7-9A7601DBC20D}" presName="descendantText" presStyleLbl="alignAccFollowNode1" presStyleIdx="0" presStyleCnt="1" custScaleX="123717" custScaleY="1252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7DD3C3-A8FE-4CC5-A77B-F946447E3442}" type="presOf" srcId="{BF919789-B73E-4413-98CD-475EBEC6DC6B}" destId="{A27F12FE-5C97-4E4B-A108-BDD8E4E3F393}" srcOrd="0" destOrd="6" presId="urn:microsoft.com/office/officeart/2005/8/layout/vList5"/>
    <dgm:cxn modelId="{E3368721-7EDF-430E-89A4-81AF39484927}" type="presOf" srcId="{E3674336-B9DB-46C2-8932-0896BD71AE5A}" destId="{A27F12FE-5C97-4E4B-A108-BDD8E4E3F393}" srcOrd="0" destOrd="7" presId="urn:microsoft.com/office/officeart/2005/8/layout/vList5"/>
    <dgm:cxn modelId="{1596FDD9-BD61-43FE-AF96-90511407C34F}" type="presOf" srcId="{3A35B932-EDD2-4CE7-97F0-CA7DCAEE9E5B}" destId="{A27F12FE-5C97-4E4B-A108-BDD8E4E3F393}" srcOrd="0" destOrd="8" presId="urn:microsoft.com/office/officeart/2005/8/layout/vList5"/>
    <dgm:cxn modelId="{6E5D12A0-1A7A-4046-B54E-22F6E7A2EF71}" srcId="{91DD5E75-4DE4-4C41-85A7-9A7601DBC20D}" destId="{B42F5830-F2E7-4D30-8B08-CB4E5DE33A5D}" srcOrd="4" destOrd="0" parTransId="{BE3FD4EB-5DD0-4613-8392-E7D125732D32}" sibTransId="{7D576BA4-4A84-4277-B335-28E2A19EE2DF}"/>
    <dgm:cxn modelId="{7FCC59D7-1943-4510-94BB-1F9B7FEA5975}" type="presOf" srcId="{69399D1F-7976-4C81-9C35-36F68D97E9AE}" destId="{A27F12FE-5C97-4E4B-A108-BDD8E4E3F393}" srcOrd="0" destOrd="3" presId="urn:microsoft.com/office/officeart/2005/8/layout/vList5"/>
    <dgm:cxn modelId="{F4ACFEB5-2512-4728-8A5A-5745EB1B2D41}" type="presOf" srcId="{91DD5E75-4DE4-4C41-85A7-9A7601DBC20D}" destId="{D07655C6-A574-4F50-B25F-60FB38BD4F8E}" srcOrd="0" destOrd="0" presId="urn:microsoft.com/office/officeart/2005/8/layout/vList5"/>
    <dgm:cxn modelId="{AE78BF27-23AF-4994-910E-22304194E190}" srcId="{91DD5E75-4DE4-4C41-85A7-9A7601DBC20D}" destId="{65CC0CB6-090E-4357-92B3-D45042898D0C}" srcOrd="1" destOrd="0" parTransId="{94C80E51-74A7-4FCE-A609-0FFC7BE66120}" sibTransId="{0A642C2B-9514-4104-8F45-73281CBD4B1B}"/>
    <dgm:cxn modelId="{9DA501FE-3E09-404D-9036-39A21604CA1B}" type="presOf" srcId="{B42F5830-F2E7-4D30-8B08-CB4E5DE33A5D}" destId="{A27F12FE-5C97-4E4B-A108-BDD8E4E3F393}" srcOrd="0" destOrd="4" presId="urn:microsoft.com/office/officeart/2005/8/layout/vList5"/>
    <dgm:cxn modelId="{C0750ADE-35E6-41F3-9D9B-F53EC6F3EA95}" srcId="{91DD5E75-4DE4-4C41-85A7-9A7601DBC20D}" destId="{26DBC85B-8567-43F5-B776-1F9DBCC10399}" srcOrd="2" destOrd="0" parTransId="{984A6EF7-A688-4701-BF7D-0FB40E90BDD5}" sibTransId="{9B510971-9D62-45A2-9925-FF018C84A048}"/>
    <dgm:cxn modelId="{82172F51-0B2A-467F-8890-1920B749C7C8}" srcId="{91DD5E75-4DE4-4C41-85A7-9A7601DBC20D}" destId="{1FBFC4FD-8B9E-4923-BAAE-D98AA189EBC1}" srcOrd="9" destOrd="0" parTransId="{B50E75E8-33F1-421C-B684-6D6E24160F57}" sibTransId="{B4A43E37-7076-4A22-B615-033617DD79D0}"/>
    <dgm:cxn modelId="{0F7FD573-AC19-49E8-B651-D5C8993F49D2}" srcId="{91DD5E75-4DE4-4C41-85A7-9A7601DBC20D}" destId="{584C8E29-3C7E-4919-944F-A97BFEA7D40D}" srcOrd="5" destOrd="0" parTransId="{6D3F5202-D765-4A7D-B6EA-49834DB1AF5A}" sibTransId="{9F6B3382-3DFF-42B0-8204-56FB9AA9C90F}"/>
    <dgm:cxn modelId="{F9574A7A-35A8-4120-88B1-648F9E13C74B}" srcId="{91DD5E75-4DE4-4C41-85A7-9A7601DBC20D}" destId="{19E86338-A649-46D4-89E5-5DC654134AF3}" srcOrd="0" destOrd="0" parTransId="{81929BB1-D978-4E5A-B2AE-30C061B59B33}" sibTransId="{C4DE2D2C-744C-4749-B5E3-7873089700E1}"/>
    <dgm:cxn modelId="{0C93F259-8598-434D-8E12-2B66D9286E70}" srcId="{91DD5E75-4DE4-4C41-85A7-9A7601DBC20D}" destId="{3CA74CFA-5CB3-465A-981C-4AA4034B3CEB}" srcOrd="11" destOrd="0" parTransId="{7CE0ED11-D256-4563-9596-57F0C6084546}" sibTransId="{70D3CAEE-801C-4210-B570-7F268C85410B}"/>
    <dgm:cxn modelId="{3A3FA2E6-B0A2-4011-BE91-BA8026170593}" srcId="{91DD5E75-4DE4-4C41-85A7-9A7601DBC20D}" destId="{69399D1F-7976-4C81-9C35-36F68D97E9AE}" srcOrd="3" destOrd="0" parTransId="{08814B6F-E21B-4A6D-BD83-5BD3CE0B4F4D}" sibTransId="{29F67993-A9CA-4D3E-BB6E-5BB35B7F31FF}"/>
    <dgm:cxn modelId="{4CA91326-30A7-4019-8EC4-81F81D6130B5}" srcId="{91DD5E75-4DE4-4C41-85A7-9A7601DBC20D}" destId="{BF919789-B73E-4413-98CD-475EBEC6DC6B}" srcOrd="6" destOrd="0" parTransId="{3B6BABF8-474E-4761-A659-B2B809DDB017}" sibTransId="{BCCD391D-A4C2-496D-AB15-DB0996209C8B}"/>
    <dgm:cxn modelId="{21CFF6EA-4234-480A-B785-A47238F5B648}" srcId="{91DD5E75-4DE4-4C41-85A7-9A7601DBC20D}" destId="{3A35B932-EDD2-4CE7-97F0-CA7DCAEE9E5B}" srcOrd="8" destOrd="0" parTransId="{B4DBF30B-9C18-40EC-AFCE-87CEB6F77269}" sibTransId="{4329725B-02A5-4D09-B204-5C642E135111}"/>
    <dgm:cxn modelId="{63286A64-279A-498F-A3FF-0025E143E5A4}" type="presOf" srcId="{6EA74674-7F2E-4292-A713-A6958F82A441}" destId="{A27F12FE-5C97-4E4B-A108-BDD8E4E3F393}" srcOrd="0" destOrd="10" presId="urn:microsoft.com/office/officeart/2005/8/layout/vList5"/>
    <dgm:cxn modelId="{2EA10E3D-32EC-46F9-9A52-4107D9217CC4}" srcId="{91DD5E75-4DE4-4C41-85A7-9A7601DBC20D}" destId="{6EA74674-7F2E-4292-A713-A6958F82A441}" srcOrd="10" destOrd="0" parTransId="{FFDA9AB8-2951-4E70-952A-7D3E40D82C79}" sibTransId="{AE98FCC6-18B5-4195-A184-B4143956E21A}"/>
    <dgm:cxn modelId="{23C1B3B8-3D6C-4FDC-8914-F7314F8253F6}" type="presOf" srcId="{1FBFC4FD-8B9E-4923-BAAE-D98AA189EBC1}" destId="{A27F12FE-5C97-4E4B-A108-BDD8E4E3F393}" srcOrd="0" destOrd="9" presId="urn:microsoft.com/office/officeart/2005/8/layout/vList5"/>
    <dgm:cxn modelId="{ACC41090-EF55-4224-88A6-B8CBAD203C35}" srcId="{91DD5E75-4DE4-4C41-85A7-9A7601DBC20D}" destId="{E3674336-B9DB-46C2-8932-0896BD71AE5A}" srcOrd="7" destOrd="0" parTransId="{75F34978-50DE-465A-A74E-847A18BB77A7}" sibTransId="{AE419E32-9896-4F11-9E5C-B296AE1993E5}"/>
    <dgm:cxn modelId="{A0BC5649-94F1-4A6E-AE0C-666F830A1A16}" type="presOf" srcId="{26DBC85B-8567-43F5-B776-1F9DBCC10399}" destId="{A27F12FE-5C97-4E4B-A108-BDD8E4E3F393}" srcOrd="0" destOrd="2" presId="urn:microsoft.com/office/officeart/2005/8/layout/vList5"/>
    <dgm:cxn modelId="{EE1F9EC6-76D2-497A-A4B2-19CAEB04520E}" type="presOf" srcId="{19E86338-A649-46D4-89E5-5DC654134AF3}" destId="{A27F12FE-5C97-4E4B-A108-BDD8E4E3F393}" srcOrd="0" destOrd="0" presId="urn:microsoft.com/office/officeart/2005/8/layout/vList5"/>
    <dgm:cxn modelId="{7581A8E7-72F1-41FC-9067-46F28CE8EF81}" type="presOf" srcId="{64D7B264-BFE8-4B0B-B45B-A49742325512}" destId="{624219E6-EB7D-4266-866A-38DD3C132684}" srcOrd="0" destOrd="0" presId="urn:microsoft.com/office/officeart/2005/8/layout/vList5"/>
    <dgm:cxn modelId="{22A89EDB-97CD-457A-8D41-AEDFDEF88AFA}" type="presOf" srcId="{584C8E29-3C7E-4919-944F-A97BFEA7D40D}" destId="{A27F12FE-5C97-4E4B-A108-BDD8E4E3F393}" srcOrd="0" destOrd="5" presId="urn:microsoft.com/office/officeart/2005/8/layout/vList5"/>
    <dgm:cxn modelId="{75F72EE6-9C80-4C95-A1DE-80BA327F540C}" type="presOf" srcId="{65CC0CB6-090E-4357-92B3-D45042898D0C}" destId="{A27F12FE-5C97-4E4B-A108-BDD8E4E3F393}" srcOrd="0" destOrd="1" presId="urn:microsoft.com/office/officeart/2005/8/layout/vList5"/>
    <dgm:cxn modelId="{474F3A63-0526-480A-9ECA-56FBC25F616B}" type="presOf" srcId="{3CA74CFA-5CB3-465A-981C-4AA4034B3CEB}" destId="{A27F12FE-5C97-4E4B-A108-BDD8E4E3F393}" srcOrd="0" destOrd="11" presId="urn:microsoft.com/office/officeart/2005/8/layout/vList5"/>
    <dgm:cxn modelId="{7EF923F3-5EC4-47D8-A4B3-DAA697723CFC}" srcId="{64D7B264-BFE8-4B0B-B45B-A49742325512}" destId="{91DD5E75-4DE4-4C41-85A7-9A7601DBC20D}" srcOrd="0" destOrd="0" parTransId="{638EC7AF-D584-41E1-9D81-E32A8026C4AA}" sibTransId="{20913E43-2D58-4DAA-AF67-F9BB0D1EDBDB}"/>
    <dgm:cxn modelId="{87BCBB4A-F4B9-4E0A-AC13-3D12030DF15C}" type="presParOf" srcId="{624219E6-EB7D-4266-866A-38DD3C132684}" destId="{594AC379-A063-4A26-AE33-A056096EE6D5}" srcOrd="0" destOrd="0" presId="urn:microsoft.com/office/officeart/2005/8/layout/vList5"/>
    <dgm:cxn modelId="{143A2A26-5DCD-4995-BC5F-2B61A79139AC}" type="presParOf" srcId="{594AC379-A063-4A26-AE33-A056096EE6D5}" destId="{D07655C6-A574-4F50-B25F-60FB38BD4F8E}" srcOrd="0" destOrd="0" presId="urn:microsoft.com/office/officeart/2005/8/layout/vList5"/>
    <dgm:cxn modelId="{A88A4F5D-7B33-468D-B5EF-2BC272156600}" type="presParOf" srcId="{594AC379-A063-4A26-AE33-A056096EE6D5}" destId="{A27F12FE-5C97-4E4B-A108-BDD8E4E3F39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4E4C4CB-885B-4802-9EA7-55AF2C981D0C}">
      <dsp:nvSpPr>
        <dsp:cNvPr id="0" name=""/>
        <dsp:cNvSpPr/>
      </dsp:nvSpPr>
      <dsp:spPr>
        <a:xfrm>
          <a:off x="562355" y="0"/>
          <a:ext cx="6373368" cy="4800600"/>
        </a:xfrm>
        <a:prstGeom prst="rightArrow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6BB2D1-0424-4B40-A81F-67A1A21AAE40}">
      <dsp:nvSpPr>
        <dsp:cNvPr id="0" name=""/>
        <dsp:cNvSpPr/>
      </dsp:nvSpPr>
      <dsp:spPr>
        <a:xfrm>
          <a:off x="2459" y="1440179"/>
          <a:ext cx="3590065" cy="1920240"/>
        </a:xfrm>
        <a:prstGeom prst="roundRect">
          <a:avLst/>
        </a:prstGeom>
        <a:solidFill>
          <a:schemeClr val="bg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0" tIns="304800" rIns="304800" bIns="304800" numCol="1" spcCol="1270" anchor="ctr" anchorCtr="0">
          <a:noAutofit/>
        </a:bodyPr>
        <a:lstStyle/>
        <a:p>
          <a:pPr lvl="0" algn="ctr" defTabSz="3556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0" kern="1200" dirty="0" smtClean="0">
              <a:solidFill>
                <a:srgbClr val="FFC000"/>
              </a:solidFill>
              <a:latin typeface="Constantia" pitchFamily="18" charset="0"/>
            </a:rPr>
            <a:t>Цель</a:t>
          </a:r>
          <a:r>
            <a:rPr lang="ru-RU" sz="9600" kern="1200" dirty="0" smtClean="0"/>
            <a:t> </a:t>
          </a:r>
          <a:endParaRPr lang="ru-RU" sz="9600" kern="1200" dirty="0"/>
        </a:p>
      </dsp:txBody>
      <dsp:txXfrm>
        <a:off x="2459" y="1440179"/>
        <a:ext cx="3590065" cy="1920240"/>
      </dsp:txXfrm>
    </dsp:sp>
    <dsp:sp modelId="{D935F87C-264C-4207-98EE-90EB805628AB}">
      <dsp:nvSpPr>
        <dsp:cNvPr id="0" name=""/>
        <dsp:cNvSpPr/>
      </dsp:nvSpPr>
      <dsp:spPr>
        <a:xfrm>
          <a:off x="3905555" y="1117109"/>
          <a:ext cx="3590065" cy="2566381"/>
        </a:xfrm>
        <a:prstGeom prst="roundRect">
          <a:avLst/>
        </a:prstGeom>
        <a:solidFill>
          <a:srgbClr val="F77B15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Constantia" pitchFamily="18" charset="0"/>
            </a:rPr>
            <a:t>Всестороннее интеллектуально- творческое   развитие детей</a:t>
          </a:r>
        </a:p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Constantia" pitchFamily="18" charset="0"/>
            </a:rPr>
            <a:t> в процессе овладения элементарными приемами техники оригами как художественного способа конструирования из бумаги</a:t>
          </a:r>
          <a:r>
            <a:rPr lang="ru-RU" sz="1800" kern="1200" dirty="0" smtClean="0">
              <a:solidFill>
                <a:schemeClr val="bg1"/>
              </a:solidFill>
            </a:rPr>
            <a:t>.</a:t>
          </a:r>
          <a:r>
            <a:rPr lang="ru-RU" sz="1600" kern="1200" dirty="0" smtClean="0"/>
            <a:t/>
          </a:r>
          <a:br>
            <a:rPr lang="ru-RU" sz="1600" kern="1200" dirty="0" smtClean="0"/>
          </a:br>
          <a:endParaRPr lang="ru-RU" sz="1600" kern="1200" dirty="0"/>
        </a:p>
      </dsp:txBody>
      <dsp:txXfrm>
        <a:off x="3905555" y="1117109"/>
        <a:ext cx="3590065" cy="256638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7F12FE-5C97-4E4B-A108-BDD8E4E3F393}">
      <dsp:nvSpPr>
        <dsp:cNvPr id="0" name=""/>
        <dsp:cNvSpPr/>
      </dsp:nvSpPr>
      <dsp:spPr>
        <a:xfrm rot="5400000">
          <a:off x="2471648" y="231249"/>
          <a:ext cx="5251456" cy="479408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77B15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Знакомить детей с искусством оригами.</a:t>
          </a:r>
          <a:endParaRPr lang="ru-RU" sz="1600" kern="12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  <a:p>
          <a:pPr marL="171450" lvl="1" indent="-171450" algn="just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Обучить детей различным приёмам работы с бумагой:</a:t>
          </a:r>
          <a:r>
            <a:rPr lang="ru-RU" sz="1600" b="1" kern="12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 </a:t>
          </a:r>
          <a:r>
            <a:rPr lang="ru-RU" sz="1600" kern="12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как сгибание,</a:t>
          </a:r>
          <a:r>
            <a:rPr lang="ru-RU" sz="1600" b="1" kern="12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 </a:t>
          </a:r>
          <a:r>
            <a:rPr lang="ru-RU" sz="1600" kern="12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складывание,</a:t>
          </a:r>
          <a:r>
            <a:rPr lang="ru-RU" sz="1600" b="1" kern="12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 </a:t>
          </a:r>
          <a:r>
            <a:rPr lang="ru-RU" sz="1600" kern="12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надрезание, склеивание, др.</a:t>
          </a:r>
          <a:endParaRPr lang="ru-RU" sz="1600" kern="12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  <a:p>
          <a:pPr marL="171450" lvl="1" indent="-171450" algn="just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Развивать пространственное воображение.</a:t>
          </a:r>
          <a:endParaRPr lang="ru-RU" sz="1600" kern="12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  <a:p>
          <a:pPr marL="171450" lvl="1" indent="-171450" algn="just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Продолжать развивать умения, координировано работать и правой и левой рукой.</a:t>
          </a:r>
          <a:endParaRPr lang="ru-RU" sz="1600" kern="12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  <a:p>
          <a:pPr marL="171450" lvl="1" indent="-171450" algn="just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Обогащать словарь ребенка специальными терминами. Создавать композиции с изделиями, выполненными в технике оригами.</a:t>
          </a:r>
          <a:endParaRPr lang="ru-RU" sz="1600" kern="12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  <a:p>
          <a:pPr marL="171450" lvl="1" indent="-171450" algn="just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Формировать умение следовать устным инструкциям.</a:t>
          </a:r>
          <a:endParaRPr lang="ru-RU" sz="1600" kern="12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  <a:p>
          <a:pPr marL="171450" lvl="1" indent="-171450" algn="just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Совершенствовать трудовые навыки, формировать культуру труда, учить аккуратности, умению бережно и экономно использовать материал, содержать в порядке рабочее место.</a:t>
          </a:r>
          <a:endParaRPr lang="ru-RU" sz="1600" kern="12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</dsp:txBody>
      <dsp:txXfrm rot="5400000">
        <a:off x="2471648" y="231249"/>
        <a:ext cx="5251456" cy="4794084"/>
      </dsp:txXfrm>
    </dsp:sp>
    <dsp:sp modelId="{D07655C6-A574-4F50-B25F-60FB38BD4F8E}">
      <dsp:nvSpPr>
        <dsp:cNvPr id="0" name=""/>
        <dsp:cNvSpPr/>
      </dsp:nvSpPr>
      <dsp:spPr>
        <a:xfrm>
          <a:off x="0" y="0"/>
          <a:ext cx="2696672" cy="5246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77B1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lvl="0" algn="ctr" defTabSz="2222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0" kern="1200" dirty="0" smtClean="0">
              <a:solidFill>
                <a:srgbClr val="FFC000"/>
              </a:solidFill>
              <a:latin typeface="Constantia" pitchFamily="18" charset="0"/>
            </a:rPr>
            <a:t>Задачи</a:t>
          </a:r>
          <a:endParaRPr lang="ru-RU" sz="5000" kern="1200" dirty="0">
            <a:solidFill>
              <a:srgbClr val="FFC000"/>
            </a:solidFill>
            <a:latin typeface="Constantia" pitchFamily="18" charset="0"/>
          </a:endParaRPr>
        </a:p>
      </dsp:txBody>
      <dsp:txXfrm>
        <a:off x="0" y="0"/>
        <a:ext cx="2696672" cy="524632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7F12FE-5C97-4E4B-A108-BDD8E4E3F393}">
      <dsp:nvSpPr>
        <dsp:cNvPr id="0" name=""/>
        <dsp:cNvSpPr/>
      </dsp:nvSpPr>
      <dsp:spPr>
        <a:xfrm rot="5400000">
          <a:off x="2514306" y="137666"/>
          <a:ext cx="5251456" cy="4981251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77B15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  <a:p>
          <a:pPr marL="228600" lvl="1" indent="-228600" algn="just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  <a:p>
          <a:pPr marL="228600" lvl="1" indent="-228600" algn="just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Развитие памяти.</a:t>
          </a:r>
          <a:endParaRPr lang="ru-RU" sz="2400" kern="12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  <a:p>
          <a:pPr marL="228600" lvl="1" indent="-228600" algn="just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Развитие мелкой моторики рук.</a:t>
          </a:r>
          <a:endParaRPr lang="ru-RU" sz="2400" kern="12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  <a:p>
          <a:pPr marL="228600" lvl="1" indent="-228600" algn="just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Развитие межполушарного взаимодействия.</a:t>
          </a:r>
          <a:endParaRPr lang="ru-RU" sz="2400" kern="12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  <a:p>
          <a:pPr marL="228600" lvl="1" indent="-228600" algn="just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Развитие эмоционально-волевой сферы.</a:t>
          </a:r>
          <a:endParaRPr lang="ru-RU" sz="2400" kern="12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  <a:p>
          <a:pPr marL="228600" lvl="1" indent="-228600" algn="just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chemeClr val="accent2">
                  <a:lumMod val="50000"/>
                </a:schemeClr>
              </a:solidFill>
            </a:rPr>
            <a:t>Формирование предпосылок к творческой деятельности.</a:t>
          </a:r>
          <a:endParaRPr lang="ru-RU" sz="2400" kern="12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  <a:p>
          <a:pPr marL="228600" lvl="1" indent="-228600" algn="just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Развитие коммуникативных способностей.</a:t>
          </a:r>
          <a:endParaRPr lang="ru-RU" sz="2400" kern="12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  <a:p>
          <a:pPr marL="228600" lvl="1" indent="-228600" algn="just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chemeClr val="accent2">
                  <a:lumMod val="50000"/>
                </a:schemeClr>
              </a:solidFill>
              <a:latin typeface="Constantia" pitchFamily="18" charset="0"/>
            </a:rPr>
            <a:t>Формирование культуры труда.</a:t>
          </a:r>
          <a:endParaRPr lang="ru-RU" sz="2400" kern="12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  <a:p>
          <a:pPr marL="171450" lvl="1" indent="-171450" algn="just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  <a:p>
          <a:pPr marL="171450" lvl="1" indent="-171450" algn="just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  <a:p>
          <a:pPr marL="171450" lvl="1" indent="-171450" algn="just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>
            <a:solidFill>
              <a:schemeClr val="accent2">
                <a:lumMod val="50000"/>
              </a:schemeClr>
            </a:solidFill>
            <a:latin typeface="Constantia" pitchFamily="18" charset="0"/>
          </a:endParaRPr>
        </a:p>
      </dsp:txBody>
      <dsp:txXfrm rot="5400000">
        <a:off x="2514306" y="137666"/>
        <a:ext cx="5251456" cy="4981251"/>
      </dsp:txXfrm>
    </dsp:sp>
    <dsp:sp modelId="{D07655C6-A574-4F50-B25F-60FB38BD4F8E}">
      <dsp:nvSpPr>
        <dsp:cNvPr id="0" name=""/>
        <dsp:cNvSpPr/>
      </dsp:nvSpPr>
      <dsp:spPr>
        <a:xfrm>
          <a:off x="0" y="0"/>
          <a:ext cx="2647222" cy="5246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77B1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C000"/>
              </a:solidFill>
              <a:latin typeface="Constantia" pitchFamily="18" charset="0"/>
            </a:rPr>
            <a:t>Эффективность технологии</a:t>
          </a:r>
        </a:p>
        <a:p>
          <a:pPr lvl="0" algn="ctr" defTabSz="889000" rtl="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C000"/>
              </a:solidFill>
              <a:latin typeface="Constantia" pitchFamily="18" charset="0"/>
            </a:rPr>
            <a:t>оригами</a:t>
          </a:r>
          <a:endParaRPr lang="ru-RU" sz="2000" b="1" kern="1200" dirty="0">
            <a:solidFill>
              <a:srgbClr val="FFC000"/>
            </a:solidFill>
            <a:latin typeface="Constantia" pitchFamily="18" charset="0"/>
          </a:endParaRPr>
        </a:p>
      </dsp:txBody>
      <dsp:txXfrm>
        <a:off x="0" y="0"/>
        <a:ext cx="2647222" cy="5246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1E49B4-6248-4D4B-9F8C-EF005944339F}" type="datetimeFigureOut">
              <a:rPr lang="ru-RU" smtClean="0"/>
              <a:pPr/>
              <a:t>21.01.2025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DD99D0-C6D4-44DD-A9FB-26F48A2ABA8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1E49B4-6248-4D4B-9F8C-EF005944339F}" type="datetimeFigureOut">
              <a:rPr lang="ru-RU" smtClean="0"/>
              <a:pPr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DD99D0-C6D4-44DD-A9FB-26F48A2AB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1E49B4-6248-4D4B-9F8C-EF005944339F}" type="datetimeFigureOut">
              <a:rPr lang="ru-RU" smtClean="0"/>
              <a:pPr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DD99D0-C6D4-44DD-A9FB-26F48A2AB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1E49B4-6248-4D4B-9F8C-EF005944339F}" type="datetimeFigureOut">
              <a:rPr lang="ru-RU" smtClean="0"/>
              <a:pPr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DD99D0-C6D4-44DD-A9FB-26F48A2AB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1E49B4-6248-4D4B-9F8C-EF005944339F}" type="datetimeFigureOut">
              <a:rPr lang="ru-RU" smtClean="0"/>
              <a:pPr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DD99D0-C6D4-44DD-A9FB-26F48A2ABA8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1E49B4-6248-4D4B-9F8C-EF005944339F}" type="datetimeFigureOut">
              <a:rPr lang="ru-RU" smtClean="0"/>
              <a:pPr/>
              <a:t>21.01.2025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DD99D0-C6D4-44DD-A9FB-26F48A2AB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1E49B4-6248-4D4B-9F8C-EF005944339F}" type="datetimeFigureOut">
              <a:rPr lang="ru-RU" smtClean="0"/>
              <a:pPr/>
              <a:t>21.01.2025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DD99D0-C6D4-44DD-A9FB-26F48A2AB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1E49B4-6248-4D4B-9F8C-EF005944339F}" type="datetimeFigureOut">
              <a:rPr lang="ru-RU" smtClean="0"/>
              <a:pPr/>
              <a:t>21.01.2025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DD99D0-C6D4-44DD-A9FB-26F48A2AB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1E49B4-6248-4D4B-9F8C-EF005944339F}" type="datetimeFigureOut">
              <a:rPr lang="ru-RU" smtClean="0"/>
              <a:pPr/>
              <a:t>21.01.2025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DD99D0-C6D4-44DD-A9FB-26F48A2ABA8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1E49B4-6248-4D4B-9F8C-EF005944339F}" type="datetimeFigureOut">
              <a:rPr lang="ru-RU" smtClean="0"/>
              <a:pPr/>
              <a:t>21.01.2025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DD99D0-C6D4-44DD-A9FB-26F48A2AB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1E49B4-6248-4D4B-9F8C-EF005944339F}" type="datetimeFigureOut">
              <a:rPr lang="ru-RU" smtClean="0"/>
              <a:pPr/>
              <a:t>21.01.2025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DD99D0-C6D4-44DD-A9FB-26F48A2ABA8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61E49B4-6248-4D4B-9F8C-EF005944339F}" type="datetimeFigureOut">
              <a:rPr lang="ru-RU" smtClean="0"/>
              <a:pPr/>
              <a:t>21.01.2025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C7DD99D0-C6D4-44DD-A9FB-26F48A2ABA8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708920"/>
            <a:ext cx="4363360" cy="324036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5408" y="6101916"/>
            <a:ext cx="5328592" cy="1512168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>Подготовила: Демченкова Виктория Андреевна, воспитатель МАДОУ «Детский сад №122 г. Орска».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764704"/>
            <a:ext cx="7128792" cy="194466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Оригами 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 как всестороннее интеллектуально-творческое развитие детей.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8646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3535"/>
          <a:stretch>
            <a:fillRect/>
          </a:stretch>
        </p:blipFill>
        <p:spPr bwMode="auto">
          <a:xfrm>
            <a:off x="1259632" y="1403135"/>
            <a:ext cx="3499222" cy="2328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340768"/>
            <a:ext cx="3334680" cy="3334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933056"/>
            <a:ext cx="3552395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F77B15"/>
                </a:solidFill>
              </a:rPr>
              <a:t>Организация работы</a:t>
            </a:r>
            <a:br>
              <a:rPr lang="ru-RU" sz="3600" dirty="0" smtClean="0">
                <a:solidFill>
                  <a:srgbClr val="F77B15"/>
                </a:solidFill>
              </a:rPr>
            </a:br>
            <a:r>
              <a:rPr lang="ru-RU" sz="3600" dirty="0" smtClean="0">
                <a:solidFill>
                  <a:srgbClr val="F77B15"/>
                </a:solidFill>
              </a:rPr>
              <a:t> с детьми 5-7 лет</a:t>
            </a:r>
            <a:endParaRPr lang="ru-RU" sz="3600" dirty="0">
              <a:solidFill>
                <a:srgbClr val="F77B15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78" y="4869160"/>
            <a:ext cx="2020971" cy="144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900230"/>
            <a:ext cx="1584174" cy="1584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975730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1937"/>
            <a:ext cx="2987675" cy="2974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448" y="272246"/>
            <a:ext cx="3352800" cy="3359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7" y="3789040"/>
            <a:ext cx="3419723" cy="2520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48" y="3798035"/>
            <a:ext cx="2608076" cy="12513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92" y="5143499"/>
            <a:ext cx="3347864" cy="12554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31223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3204"/>
            <a:ext cx="2505726" cy="3458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7266" y="609025"/>
            <a:ext cx="3575855" cy="26818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501008"/>
            <a:ext cx="4112302" cy="3084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30" y="3777884"/>
            <a:ext cx="1984209" cy="2528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836712"/>
            <a:ext cx="2477544" cy="16561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6627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498080" cy="1143000"/>
          </a:xfrm>
        </p:spPr>
        <p:txBody>
          <a:bodyPr/>
          <a:lstStyle/>
          <a:p>
            <a:r>
              <a:rPr lang="ru-RU" dirty="0" smtClean="0">
                <a:solidFill>
                  <a:srgbClr val="F77B15"/>
                </a:solidFill>
              </a:rPr>
              <a:t>Работа с родителями</a:t>
            </a:r>
            <a:endParaRPr lang="ru-RU" dirty="0">
              <a:solidFill>
                <a:srgbClr val="F77B15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29804"/>
            <a:ext cx="3929911" cy="29474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68760"/>
            <a:ext cx="3880386" cy="2910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307" y="3717032"/>
            <a:ext cx="3960440" cy="297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75396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924944"/>
            <a:ext cx="2736304" cy="3485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4664"/>
            <a:ext cx="4536504" cy="3263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068960"/>
            <a:ext cx="2880320" cy="3369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51692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44650" y="274638"/>
            <a:ext cx="7499350" cy="1143000"/>
          </a:xfrm>
        </p:spPr>
        <p:txBody>
          <a:bodyPr/>
          <a:lstStyle/>
          <a:p>
            <a:r>
              <a:rPr lang="ru-RU" dirty="0" smtClean="0">
                <a:solidFill>
                  <a:srgbClr val="F77B15"/>
                </a:solidFill>
              </a:rPr>
              <a:t>Мастер-класс дети</a:t>
            </a:r>
            <a:endParaRPr lang="ru-RU" dirty="0">
              <a:solidFill>
                <a:srgbClr val="F77B15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19" y="1268760"/>
            <a:ext cx="5760641" cy="5157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353384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15616" y="-171400"/>
            <a:ext cx="749935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77B15"/>
                </a:solidFill>
              </a:rPr>
              <a:t>Мастер-класс для педагогов ДОУ</a:t>
            </a:r>
            <a:endParaRPr lang="ru-RU" dirty="0">
              <a:solidFill>
                <a:srgbClr val="F77B15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45720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140968"/>
            <a:ext cx="45720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9711" r="11890"/>
          <a:stretch>
            <a:fillRect/>
          </a:stretch>
        </p:blipFill>
        <p:spPr bwMode="auto">
          <a:xfrm>
            <a:off x="5436096" y="1052736"/>
            <a:ext cx="2664296" cy="1914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4581128"/>
            <a:ext cx="2160240" cy="1957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319012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6800" b="35601"/>
          <a:stretch>
            <a:fillRect/>
          </a:stretch>
        </p:blipFill>
        <p:spPr bwMode="auto">
          <a:xfrm>
            <a:off x="1259632" y="620688"/>
            <a:ext cx="7530353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16800" b="9701"/>
          <a:stretch>
            <a:fillRect/>
          </a:stretch>
        </p:blipFill>
        <p:spPr bwMode="auto">
          <a:xfrm>
            <a:off x="1331640" y="3140968"/>
            <a:ext cx="7489371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187624" y="548680"/>
            <a:ext cx="7776864" cy="604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19012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7B15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Заключение</a:t>
            </a:r>
            <a:endParaRPr kumimoji="0" lang="ru-RU" sz="4300" b="0" i="0" u="none" strike="noStrike" kern="1200" cap="none" spc="0" normalizeH="0" baseline="0" noProof="0" dirty="0">
              <a:ln>
                <a:noFill/>
              </a:ln>
              <a:solidFill>
                <a:srgbClr val="F77B15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242168251"/>
              </p:ext>
            </p:extLst>
          </p:nvPr>
        </p:nvGraphicFramePr>
        <p:xfrm>
          <a:off x="1259632" y="1124744"/>
          <a:ext cx="7632848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-1"/>
            <a:ext cx="81724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27784" y="40466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7200" dirty="0" smtClean="0">
                <a:solidFill>
                  <a:srgbClr val="F77B15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Impact"/>
                <a:ea typeface="+mj-ea"/>
                <a:cs typeface="+mj-cs"/>
              </a:rPr>
              <a:t>Спасибо за внимание!</a:t>
            </a:r>
            <a:endParaRPr lang="ru-RU" sz="7200" dirty="0">
              <a:solidFill>
                <a:srgbClr val="F77B15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4539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980728"/>
            <a:ext cx="6400800" cy="4392487"/>
          </a:xfrm>
        </p:spPr>
        <p:txBody>
          <a:bodyPr/>
          <a:lstStyle/>
          <a:p>
            <a:r>
              <a:rPr lang="ru-RU" dirty="0"/>
              <a:t> «Ум ребенка находиться на кончиках пальцев</a:t>
            </a:r>
            <a:r>
              <a:rPr lang="ru-RU" dirty="0" smtClean="0"/>
              <a:t>»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          </a:t>
            </a:r>
            <a:r>
              <a:rPr lang="ru-RU" sz="2800" i="1" dirty="0" smtClean="0"/>
              <a:t>В</a:t>
            </a:r>
            <a:r>
              <a:rPr lang="ru-RU" sz="2800" i="1" dirty="0"/>
              <a:t>. А. Сухомлинский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356992"/>
            <a:ext cx="4032448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577792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124744"/>
            <a:ext cx="7818072" cy="5328592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ru-RU" sz="1800" dirty="0" smtClean="0">
                <a:latin typeface="Constantia" pitchFamily="18" charset="0"/>
                <a:ea typeface="Times New Roman"/>
                <a:cs typeface="+mj-cs"/>
              </a:rPr>
              <a:t>   В </a:t>
            </a:r>
            <a:r>
              <a:rPr lang="ru-RU" sz="1800" dirty="0">
                <a:latin typeface="Constantia" pitchFamily="18" charset="0"/>
                <a:ea typeface="Times New Roman"/>
                <a:cs typeface="+mj-cs"/>
              </a:rPr>
              <a:t>настоящее время вопросы развития способностей привлекают все больше внимания. Стало очевидным, что расширившееся поле знаний, умений и навыков, которыми владеют современные дети, при обучении в школе не приносят желаемых результатов. </a:t>
            </a:r>
            <a:br>
              <a:rPr lang="ru-RU" sz="1800" dirty="0">
                <a:latin typeface="Constantia" pitchFamily="18" charset="0"/>
                <a:ea typeface="Times New Roman"/>
                <a:cs typeface="+mj-cs"/>
              </a:rPr>
            </a:br>
            <a:r>
              <a:rPr lang="ru-RU" sz="1800" dirty="0" smtClean="0">
                <a:latin typeface="Constantia" pitchFamily="18" charset="0"/>
                <a:ea typeface="Times New Roman"/>
                <a:cs typeface="+mj-cs"/>
              </a:rPr>
              <a:t>   Почему </a:t>
            </a:r>
            <a:r>
              <a:rPr lang="ru-RU" sz="1800" dirty="0">
                <a:latin typeface="Constantia" pitchFamily="18" charset="0"/>
                <a:ea typeface="Times New Roman"/>
                <a:cs typeface="+mj-cs"/>
              </a:rPr>
              <a:t>именно оригами? Целесообразность введения курса</a:t>
            </a:r>
            <a:br>
              <a:rPr lang="ru-RU" sz="1800" dirty="0">
                <a:latin typeface="Constantia" pitchFamily="18" charset="0"/>
                <a:ea typeface="Times New Roman"/>
                <a:cs typeface="+mj-cs"/>
              </a:rPr>
            </a:br>
            <a:r>
              <a:rPr lang="ru-RU" sz="1800" dirty="0">
                <a:latin typeface="Constantia" pitchFamily="18" charset="0"/>
                <a:ea typeface="Times New Roman"/>
                <a:cs typeface="+mj-cs"/>
              </a:rPr>
              <a:t>обосновывается двумя обстоятельствами: во-первых, для дошкольников характерно желание творить, а также стремление к получению быстрого результата; во-вторых, оригами обладает огромным развивающим эффектом.</a:t>
            </a:r>
            <a:br>
              <a:rPr lang="ru-RU" sz="1800" dirty="0">
                <a:latin typeface="Constantia" pitchFamily="18" charset="0"/>
                <a:ea typeface="Times New Roman"/>
                <a:cs typeface="+mj-cs"/>
              </a:rPr>
            </a:br>
            <a:r>
              <a:rPr lang="ru-RU" sz="1800" dirty="0" smtClean="0">
                <a:latin typeface="Constantia" pitchFamily="18" charset="0"/>
                <a:ea typeface="Times New Roman"/>
                <a:cs typeface="+mj-cs"/>
              </a:rPr>
              <a:t>   Оригами </a:t>
            </a:r>
            <a:r>
              <a:rPr lang="ru-RU" sz="1800" dirty="0">
                <a:latin typeface="Constantia" pitchFamily="18" charset="0"/>
                <a:ea typeface="Times New Roman"/>
                <a:cs typeface="+mj-cs"/>
              </a:rPr>
              <a:t>входит в нашу повседневную жизнь в виде  упаковки подарков, создания бумажных пакетов, шкатулок и коробочек для хранения милых сердцу вещей, елочных украшений и т. д. Поэтому в прошлые века оригами являлось обязательным предметом в образовании девушек, развивая у них творческие и художественные способности.</a:t>
            </a:r>
            <a:br>
              <a:rPr lang="ru-RU" sz="1800" dirty="0">
                <a:latin typeface="Constantia" pitchFamily="18" charset="0"/>
                <a:ea typeface="Times New Roman"/>
                <a:cs typeface="+mj-cs"/>
              </a:rPr>
            </a:br>
            <a:r>
              <a:rPr lang="ru-RU" sz="1800" dirty="0">
                <a:latin typeface="Constantia" pitchFamily="18" charset="0"/>
                <a:ea typeface="Times New Roman"/>
                <a:cs typeface="+mj-cs"/>
              </a:rPr>
              <a:t> </a:t>
            </a:r>
            <a:r>
              <a:rPr lang="ru-RU" sz="1800" dirty="0" smtClean="0">
                <a:latin typeface="Constantia" pitchFamily="18" charset="0"/>
                <a:ea typeface="Times New Roman"/>
                <a:cs typeface="+mj-cs"/>
              </a:rPr>
              <a:t>  Можно </a:t>
            </a:r>
            <a:r>
              <a:rPr lang="ru-RU" sz="1800" dirty="0">
                <a:latin typeface="Constantia" pitchFamily="18" charset="0"/>
                <a:ea typeface="Times New Roman"/>
                <a:cs typeface="+mj-cs"/>
              </a:rPr>
              <a:t>сказать, что традиционное японское искусство стало универсальным  международным средством мира и дружбы без слов. </a:t>
            </a:r>
            <a:br>
              <a:rPr lang="ru-RU" sz="1800" dirty="0">
                <a:latin typeface="Constantia" pitchFamily="18" charset="0"/>
                <a:ea typeface="Times New Roman"/>
                <a:cs typeface="+mj-cs"/>
              </a:rPr>
            </a:br>
            <a:r>
              <a:rPr lang="ru-RU" sz="1800" dirty="0">
                <a:latin typeface="Constantia" pitchFamily="18" charset="0"/>
                <a:ea typeface="Times New Roman"/>
                <a:cs typeface="+mj-cs"/>
              </a:rPr>
              <a:t>Теория изобретений говорит о том, что Идеальный Конструктор должен состоять из одной детали, с помощью которой создается бесконечное разнообразие форм. </a:t>
            </a:r>
            <a:endParaRPr lang="ru-RU" sz="1800" dirty="0"/>
          </a:p>
        </p:txBody>
      </p:sp>
    </p:spTree>
    <p:extLst>
      <p:ext uri="{BB962C8B-B14F-4D97-AF65-F5344CB8AC3E}">
        <p14:creationId xmlns="" xmlns:p14="http://schemas.microsoft.com/office/powerpoint/2010/main" val="1557940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218871240"/>
              </p:ext>
            </p:extLst>
          </p:nvPr>
        </p:nvGraphicFramePr>
        <p:xfrm>
          <a:off x="1435608" y="1447800"/>
          <a:ext cx="749808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164234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242168251"/>
              </p:ext>
            </p:extLst>
          </p:nvPr>
        </p:nvGraphicFramePr>
        <p:xfrm>
          <a:off x="1259632" y="548680"/>
          <a:ext cx="749808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04863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77B15"/>
                </a:solidFill>
              </a:rPr>
              <a:t>Модель работы </a:t>
            </a:r>
            <a:endParaRPr lang="ru-RU" dirty="0">
              <a:solidFill>
                <a:srgbClr val="F77B15"/>
              </a:solidFill>
            </a:endParaRPr>
          </a:p>
        </p:txBody>
      </p:sp>
      <p:pic>
        <p:nvPicPr>
          <p:cNvPr id="102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691276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41433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195736" y="332656"/>
            <a:ext cx="5346441" cy="2075165"/>
          </a:xfrm>
          <a:prstGeom prst="ellipse">
            <a:avLst/>
          </a:prstGeom>
          <a:solidFill>
            <a:srgbClr val="F77B15"/>
          </a:solidFill>
          <a:ln>
            <a:solidFill>
              <a:srgbClr val="F77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Формы образовательной деятельности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115616" y="2708920"/>
            <a:ext cx="3535628" cy="1381219"/>
          </a:xfrm>
          <a:prstGeom prst="ellipse">
            <a:avLst/>
          </a:prstGeom>
          <a:solidFill>
            <a:srgbClr val="F77B15"/>
          </a:solidFill>
          <a:ln>
            <a:solidFill>
              <a:srgbClr val="F77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занятие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115616" y="4509120"/>
            <a:ext cx="3456384" cy="1728192"/>
          </a:xfrm>
          <a:prstGeom prst="ellipse">
            <a:avLst/>
          </a:prstGeom>
          <a:solidFill>
            <a:srgbClr val="F77B15"/>
          </a:solidFill>
          <a:ln>
            <a:solidFill>
              <a:srgbClr val="F77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совместная деятельность воспитателя и детей</a:t>
            </a:r>
          </a:p>
        </p:txBody>
      </p:sp>
      <p:sp>
        <p:nvSpPr>
          <p:cNvPr id="7" name="Овал 6"/>
          <p:cNvSpPr/>
          <p:nvPr/>
        </p:nvSpPr>
        <p:spPr>
          <a:xfrm>
            <a:off x="5436096" y="4509120"/>
            <a:ext cx="3456384" cy="1656184"/>
          </a:xfrm>
          <a:prstGeom prst="ellipse">
            <a:avLst/>
          </a:prstGeom>
          <a:solidFill>
            <a:srgbClr val="F77B15"/>
          </a:solidFill>
          <a:ln>
            <a:solidFill>
              <a:srgbClr val="F77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совместная деятельность детей и родителей</a:t>
            </a:r>
          </a:p>
        </p:txBody>
      </p:sp>
      <p:sp>
        <p:nvSpPr>
          <p:cNvPr id="8" name="Овал 7"/>
          <p:cNvSpPr/>
          <p:nvPr/>
        </p:nvSpPr>
        <p:spPr>
          <a:xfrm>
            <a:off x="5292080" y="2708920"/>
            <a:ext cx="3456384" cy="1435843"/>
          </a:xfrm>
          <a:prstGeom prst="ellipse">
            <a:avLst/>
          </a:prstGeom>
          <a:solidFill>
            <a:srgbClr val="F77B15"/>
          </a:solidFill>
          <a:ln>
            <a:solidFill>
              <a:srgbClr val="F77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индивидуальная работа детей</a:t>
            </a:r>
          </a:p>
        </p:txBody>
      </p:sp>
    </p:spTree>
    <p:extLst>
      <p:ext uri="{BB962C8B-B14F-4D97-AF65-F5344CB8AC3E}">
        <p14:creationId xmlns="" xmlns:p14="http://schemas.microsoft.com/office/powerpoint/2010/main" val="3691865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1675639"/>
            <a:ext cx="2573337" cy="3425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F77B15"/>
                </a:solidFill>
              </a:rPr>
              <a:t>Организация работы</a:t>
            </a:r>
            <a:br>
              <a:rPr lang="ru-RU" sz="3600" dirty="0" smtClean="0">
                <a:solidFill>
                  <a:srgbClr val="F77B15"/>
                </a:solidFill>
              </a:rPr>
            </a:br>
            <a:r>
              <a:rPr lang="ru-RU" sz="3600" dirty="0" smtClean="0">
                <a:solidFill>
                  <a:srgbClr val="F77B15"/>
                </a:solidFill>
              </a:rPr>
              <a:t> с детьми 4-5 лет</a:t>
            </a:r>
            <a:endParaRPr lang="ru-RU" sz="3600" dirty="0">
              <a:solidFill>
                <a:srgbClr val="F77B15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727" b="22058"/>
          <a:stretch/>
        </p:blipFill>
        <p:spPr>
          <a:xfrm>
            <a:off x="4283968" y="2070140"/>
            <a:ext cx="3379963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283968" y="1700808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77B15"/>
                </a:solidFill>
                <a:latin typeface="Constantia" pitchFamily="18" charset="0"/>
              </a:rPr>
              <a:t>Обучение складыванию базовых форм</a:t>
            </a:r>
            <a:endParaRPr lang="ru-RU" dirty="0">
              <a:latin typeface="Constant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95" t="19961" r="52395" b="42489"/>
          <a:stretch/>
        </p:blipFill>
        <p:spPr>
          <a:xfrm>
            <a:off x="1043608" y="5228592"/>
            <a:ext cx="2480155" cy="16201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503" t="19961" r="8850" b="42490"/>
          <a:stretch/>
        </p:blipFill>
        <p:spPr>
          <a:xfrm>
            <a:off x="6920597" y="5237820"/>
            <a:ext cx="2223403" cy="16201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214" t="39086" r="15420" b="46850"/>
          <a:stretch/>
        </p:blipFill>
        <p:spPr>
          <a:xfrm>
            <a:off x="3871081" y="5556430"/>
            <a:ext cx="2680570" cy="9645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6172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581" t="17097" r="8622" b="31252"/>
          <a:stretch/>
        </p:blipFill>
        <p:spPr>
          <a:xfrm>
            <a:off x="3693164" y="764704"/>
            <a:ext cx="4737628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73016"/>
            <a:ext cx="3812628" cy="28560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85969"/>
            <a:ext cx="2664296" cy="3555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43608" y="332656"/>
            <a:ext cx="8100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77B15"/>
                </a:solidFill>
                <a:latin typeface="Constantia" pitchFamily="18" charset="0"/>
              </a:rPr>
              <a:t>Изготовление элементарных изделий, в основе которого лежит базовая форма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45154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5952</TotalTime>
  <Words>260</Words>
  <Application>Microsoft Office PowerPoint</Application>
  <PresentationFormat>Экран (4:3)</PresentationFormat>
  <Paragraphs>40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Солнцестояние</vt:lpstr>
      <vt:lpstr>Оригами   как всестороннее интеллектуально-творческое развитие детей.</vt:lpstr>
      <vt:lpstr> «Ум ребенка находиться на кончиках пальцев»                             В. А. Сухомлинский</vt:lpstr>
      <vt:lpstr>Актуальность</vt:lpstr>
      <vt:lpstr>Слайд 4</vt:lpstr>
      <vt:lpstr>Слайд 5</vt:lpstr>
      <vt:lpstr>Модель работы </vt:lpstr>
      <vt:lpstr>Слайд 7</vt:lpstr>
      <vt:lpstr>Организация работы  с детьми 4-5 лет</vt:lpstr>
      <vt:lpstr>Слайд 9</vt:lpstr>
      <vt:lpstr>Организация работы  с детьми 5-7 лет</vt:lpstr>
      <vt:lpstr>Слайд 11</vt:lpstr>
      <vt:lpstr>Слайд 12</vt:lpstr>
      <vt:lpstr>Работа с родителями</vt:lpstr>
      <vt:lpstr>Слайд 14</vt:lpstr>
      <vt:lpstr>Мастер-класс дети</vt:lpstr>
      <vt:lpstr>Мастер-класс для педагогов ДОУ</vt:lpstr>
      <vt:lpstr>Слайд 17</vt:lpstr>
      <vt:lpstr>Слайд 18</vt:lpstr>
      <vt:lpstr>Слайд 19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Оригами – как всестороннее интеллектуальное развитие детей.</dc:title>
  <dc:creator>Виктория</dc:creator>
  <cp:lastModifiedBy>ASUS</cp:lastModifiedBy>
  <cp:revision>51</cp:revision>
  <dcterms:created xsi:type="dcterms:W3CDTF">2024-11-25T09:18:45Z</dcterms:created>
  <dcterms:modified xsi:type="dcterms:W3CDTF">2025-01-21T08:56:42Z</dcterms:modified>
</cp:coreProperties>
</file>