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60" r:id="rId5"/>
    <p:sldId id="290" r:id="rId6"/>
    <p:sldId id="291" r:id="rId7"/>
    <p:sldId id="292" r:id="rId8"/>
    <p:sldId id="293" r:id="rId9"/>
    <p:sldId id="261" r:id="rId10"/>
    <p:sldId id="262" r:id="rId11"/>
    <p:sldId id="265" r:id="rId12"/>
    <p:sldId id="280" r:id="rId13"/>
    <p:sldId id="266" r:id="rId14"/>
    <p:sldId id="268" r:id="rId15"/>
    <p:sldId id="287" r:id="rId16"/>
    <p:sldId id="275" r:id="rId17"/>
    <p:sldId id="276" r:id="rId18"/>
    <p:sldId id="288" r:id="rId19"/>
    <p:sldId id="289" r:id="rId20"/>
    <p:sldId id="267" r:id="rId21"/>
    <p:sldId id="279" r:id="rId22"/>
    <p:sldId id="269" r:id="rId23"/>
    <p:sldId id="271" r:id="rId24"/>
    <p:sldId id="273" r:id="rId25"/>
    <p:sldId id="282" r:id="rId26"/>
    <p:sldId id="283" r:id="rId27"/>
    <p:sldId id="270" r:id="rId28"/>
    <p:sldId id="272" r:id="rId29"/>
    <p:sldId id="284" r:id="rId30"/>
    <p:sldId id="286" r:id="rId31"/>
    <p:sldId id="274" r:id="rId32"/>
  </p:sldIdLst>
  <p:sldSz cx="9144000" cy="6858000" type="screen4x3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A13B2-3122-42A0-9865-04CD8B91BCEA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4541-9E72-49AC-B177-2F309E1C0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A13B2-3122-42A0-9865-04CD8B91BCEA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4541-9E72-49AC-B177-2F309E1C0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A13B2-3122-42A0-9865-04CD8B91BCEA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4541-9E72-49AC-B177-2F309E1C0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A13B2-3122-42A0-9865-04CD8B91BCEA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4541-9E72-49AC-B177-2F309E1C0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A13B2-3122-42A0-9865-04CD8B91BCEA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4541-9E72-49AC-B177-2F309E1C0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A13B2-3122-42A0-9865-04CD8B91BCEA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4541-9E72-49AC-B177-2F309E1C0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A13B2-3122-42A0-9865-04CD8B91BCEA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4541-9E72-49AC-B177-2F309E1C0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A13B2-3122-42A0-9865-04CD8B91BCEA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4541-9E72-49AC-B177-2F309E1C0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A13B2-3122-42A0-9865-04CD8B91BCEA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4541-9E72-49AC-B177-2F309E1C0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A13B2-3122-42A0-9865-04CD8B91BCEA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4541-9E72-49AC-B177-2F309E1C0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A13B2-3122-42A0-9865-04CD8B91BCEA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4541-9E72-49AC-B177-2F309E1C0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A13B2-3122-42A0-9865-04CD8B91BCEA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C4541-9E72-49AC-B177-2F309E1C0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shk67-sar.gosuslugi.ru/netcat_files/45/255/pe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21932" t="13381" r="21927" b="114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Ожидаемые результаты реализации государственной политики в области исторического просвещения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21. Реализация государственной политики в области исторического просвещения будет способствовать: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а) поддержанию и укреплению общероссийской гражданской идентичности на основе присущей российскому обществу системы ценностей, любви к Родине, сопричастности к истории России и уважения к предкам;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б) усилению сплоченности российского общества, поддержанию гражданского мира и согласия на основе объективного осмысления исторического прошлого;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в) сохранению традиционных российских духовно-нравственных и культурно-исторических ценностей, повышению способности российского общества противостоять деструктивному идеологическому воздействию на него;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г) росту вовлеченности граждан Российской Федерации в решение наиболее актуальных задач местного и государственного значения.</a:t>
            </a:r>
          </a:p>
          <a:p>
            <a:pPr algn="just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Указ Президента России от 08 мая 2024 г. №314 "Об утверждении Основ государственной политики Российской Федерации в области исторического просвещения"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Указом Президента Российской Федерации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 22.11.2023 № 875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2024 год объявлен Годом семьи.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План основных мероприятий по проведению в Российской Федерации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Года семьи (утв. Правительством РФ 26 декабря 2023 г. N 21515-П45-ТГ)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204864"/>
            <a:ext cx="76328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Всероссийский конкурс "Семья года" с награждением семей победителей (октябрь-ноябрь 2024 года)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Региональные конкурсы "Семья года", отбор финалистов федерального этапа конкурса (март-октябрь 2024 года)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Форум многодетных семей "Многодетная Россия" (февраль-октябрь 2024 года)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Торжественные мероприятия ко Дню матери (ноябрь 2024 года) Торжественные мероприятия ко Дню отца (октябрь 2024 года) Торжественные мероприятия по чествованию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многопоколенных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семей ко Дню пожилого человека (октябрь 2024 года)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Всероссийские акции по семейному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волонтерству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Росмолодежь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Ассоциация волонтерских центров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Общероссийский открытый урок "Роль семьи в жизни человека" в День знаний (сентябрь 2024 года)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ownloads\Макеты_Читаем_digit_1200x80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8748972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88640"/>
            <a:ext cx="80520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Организация родительского просвещения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692696"/>
            <a:ext cx="8568952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Актуальность родительского просвещения в современных условиях подчеркивается в Концепции государственной семейной политики Российской Федерации до 2025 года , где в качестве приоритетов государственной семейной политики определены утверждение традиционных семейных ценностей и семейного образа жизни, возрождение и сохранение духовно-нравственных традиций в семейных отношениях и семейном воспитании, создание условий для обеспечения семейного благополучия, ответственного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родительства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повышения авторитета родителей в семье и обществе и поддержания социальной устойчивости каждой семьи.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В проведении государственной семейной политики предусматривается активное участие семьи в своем жизнеобеспечении, обучении и воспитании детей, охране здоровья ее членов, обеспечении заботы о пожилых и нетрудоспособных членах семьи и создании условий для их долголетия. 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ФОП ДО: п. 26.3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2 </a:t>
            </a:r>
            <a:r>
              <a:rPr lang="ru-RU" sz="2000" dirty="0" smtClean="0"/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Просвещение родителей (законных представителей), повышение их правовой, психолого-педагогической компетентности в вопросах охраны и укрепления здоровья, развития и образования детей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16853" r="2114" b="18959"/>
          <a:stretch>
            <a:fillRect/>
          </a:stretch>
        </p:blipFill>
        <p:spPr bwMode="auto">
          <a:xfrm>
            <a:off x="179512" y="476672"/>
            <a:ext cx="8784977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8350" t="11200" r="29126" b="4801"/>
          <a:stretch>
            <a:fillRect/>
          </a:stretch>
        </p:blipFill>
        <p:spPr bwMode="auto">
          <a:xfrm>
            <a:off x="2123727" y="620688"/>
            <a:ext cx="5054961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15000" t="37505" r="15000"/>
          <a:stretch>
            <a:fillRect/>
          </a:stretch>
        </p:blipFill>
        <p:spPr bwMode="auto">
          <a:xfrm>
            <a:off x="251520" y="764704"/>
            <a:ext cx="8746627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28350" t="11200" r="29126" b="4801"/>
          <a:stretch>
            <a:fillRect/>
          </a:stretch>
        </p:blipFill>
        <p:spPr bwMode="auto">
          <a:xfrm>
            <a:off x="1331640" y="188640"/>
            <a:ext cx="5832648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l="15000" t="36709" r="13333" b="2222"/>
          <a:stretch>
            <a:fillRect/>
          </a:stretch>
        </p:blipFill>
        <p:spPr bwMode="auto">
          <a:xfrm>
            <a:off x="395536" y="188640"/>
            <a:ext cx="6853454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5000" t="33613" r="14500" b="4000"/>
          <a:stretch>
            <a:fillRect/>
          </a:stretch>
        </p:blipFill>
        <p:spPr bwMode="auto">
          <a:xfrm>
            <a:off x="2411760" y="3429000"/>
            <a:ext cx="650980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6184" r="36144" b="7620"/>
          <a:stretch>
            <a:fillRect/>
          </a:stretch>
        </p:blipFill>
        <p:spPr bwMode="auto">
          <a:xfrm>
            <a:off x="395536" y="332656"/>
            <a:ext cx="793885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39552" y="476672"/>
            <a:ext cx="8229600" cy="5904656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познакомить педагогов с итогами летней оздоровительной работы и утвердить план работы ДОУ на 2024-2025 учебный год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Проанализировать работу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педколлектива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летний период в соответствии с ФОП ДО;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определить приоритетные направления деятельности ДОУ в 2024-2025 учебном году;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вовлечь педагогов в совместное обсуждение мероприятий и включение их в годовой план работы ДОУ;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развивать умение педагогов проектировать значимые события по взаимодействию со всеми участниками образовательных отношений;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предоставить возможность высказать мнение о содержании локальных актов, которые регулируют образовательную деятельность и участвовать в принятии коллегиального решения по итогам заседания педсовета.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95536" y="260648"/>
            <a:ext cx="842493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Приоритетные направления деятельности ДОУ в 2024-2025 учебном году.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научно-методической работы: 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Личностно-развивающая образовательная среда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необходимое условие развития  потенциала ребенка и педагога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проектных команд педагогов по направлениям: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интеллектуально-творческое: дошкольный клуб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ИНТЕЛЕКТиК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экологическое: детско-взрослое сообщество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Эколята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Дошколята»;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социально-нравственное: детско-взрослое сообщество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«Юный волонтер».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18900" r="776" b="3401"/>
          <a:stretch>
            <a:fillRect/>
          </a:stretch>
        </p:blipFill>
        <p:spPr bwMode="auto">
          <a:xfrm>
            <a:off x="683567" y="2132856"/>
            <a:ext cx="6375629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l="15000" t="9333" r="15000" b="10667"/>
          <a:stretch>
            <a:fillRect/>
          </a:stretch>
        </p:blipFill>
        <p:spPr bwMode="auto">
          <a:xfrm>
            <a:off x="3923928" y="3573016"/>
            <a:ext cx="4724400" cy="3037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95536" y="260648"/>
            <a:ext cx="842493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Приоритетные направления деятельности ДОУ в 2024-2025 учебном году.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научно-методической работы: 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Личностно-развивающая образовательная среда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необходимое условие развития  потенциала ребенка и педагога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проектных команд педагогов по направлениям: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интеллектуально-творческое: дошкольный клуб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ИНТЕЛЕКТиК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экологическое: детско-взрослое сообщество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Эколята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Дошколята»;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социально-нравственное: детско-взрослое сообщество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«Юный волонтер».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6161" b="13280"/>
          <a:stretch>
            <a:fillRect/>
          </a:stretch>
        </p:blipFill>
        <p:spPr bwMode="auto">
          <a:xfrm>
            <a:off x="755576" y="2348880"/>
            <a:ext cx="76200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51520" y="322783"/>
            <a:ext cx="8712968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715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воспитательно-образовательной работы с детьми: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71525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7152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Современные формы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социально-патриотического воспитания детей.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715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профессиональной компетентности воспитателей в вопросах применения современных форм социально-патриотического воспитания  детей дошкольного возраста.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715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у детей социально-патриотических убеждений, любви к большой и малой Родине и ее истории;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развитие уважительного отношения к народным традициям и культуре России, семейным ценностям. Обеспечение полноценной социализации подрастающего поколения, активное вовлечение детей в посильное решение социальных, экономических, культурных, экологических и др. проблем.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715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Включение семьи в процесс создания оптимальных условий для патриотического воспитания и позитивной социализации детей.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71525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5647" t="18500" r="15251" b="13251"/>
          <a:stretch>
            <a:fillRect/>
          </a:stretch>
        </p:blipFill>
        <p:spPr bwMode="auto">
          <a:xfrm>
            <a:off x="179512" y="980728"/>
            <a:ext cx="8813779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08686" y="485056"/>
            <a:ext cx="64720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Календарно-тематический план на  2024-2025 учебный год.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332656"/>
            <a:ext cx="8712968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ФОП ДО 24.1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Образовательная деятельность в ДОО включает: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образовательную деятельность, осуществляемую в процессе организации различных видов детской деятельности;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образовательную деятельность, осуществляемую в ходе режимных процессов;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самостоятельную деятельность детей;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взаимодействие с семьями детей по реализации образовательной программы ДО.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Образовательная деятельность, осуществляемая в утренний отрезок времени.</a:t>
            </a:r>
            <a:endParaRPr kumimoji="0" lang="ru-RU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игровые ситуации, индивидуальные игры и игры небольшими подгруппами (сюжетно-ролевые, режиссерские, дидактические, подвижные, музыкальные и другие);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беседы с детьми по их интересам, развивающее общение педагога с детьми (в том числе в форме утреннего и вечернего круга), рассматривание картин, иллюстраций;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практические, проблемные ситуации, упражнения (по освоению культурно-гигиенических навыков и культуры здоровья, правил и норм поведения и другие);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наблюдения за объектами и явлениями природы, трудом взрослых;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трудовые поручения и дежурства (сервировка стола к приему пищи, уход за комнатными растениями и другое);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индивидуальную работу с детьми в соответствии с задачами разных образовательных областей;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продуктивную деятельность детей по интересам детей (рисование, конструирование, лепка и другое);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оздоровительные и закаливающие процедуры,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мероприятия, двигательную деятельность (подвижные игры, гимнастика и другое).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51520" y="0"/>
            <a:ext cx="8496944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24.11. Согласно требованиям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СанПиН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1.2.3685-21 в режиме дня предусмотрено время для проведения занятий.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24.12. Занятие рассматривается как дело, занимательное и интересное детям, развивающее их; как деятельность, направленная на освоение детьми одной или нескольких образовательных областей, или их интеграцию с использованием разнообразных форм и методов работы, выбор которых осуществляется педагогам самостоятельно. Занятие является формой организации обучения, наряду с экскурсиями, дидактическими играми, играми-путешествиями и другими. Оно может проводиться в виде образовательных ситуаций, тематических событий, проектной деятельности, проблемно-обучающих ситуаций, интегрирующих содержание образовательных областей, творческих и исследовательских проектов и так далее. В рамках отведенного времени педагог может организовывать образовательную деятельность с учетом интересов, желаний детей, их образовательных потребностей, включая детей дошкольного возраста в процесс сотворчества, содействия, сопереживания.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24.13. При организации занятий педагог использует опыт, накопленный при проведении образовательной деятельности в рамках сформировавшихся подходов. Время проведения занятий, их продолжительность, длительность перерывов, суммарная образовательная нагрузка для детей дошкольного возраста определяются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СанПиН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1.2.3685-21.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24.14. Введение термина "занятие" не означает регламентацию процесса. Термин фиксирует форму организации образовательной деятельности. Содержание и педагогически обоснованную методику проведения занятий педагог может выбирать самостоятельно.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-123110"/>
            <a:ext cx="8964488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24.15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Образовательная деятельность, осуществляемая во время прогулки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включает: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наблюдения за объектами и явлениями природы, направленные на установление разнообразных связей и зависимостей в природе, воспитание отношения к ней;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подвижные игры и спортивные упражнения, направленные на оптимизацию режима двигательной активности и укрепление здоровья детей;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экспериментирование с объектами неживой природы;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сюжетно-ролевые и конструктивные игры (с песком, со снегом, с природным материалом);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элементарную трудовую деятельность детей на участке ДОО;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свободное общение педагога с детьми, индивидуальную работу;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проведение спортивных праздников (при необходимости).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24.16.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Образовательная деятельность, осуществляемая во вторую половину дня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может включать: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элементарную трудовую деятельность детей (уборка групповой комнаты; ремонт книг, настольно-печатных игр; стирка кукольного белья; изготовление игрушек-самоделок для игр малышей);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проведение зрелищных мероприятий, развлечений, праздников (кукольный, настольный, теневой театры, игры-драматизации; концерты; спортивные, музыкальные и литературные досуги и другое);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игровые ситуации, индивидуальные игры и игры небольшими подгруппами (сюжетно-ролевые, режиссерские, дидактические, подвижные, музыкальные и другие);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опыты и эксперименты, практико-ориентированные проекты, коллекционирование и другое;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чтение художественной литературы, прослушивание аудиозаписей лучших образов чтения, рассматривание иллюстраций, просмотр мультфильмов и так далее;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слушание и исполнение музыкальных произведений, музыкально-ритмические движения, музыкальные игры и импровизации;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и (или) посещение выставок детского творчества, изобразительного искусства, мастерских; просмотр репродукций картин классиков и современных художников и другого;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индивидуальную работу по всем видам деятельности и образовательным областям;</a:t>
            </a:r>
            <a:endParaRPr kumimoji="0" lang="ru-RU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работу с родителями (законными представителями).</a:t>
            </a:r>
            <a:endParaRPr kumimoji="0" lang="ru-RU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15616" y="836712"/>
          <a:ext cx="7104111" cy="2304256"/>
        </p:xfrm>
        <a:graphic>
          <a:graphicData uri="http://schemas.openxmlformats.org/drawingml/2006/table">
            <a:tbl>
              <a:tblPr/>
              <a:tblGrid>
                <a:gridCol w="3744416"/>
                <a:gridCol w="1993149"/>
                <a:gridCol w="1366546"/>
              </a:tblGrid>
              <a:tr h="379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Образовательные сайты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ФИО педагога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Период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5075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"Инновационный образовательный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центр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повышения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квалификации и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переподготовки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"Мой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университет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".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ООО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«Издательство «Учитель».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ООО "Международный центр образования и </a:t>
                      </a:r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социально-гуманитарных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исследований».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Центр педагогических инициатив и развития </a:t>
                      </a:r>
                      <a:endParaRPr lang="ru-RU" sz="1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образования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«Новый век».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Тиунова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Е.А.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Косаткина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О.Ю.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Мурзова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Ю.А.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Лаврина А.А.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Попова Т.В.</a:t>
                      </a: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01.10.2024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17.12.2024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01.02.2025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12.17.2025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15.08.2025</a:t>
                      </a: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67544" y="332656"/>
            <a:ext cx="82495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квалификации педагогических кадров в 2024-2025 учебном году.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47664" y="4005064"/>
          <a:ext cx="6095999" cy="2658547"/>
        </p:xfrm>
        <a:graphic>
          <a:graphicData uri="http://schemas.openxmlformats.org/drawingml/2006/table">
            <a:tbl>
              <a:tblPr/>
              <a:tblGrid>
                <a:gridCol w="1075079"/>
                <a:gridCol w="908920"/>
                <a:gridCol w="901340"/>
                <a:gridCol w="859077"/>
                <a:gridCol w="687077"/>
                <a:gridCol w="889680"/>
                <a:gridCol w="774826"/>
              </a:tblGrid>
              <a:tr h="9794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ФИО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АК предыдущая 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Приказ №, дата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АК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предстоящая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Подача заявления в НМЦ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Практическая деятельность + портфолио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</a:rPr>
                        <a:t>Пакет документов + экспертное заключение в НМЦ /РЦРО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7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Жаворонкова Е.А.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АК № 225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от 27.05.2020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№ 01-21/796 от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09.06.2020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28.05.2025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24.03.2025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21-30.04.2025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12.05.2025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7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Кузнецова В.А.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АК № 225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от 27.05.2020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№ 01-21/796 от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09.06.2020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28.05.2025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24.03.2025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21-30.04.2025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12.05.2025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7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Мусина О.Н.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АК № 225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от 27.05.2020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№ 01-21/796 от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09.06.2020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28.05.2025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24.03.2025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21-30.04.2025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12.05.2025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Сазонова Е.А.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30.04.2025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619672" y="3212976"/>
            <a:ext cx="59504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График прохождения аттестации педагогических работников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первую и высшую квалификационную категорию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17325" t="17983" r="18101" b="13201"/>
          <a:stretch>
            <a:fillRect/>
          </a:stretch>
        </p:blipFill>
        <p:spPr bwMode="auto">
          <a:xfrm>
            <a:off x="323527" y="908720"/>
            <a:ext cx="8408685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083942" y="485056"/>
            <a:ext cx="53215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Профессионально-личностное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развитие педагога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123728" y="116632"/>
            <a:ext cx="48937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ПЕРСПЕКТИВНЫЙ ПЛАН ПО САМООБРАЗОВАНИЮ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476672"/>
          <a:ext cx="8568952" cy="6272427"/>
        </p:xfrm>
        <a:graphic>
          <a:graphicData uri="http://schemas.openxmlformats.org/drawingml/2006/table">
            <a:tbl>
              <a:tblPr/>
              <a:tblGrid>
                <a:gridCol w="419361"/>
                <a:gridCol w="6531349"/>
                <a:gridCol w="1618242"/>
              </a:tblGrid>
              <a:tr h="4202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</a:txBody>
                  <a:tcPr marL="31423" marR="31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Содержание деятельности</a:t>
                      </a:r>
                    </a:p>
                  </a:txBody>
                  <a:tcPr marL="31423" marR="31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Сроки реализации</a:t>
                      </a:r>
                    </a:p>
                  </a:txBody>
                  <a:tcPr marL="31423" marR="31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9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23" marR="31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Информационно-подготовительный этап</a:t>
                      </a:r>
                    </a:p>
                  </a:txBody>
                  <a:tcPr marL="31423" marR="31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04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23" marR="31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126365" algn="l"/>
                        </a:tabLst>
                      </a:pPr>
                      <a:r>
                        <a:rPr lang="ru-RU" sz="1200" dirty="0">
                          <a:solidFill>
                            <a:srgbClr val="0D1D4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изучения научно-методической литературы;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126365" algn="l"/>
                        </a:tabLst>
                      </a:pPr>
                      <a:r>
                        <a:rPr lang="ru-RU" sz="1200" dirty="0">
                          <a:solidFill>
                            <a:srgbClr val="0D1D4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изучения периодической печати;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126365" algn="l"/>
                        </a:tabLst>
                      </a:pPr>
                      <a:r>
                        <a:rPr lang="ru-RU" sz="1200" dirty="0">
                          <a:solidFill>
                            <a:srgbClr val="0D1D4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посещения библиотек;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126365" algn="l"/>
                        </a:tabLst>
                      </a:pPr>
                      <a:r>
                        <a:rPr lang="ru-RU" sz="1200" dirty="0">
                          <a:solidFill>
                            <a:srgbClr val="0D1D4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знакомства с работами других педагогов;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126365" algn="l"/>
                        </a:tabLst>
                      </a:pPr>
                      <a:r>
                        <a:rPr lang="ru-RU" sz="1200" dirty="0">
                          <a:solidFill>
                            <a:srgbClr val="0D1D4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ведения собственной картотеки литературы и периодической печати по теме самообразования.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23" marR="31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23" marR="31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9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23" marR="31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Практический этап</a:t>
                      </a:r>
                    </a:p>
                  </a:txBody>
                  <a:tcPr marL="31423" marR="31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61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23" marR="31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126365" algn="l"/>
                        </a:tabLst>
                      </a:pPr>
                      <a:r>
                        <a:rPr lang="ru-RU" sz="1200" dirty="0">
                          <a:solidFill>
                            <a:srgbClr val="0D1D4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составление картотеки дидактических игр и упражнений;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126365" algn="l"/>
                        </a:tabLst>
                      </a:pPr>
                      <a:r>
                        <a:rPr lang="ru-RU" sz="1200" dirty="0">
                          <a:solidFill>
                            <a:srgbClr val="0D1D4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разработка схем, моделей, алгоритмов по теме самообразования;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126365" algn="l"/>
                        </a:tabLst>
                      </a:pPr>
                      <a:r>
                        <a:rPr lang="ru-RU" sz="1200" dirty="0">
                          <a:solidFill>
                            <a:srgbClr val="0D1D4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составление конспектов занятий;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126365" algn="l"/>
                        </a:tabLst>
                      </a:pPr>
                      <a:r>
                        <a:rPr lang="ru-RU" sz="1200" dirty="0">
                          <a:solidFill>
                            <a:srgbClr val="0D1D4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разработка рекомендаций, памятки для родителей и педагогов;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126365" algn="l"/>
                        </a:tabLst>
                      </a:pPr>
                      <a:r>
                        <a:rPr lang="ru-RU" sz="1200" dirty="0">
                          <a:solidFill>
                            <a:srgbClr val="0D1D4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подготовка тематических консультаций;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126365" algn="l"/>
                        </a:tabLst>
                      </a:pPr>
                      <a:r>
                        <a:rPr lang="ru-RU" sz="1200" dirty="0">
                          <a:solidFill>
                            <a:srgbClr val="0D1D4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разработка и апробирование системы работы по конкретному разделу программы, составление календарно-тематического плана и подбор методов и приемов для развития воспитанников;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126365" algn="l"/>
                        </a:tabLst>
                      </a:pPr>
                      <a:r>
                        <a:rPr lang="ru-RU" sz="1200" dirty="0">
                          <a:solidFill>
                            <a:srgbClr val="0D1D4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разработка проектов;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126365" algn="l"/>
                        </a:tabLst>
                      </a:pPr>
                      <a:r>
                        <a:rPr lang="ru-RU" sz="1200" dirty="0">
                          <a:solidFill>
                            <a:srgbClr val="0D1D4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разработка инструментария для педагогической диагностики;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126365" algn="l"/>
                        </a:tabLst>
                      </a:pPr>
                      <a:r>
                        <a:rPr lang="ru-RU" sz="1200" dirty="0">
                          <a:solidFill>
                            <a:srgbClr val="0D1D4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создание фотоальбомов или видеофильмов по теме самообразования;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126365" algn="l"/>
                        </a:tabLst>
                      </a:pPr>
                      <a:r>
                        <a:rPr lang="ru-RU" sz="1200" dirty="0">
                          <a:solidFill>
                            <a:srgbClr val="0D1D4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создание собственных методических пособий и атрибутов;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126365" algn="l"/>
                        </a:tabLst>
                      </a:pPr>
                      <a:r>
                        <a:rPr lang="ru-RU" sz="1200" dirty="0">
                          <a:solidFill>
                            <a:srgbClr val="0D1D4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участие в работе конференций и семинаров.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23" marR="31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23" marR="31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9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23" marR="31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Итоговый этап</a:t>
                      </a:r>
                    </a:p>
                  </a:txBody>
                  <a:tcPr marL="31423" marR="31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58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23" marR="31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200">
                          <a:solidFill>
                            <a:srgbClr val="0D1D4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презентация проекта;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200">
                          <a:solidFill>
                            <a:srgbClr val="0D1D4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выступление на педсовете, методическом объединении, конференции по обмену и обогащению педагогического опыта;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200">
                          <a:solidFill>
                            <a:srgbClr val="0D1D4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мастер-классы;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200">
                          <a:solidFill>
                            <a:srgbClr val="0D1D4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внедрение в свою педагогическую деятельность проектов, образовательных программ и методических пособий;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200">
                          <a:solidFill>
                            <a:srgbClr val="0D1D4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знакомство коллег с новинками методической литературы по теме самообразования;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200">
                          <a:solidFill>
                            <a:srgbClr val="0D1D4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участие в неделях педагогического мастерства;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200">
                          <a:solidFill>
                            <a:srgbClr val="0D1D4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анализ взаимоотношений и видеоматериалов;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200">
                          <a:solidFill>
                            <a:srgbClr val="0D1D4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выставки работ детей и педагогов по темам самообразования.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23" marR="31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23" marR="31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Повестка: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Ознакомление с законодательными проектами актуальными для реализации ОП ДО.</a:t>
            </a:r>
          </a:p>
          <a:p>
            <a:pPr lvl="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Организация взаимодействия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 родителями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(законными представителями) в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рамках Года семьи и ФОП ДО, организация просветительской работы.</a:t>
            </a:r>
          </a:p>
          <a:p>
            <a:pPr lvl="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Приоритетные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направления деятельности ДОУ в 2024-2025 учебном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году.</a:t>
            </a:r>
          </a:p>
          <a:p>
            <a:pPr lvl="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Модель реализации ОП ДО в соответствии с ФОП ДО.</a:t>
            </a:r>
          </a:p>
          <a:p>
            <a:pPr lvl="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Индивидуальный образовательный маршрут педагога как средство повышения профессиональной компетенции.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Принятие решений педсовета.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374138" y="485056"/>
            <a:ext cx="274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Августовские площадки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2" y="980728"/>
          <a:ext cx="8568949" cy="5362956"/>
        </p:xfrm>
        <a:graphic>
          <a:graphicData uri="http://schemas.openxmlformats.org/drawingml/2006/table">
            <a:tbl>
              <a:tblPr/>
              <a:tblGrid>
                <a:gridCol w="1864517"/>
                <a:gridCol w="2542790"/>
                <a:gridCol w="4161642"/>
              </a:tblGrid>
              <a:tr h="1253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Воспитатели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МОАУ "Детский сад № 55 «Солнышко»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г. Орска"                             (ул. пр. Ленина, 2А)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Круглый стол «</a:t>
                      </a: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Родители-активные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участники в формировании навыков безопасного поведения детей»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3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Воспитатели групп раннего возраста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МДОАУ “ЦРР-детский сад № 120 “Крепыш”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г. Орска”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(ул. </a:t>
                      </a: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Беляева, 11)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Круглый стол «Адаптируемся вместе»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7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Воспитатели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МОАУ «СОШ №54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г. Орска»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(ул. Дубинина,1)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Круглый стол «Родители и </a:t>
                      </a: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педагоги-активные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участники в патриотическом воспитании детей дошкольного возраста на основе национальной политики страны»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3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Воспитатели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МДОАУ «Детский сад №108 «Почемучка»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г. Орска» (ул. Сорокина, 1А)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Изобразительное искусство в семейном воспитании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835696" y="0"/>
            <a:ext cx="46524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РЕШЕНИЯ ПЕДСОВЕТА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476672"/>
            <a:ext cx="8496944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    Разработать и реализовать проект в рамках Года семьи.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Сроки: </a:t>
            </a: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01.10.2024 г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по 31.12.2024 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Ответственные: педагоги ДОУ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Разработать содержание образовательной деятельности в рамках реализации регионального компонента: 28 сентября - День реки Урал.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Сроки: до 20.09.2024 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Ответственные: воспитатели старших и подготовительных групп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 Апробировать современную форму просвещения родителей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электронный журнал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Растим вместе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Сроки: до 01.11.2024 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Ответственный: Токарева Ю.С.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Продолжать работу по направлениям научно-методической работы в ДОУ. Методические и дидактические материалы размещать на методической платформе. Демонстрировать результаты работы педагогам ДОУ и родителям (законным представителям).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Сроки: до 31.12.2024 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Ответственные: педагоги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руководители проектов.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   Составить план индивидуального образовательного маршрута педагога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Сроки: до  15.10.2024 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Ответственные: педагоги ДОУ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 Разработать и реализовать проекты по социально-патриотическому воспитанию с учетом календарного плана воспитания при участии родителей (законных представителей) и представить результаты на педагогическом совете.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Сроки: 01.12.2024 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Ответственные: педагоги ДОУ.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Законодательные проекты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России от 25.11.2022 N 1028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утверждении федеральной образовательной программы дошкольного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образования».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России от 24.11.2022 N 1022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утверждении федеральной адаптированной образовательной программы дошкольного образования для обучающихся с ограниченными возможностями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здоровья».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/>
          </a:p>
          <a:p>
            <a:endParaRPr lang="ru-RU" sz="14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323528" y="4437112"/>
            <a:ext cx="8568952" cy="1815310"/>
            <a:chOff x="4500394" y="482793"/>
            <a:chExt cx="5848454" cy="181531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4500394" y="482793"/>
              <a:ext cx="5848454" cy="1815310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4589010" y="571409"/>
              <a:ext cx="5671222" cy="16380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ru-RU" sz="2200" b="1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  <a:ea typeface="Times New Roman" pitchFamily="18" charset="0"/>
                  <a:cs typeface="Arial" pitchFamily="34" charset="0"/>
                </a:rPr>
                <a:t>3.  Указ Президента</a:t>
              </a:r>
              <a:br>
                <a:rPr kumimoji="0" lang="ru-RU" sz="2200" b="1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  <a:ea typeface="Times New Roman" pitchFamily="18" charset="0"/>
                  <a:cs typeface="Arial" pitchFamily="34" charset="0"/>
                </a:rPr>
              </a:br>
              <a:r>
                <a:rPr kumimoji="0" lang="ru-RU" sz="2200" b="1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  <a:ea typeface="Times New Roman" pitchFamily="18" charset="0"/>
                  <a:cs typeface="Arial" pitchFamily="34" charset="0"/>
                </a:rPr>
                <a:t>Российской Федерации «Об утверждении основ государственной политики по сохранению и укреплению традиционных российских духовно-нравственных ценностей» № 809 от 9 ноября 2022 года</a:t>
              </a:r>
              <a:endParaRPr lang="ru-RU" sz="2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79512" y="404664"/>
            <a:ext cx="8712968" cy="1775073"/>
            <a:chOff x="4368066" y="2722741"/>
            <a:chExt cx="6082585" cy="1775073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4368066" y="2722741"/>
              <a:ext cx="6082585" cy="1775073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4454718" y="2809393"/>
              <a:ext cx="5909281" cy="16017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latin typeface="Century Gothic" pitchFamily="34" charset="0"/>
                </a:rPr>
                <a:t>1.  Федеральный закон </a:t>
              </a:r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latin typeface="Century Gothic" pitchFamily="34" charset="0"/>
                </a:rPr>
                <a:t>от 29.12.2012 N 273-ФЗ</a:t>
              </a:r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latin typeface="Century Gothic" pitchFamily="34" charset="0"/>
                </a:rPr>
                <a:t> «Об образовании в Российской Федерации» </a:t>
              </a:r>
              <a:endParaRPr lang="ru-RU" sz="2800" b="1" kern="1200" dirty="0">
                <a:latin typeface="Century Gothic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51520" y="2420888"/>
            <a:ext cx="8640960" cy="1805617"/>
            <a:chOff x="4340250" y="2600950"/>
            <a:chExt cx="6237404" cy="1805617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4340250" y="2600950"/>
              <a:ext cx="6237404" cy="1805617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4428393" y="2689093"/>
              <a:ext cx="6061118" cy="16293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i="0" kern="1200" dirty="0" smtClean="0">
                  <a:solidFill>
                    <a:schemeClr val="tx1"/>
                  </a:solidFill>
                  <a:latin typeface="Century Gothic" pitchFamily="34" charset="0"/>
                </a:rPr>
                <a:t>2.  Федеральный государственный образовательный стандарт</a:t>
              </a:r>
              <a:r>
                <a:rPr lang="ru-RU" sz="2400" b="1" kern="1200" dirty="0" smtClean="0">
                  <a:solidFill>
                    <a:schemeClr val="tx1"/>
                  </a:solidFill>
                  <a:latin typeface="Century Gothic" pitchFamily="34" charset="0"/>
                </a:rPr>
                <a:t/>
              </a:r>
              <a:br>
                <a:rPr lang="ru-RU" sz="2400" b="1" kern="1200" dirty="0" smtClean="0">
                  <a:solidFill>
                    <a:schemeClr val="tx1"/>
                  </a:solidFill>
                  <a:latin typeface="Century Gothic" pitchFamily="34" charset="0"/>
                </a:rPr>
              </a:br>
              <a:r>
                <a:rPr lang="ru-RU" sz="2400" b="1" i="0" kern="1200" dirty="0" smtClean="0">
                  <a:solidFill>
                    <a:schemeClr val="tx1"/>
                  </a:solidFill>
                  <a:latin typeface="Century Gothic" pitchFamily="34" charset="0"/>
                </a:rPr>
                <a:t>дошкольного образования</a:t>
              </a:r>
              <a:r>
                <a:rPr lang="ru-RU" sz="2400" b="1" kern="1200" dirty="0" smtClean="0">
                  <a:solidFill>
                    <a:schemeClr val="tx1"/>
                  </a:solidFill>
                  <a:latin typeface="Century Gothic" pitchFamily="34" charset="0"/>
                </a:rPr>
                <a:t/>
              </a:r>
              <a:br>
                <a:rPr lang="ru-RU" sz="2400" b="1" kern="1200" dirty="0" smtClean="0">
                  <a:solidFill>
                    <a:schemeClr val="tx1"/>
                  </a:solidFill>
                  <a:latin typeface="Century Gothic" pitchFamily="34" charset="0"/>
                </a:rPr>
              </a:br>
              <a:r>
                <a:rPr lang="ru-RU" sz="2400" b="1" i="0" kern="1200" dirty="0" smtClean="0">
                  <a:solidFill>
                    <a:schemeClr val="tx1"/>
                  </a:solidFill>
                  <a:latin typeface="Century Gothic" pitchFamily="34" charset="0"/>
                </a:rPr>
                <a:t>(утв. приказом Министерства образования и науки РФ от 17 октября 2013 г. N 1155)</a:t>
              </a:r>
              <a:endParaRPr lang="ru-RU" sz="2400" b="1" kern="1200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764704"/>
            <a:ext cx="864096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Требования к реализации ФОП ДО - 60%.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Содержание и планируемые образовательные результаты, заявленные в ФОП ДО, ОБЯЗАТЕЛЬНЫ для достижения в каждой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ДОО.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Комплексная программа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рождения до школы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может использоваться в качестве методологической основы для составления ОП ДО.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«От рождения до школы»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является комплексной программой и не может быть использована в вариативной части ОП ДОО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соответствии с ФОП ДО к существующим образовательным областям добавлено духовно-нравственное направление.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В соответствии с ФГОС ДО  определены 5 образовательных областей: социально-коммуникативное развитие, познавательное развитие, речевое развитие, художественно-эстетическое развитие, физическое развитие.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Вариативная часть ОП ДО составляется педагогическим коллективом ДОУ и должна быть не более 40 %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ФОП ДО является только частью образовательной программы ДОО. Она является обязательной и согласно ФГОС ДО составляет не менее 60% от всей образовательной программы ДОО. Остальную часть образовательной программы (часть, формируемую участниками образовательных отношений) образовательная организации определяет самостоятельно. Эта часть составляет не более 40% от общего объема образовательной программы ДОО. Согласно пункту 2.9. ФГОС ДО в части, формируемой участниками образовательных отношений, должны быть представлены выбранные и/или разработанные самостоятельно участниками образовательных отношений Программы, направленные на развитие детей в одной или нескольких образовательных областях, видах деятельности и/или культурных практиках (далее - парциальные образовательные программы), методики, формы организации образовательной работы. </a:t>
            </a: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35896" y="260648"/>
            <a:ext cx="1916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«Сигнальщики»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3528" y="779653"/>
            <a:ext cx="864096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вариативную часть ОП ДО  могут быть включены любые парциальные программы.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Парциальные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программы должны соответствовать ФГОС ДО. Вы сами можете разработать авторские парциальные программы, соответствующие ФГОС ДО. </a:t>
            </a: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вариативную часть ОП МАДОУ № 122 входят программы по раннему обучению английскому языку, по изобразительному искусству и танцевально-ритмической гимнастике.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вариативную часть ОП МАДОУ № 122 входят </a:t>
            </a:r>
            <a:r>
              <a:rPr lang="ru-RU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программы, разработанные педагогами МАДОУ № 122 в соответствии с ФГОС ДО: «Моя малая родина», включающая региональный компонент;  «Большие мячи», расширяющая содержание программы по физическому развитию.</a:t>
            </a: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 воспитания включена в содержание ФОП ДО.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Программа воспитания является структурным компонентом ОП ДО.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Направления Программы воспитания основаны на ценностях.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Общая цель воспитания в ДОО - личностное развитие каждого ребенка с учетом его индивидуальности и создание условий для позитивной социализации детей на основе традиционных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ЦЕННОСТЕЙ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российского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общества.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Содержание Программы воспитания реализуется в ходе освоения детьми дошкольного возраста всех образовательных областей.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Содержание Программы воспитания реализуется в ходе освоения детьми дошкольного возраста всех образовательных областей,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обозначенных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в 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ФГОС ДО.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3528" y="476672"/>
            <a:ext cx="864096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календарном плане воспитательной работы в ДОО указан перечень основных государственных и народных праздников, памятных дат.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       Перечень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основных государственных и народных праздников, памятных дат является примерным (п. 36.4 ФОП ДО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В пункте 36.2. ФОП ДО сказано, что «ДОО вправе наряду с Планом проводить иные мероприятия согласно Программе воспитания, по ключевым направлениям воспитания и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Ежедневное планирование воспитателя осуществляется с учетом календарно-тематического плана образовательной деятельности и календарного плана воспитания.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ФОП ДО  предусматривает наличие учебного плана, учебного календарного графика и рабочих программ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педагогов.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Рабочие программы воспитателей не предусмотрены ФГОС ДО и ФОП ДО. </a:t>
            </a: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В ФОП ДО нет понятия сетка занятий. Только отведено время на занятия, если они проводятся, в соответствии с требованиями САНПИН. Занятия не единственная форма осуществления образовательной деятельности, которая в соответствии с ФГОС ДО осуществляется на протяжении всего времени пребывания детей в ДОО. Не менее 3 часов (в ГКП) и не более 14 часов при круглосуточном пребывании. Количество занятий в неделю можно определить самостоятельно и не обязательно это должна быть жесткая сетка, могут быть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варианты.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В ФОП ДО в пункте 35.12 на основе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1.2.3685-21 (табл. 6.6) указана продолжительность дневной суммарной образовательной нагрузки для детей дошкольного возраста (не более указанных параметров) и продолжительность занятия (не более указанных параметров). Образовательная организация самостоятельно определяет виды занятий и распределяет их по дням недели. Можно использовать опыт ДОО по реализации образовательных областей. 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Указ Президента России от 08 мая 2024 г. №314 "Об утверждении Основ государственной политики Российской Федерации в области исторического просвещения"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141168"/>
          </a:xfrm>
        </p:spPr>
        <p:txBody>
          <a:bodyPr>
            <a:noAutofit/>
          </a:bodyPr>
          <a:lstStyle/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Целями государственной политики в области исторического просвещения являются формирование общероссийской гражданской идентичности и укрепление общности Русского мира на основе традиционных российских духовно-нравственных и культурно-исторических ценностей путем: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а) сохранения памяти о значимых событиях истории России, включая историю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государствообразующего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русского народа, входящего в многонациональный союз равноправных народов Российской Федерации, и историю других народов России, исходя из понимания преемственности в развитии Российского государства и его исторически сложившегося единства;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б) осознания многонациональной природы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социокультурного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развития России;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в) популяризации достижений отечественной науки и культуры;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г) патриотического воспитания, сохранения памяти о защитниках Отечества и недопущения умаления значения подвига народа при защите Отечества;</a:t>
            </a:r>
          </a:p>
          <a:p>
            <a:pPr algn="just"/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) сохранения памяти о выдающихся личностях в российской истории, внесших важный вклад в развитие и процветание России;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е) формирования активной гражданской позиции в отношении важности исторического просвещения и сохранения исторической памяти;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ж) расширения и совершенствования просветительской работы с соотечественниками, проживающими за рубежом, направленной на сохранение их самоидентификации как части Русского мира;</a:t>
            </a:r>
          </a:p>
          <a:p>
            <a:pPr algn="just"/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) обеспечения доступа граждан к достоверным и научно обоснованным историческим знаниям и объективной информации о месте и роли России в мировой истории, о ее вкладе в развитие мировой цивилизации;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и) сохранения традиционных российских духовно-нравственных и культурно-исторических ценностей, создания условий для противодействия попыткам навязывания народу России деструктивных идеологических установок, противоречащих этим ценностям;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к) совершенствования механизмов государственного управления в области исторического просвещения;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л) повышения престижа профессий, связанных с историческим просвещением.</a:t>
            </a:r>
          </a:p>
          <a:p>
            <a:endParaRPr lang="ru-RU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2910</Words>
  <Application>Microsoft Office PowerPoint</Application>
  <PresentationFormat>Экран (4:3)</PresentationFormat>
  <Paragraphs>291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Повестка:</vt:lpstr>
      <vt:lpstr>Законодательные проекты</vt:lpstr>
      <vt:lpstr>Слайд 5</vt:lpstr>
      <vt:lpstr>Слайд 6</vt:lpstr>
      <vt:lpstr>Слайд 7</vt:lpstr>
      <vt:lpstr>Слайд 8</vt:lpstr>
      <vt:lpstr>Указ Президента России от 08 мая 2024 г. №314 "Об утверждении Основ государственной политики Российской Федерации в области исторического просвещения"</vt:lpstr>
      <vt:lpstr>   Указ Президента России от 08 мая 2024 г. №314 "Об утверждении Основ государственной политики Российской Федерации в области исторического просвещения" </vt:lpstr>
      <vt:lpstr>Указом Президента Российской Федерации  от 22.11.2023 № 875  2024 год объявлен Годом семьи.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Полина Токарева</dc:creator>
  <cp:lastModifiedBy>ASUS</cp:lastModifiedBy>
  <cp:revision>42</cp:revision>
  <dcterms:modified xsi:type="dcterms:W3CDTF">2024-09-11T05:58:30Z</dcterms:modified>
</cp:coreProperties>
</file>