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67" r:id="rId2"/>
    <p:sldId id="266" r:id="rId3"/>
    <p:sldId id="268" r:id="rId4"/>
    <p:sldId id="270" r:id="rId5"/>
    <p:sldId id="291" r:id="rId6"/>
    <p:sldId id="271" r:id="rId7"/>
    <p:sldId id="293" r:id="rId8"/>
    <p:sldId id="295" r:id="rId9"/>
    <p:sldId id="277" r:id="rId10"/>
    <p:sldId id="279" r:id="rId11"/>
    <p:sldId id="298" r:id="rId12"/>
    <p:sldId id="283" r:id="rId13"/>
    <p:sldId id="285" r:id="rId14"/>
    <p:sldId id="287" r:id="rId15"/>
    <p:sldId id="289" r:id="rId16"/>
    <p:sldId id="292" r:id="rId17"/>
    <p:sldId id="272" r:id="rId18"/>
    <p:sldId id="294" r:id="rId19"/>
    <p:sldId id="296" r:id="rId20"/>
    <p:sldId id="278" r:id="rId21"/>
    <p:sldId id="280" r:id="rId22"/>
    <p:sldId id="297" r:id="rId23"/>
    <p:sldId id="284" r:id="rId24"/>
    <p:sldId id="286" r:id="rId25"/>
    <p:sldId id="288" r:id="rId26"/>
    <p:sldId id="290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3"/>
    <a:srgbClr val="A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597" autoAdjust="0"/>
  </p:normalViewPr>
  <p:slideViewPr>
    <p:cSldViewPr snapToGrid="0">
      <p:cViewPr varScale="1">
        <p:scale>
          <a:sx n="105" d="100"/>
          <a:sy n="105" d="100"/>
        </p:scale>
        <p:origin x="138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F7546-C5A8-4943-A3EC-3943984322F6}" type="datetimeFigureOut">
              <a:rPr lang="ru-RU" smtClean="0"/>
              <a:t>ср 24.01.18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55510-F074-417C-84E5-E6C4BC1D2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899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55510-F074-417C-84E5-E6C4BC1D2B8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748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76F15-45E7-48C2-8644-0C4E010FF14B}" type="datetimeFigureOut">
              <a:rPr lang="ru-RU" smtClean="0"/>
              <a:t>ср 24.01.18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77B4-FE2C-41B9-A62F-DF87C93ED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265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76F15-45E7-48C2-8644-0C4E010FF14B}" type="datetimeFigureOut">
              <a:rPr lang="ru-RU" smtClean="0"/>
              <a:t>ср 24.01.18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77B4-FE2C-41B9-A62F-DF87C93ED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207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76F15-45E7-48C2-8644-0C4E010FF14B}" type="datetimeFigureOut">
              <a:rPr lang="ru-RU" smtClean="0"/>
              <a:t>ср 24.01.18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77B4-FE2C-41B9-A62F-DF87C93ED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799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76F15-45E7-48C2-8644-0C4E010FF14B}" type="datetimeFigureOut">
              <a:rPr lang="ru-RU" smtClean="0"/>
              <a:t>ср 24.01.18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77B4-FE2C-41B9-A62F-DF87C93ED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570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76F15-45E7-48C2-8644-0C4E010FF14B}" type="datetimeFigureOut">
              <a:rPr lang="ru-RU" smtClean="0"/>
              <a:t>ср 24.01.18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77B4-FE2C-41B9-A62F-DF87C93ED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283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76F15-45E7-48C2-8644-0C4E010FF14B}" type="datetimeFigureOut">
              <a:rPr lang="ru-RU" smtClean="0"/>
              <a:t>ср 24.01.18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77B4-FE2C-41B9-A62F-DF87C93ED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54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76F15-45E7-48C2-8644-0C4E010FF14B}" type="datetimeFigureOut">
              <a:rPr lang="ru-RU" smtClean="0"/>
              <a:t>ср 24.01.18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77B4-FE2C-41B9-A62F-DF87C93ED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690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76F15-45E7-48C2-8644-0C4E010FF14B}" type="datetimeFigureOut">
              <a:rPr lang="ru-RU" smtClean="0"/>
              <a:t>ср 24.01.18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77B4-FE2C-41B9-A62F-DF87C93ED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666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76F15-45E7-48C2-8644-0C4E010FF14B}" type="datetimeFigureOut">
              <a:rPr lang="ru-RU" smtClean="0"/>
              <a:t>ср 24.01.18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77B4-FE2C-41B9-A62F-DF87C93ED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194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76F15-45E7-48C2-8644-0C4E010FF14B}" type="datetimeFigureOut">
              <a:rPr lang="ru-RU" smtClean="0"/>
              <a:t>ср 24.01.18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77B4-FE2C-41B9-A62F-DF87C93ED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881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76F15-45E7-48C2-8644-0C4E010FF14B}" type="datetimeFigureOut">
              <a:rPr lang="ru-RU" smtClean="0"/>
              <a:t>ср 24.01.18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77B4-FE2C-41B9-A62F-DF87C93ED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640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76F15-45E7-48C2-8644-0C4E010FF14B}" type="datetimeFigureOut">
              <a:rPr lang="ru-RU" smtClean="0"/>
              <a:t>ср 24.01.18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477B4-FE2C-41B9-A62F-DF87C93ED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291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49" y="-191003"/>
            <a:ext cx="115347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55091">
              <a:lnSpc>
                <a:spcPct val="150000"/>
              </a:lnSpc>
            </a:pPr>
            <a:r>
              <a:rPr lang="ru-RU" sz="7200" dirty="0" smtClean="0">
                <a:solidFill>
                  <a:srgbClr val="A40000"/>
                </a:solidFill>
                <a:effectLst>
                  <a:outerShdw blurRad="63500" sx="101000" sy="101000" algn="ctr" rotWithShape="0">
                    <a:schemeClr val="bg1">
                      <a:alpha val="72000"/>
                    </a:schemeClr>
                  </a:outerShdw>
                </a:effectLst>
                <a:latin typeface="Heinrich Text" panose="02000000000000000000" pitchFamily="2" charset="0"/>
              </a:rPr>
              <a:t>5 февраля − «</a:t>
            </a:r>
            <a:r>
              <a:rPr lang="ru-RU" sz="7200" dirty="0">
                <a:solidFill>
                  <a:srgbClr val="A40000"/>
                </a:solidFill>
                <a:effectLst>
                  <a:outerShdw blurRad="63500" sx="101000" sy="101000" algn="ctr" rotWithShape="0">
                    <a:schemeClr val="bg1">
                      <a:alpha val="72000"/>
                    </a:schemeClr>
                  </a:outerShdw>
                </a:effectLst>
                <a:latin typeface="Heinrich Text" panose="02000000000000000000" pitchFamily="2" charset="0"/>
              </a:rPr>
              <a:t>День эрудита»</a:t>
            </a:r>
          </a:p>
        </p:txBody>
      </p:sp>
    </p:spTree>
    <p:extLst>
      <p:ext uri="{BB962C8B-B14F-4D97-AF65-F5344CB8AC3E}">
        <p14:creationId xmlns:p14="http://schemas.microsoft.com/office/powerpoint/2010/main" val="395410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657" y="271209"/>
            <a:ext cx="1193981" cy="1081341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0835342" y="444500"/>
            <a:ext cx="792000" cy="79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03985" y="386475"/>
            <a:ext cx="6109615" cy="908050"/>
          </a:xfrm>
          <a:prstGeom prst="rect">
            <a:avLst/>
          </a:prstGeom>
          <a:solidFill>
            <a:schemeClr val="bg1"/>
          </a:solidFill>
          <a:ln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rgbClr val="A40000"/>
                </a:solidFill>
              </a:rPr>
              <a:t>      Дорисуй и раскрась симметрично </a:t>
            </a:r>
          </a:p>
          <a:p>
            <a:r>
              <a:rPr lang="ru-RU" sz="2800" dirty="0">
                <a:solidFill>
                  <a:srgbClr val="A40000"/>
                </a:solidFill>
              </a:rPr>
              <a:t> </a:t>
            </a:r>
            <a:r>
              <a:rPr lang="ru-RU" sz="2800" dirty="0" smtClean="0">
                <a:solidFill>
                  <a:srgbClr val="A40000"/>
                </a:solidFill>
              </a:rPr>
              <a:t>     относительно указанной линии. </a:t>
            </a:r>
            <a:endParaRPr lang="ru-RU" sz="2800" dirty="0">
              <a:solidFill>
                <a:srgbClr val="A40000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77990" y="321197"/>
            <a:ext cx="1080910" cy="1080910"/>
          </a:xfrm>
          <a:prstGeom prst="ellipse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800" b="1" i="1" dirty="0" smtClean="0"/>
              <a:t>№5</a:t>
            </a:r>
            <a:endParaRPr lang="ru-RU" sz="3800" b="1" i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542335"/>
              </p:ext>
            </p:extLst>
          </p:nvPr>
        </p:nvGraphicFramePr>
        <p:xfrm>
          <a:off x="869243" y="1978058"/>
          <a:ext cx="2700000" cy="741680"/>
        </p:xfrm>
        <a:graphic>
          <a:graphicData uri="http://schemas.openxmlformats.org/drawingml/2006/table">
            <a:tbl>
              <a:tblPr firstRow="1" bandRow="1"/>
              <a:tblGrid>
                <a:gridCol w="540000">
                  <a:extLst>
                    <a:ext uri="{9D8B030D-6E8A-4147-A177-3AD203B41FA5}">
                      <a16:colId xmlns:a16="http://schemas.microsoft.com/office/drawing/2014/main" val="267611677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5048208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8359587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83031457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212898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287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433186"/>
                  </a:ext>
                </a:extLst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 flipV="1">
            <a:off x="699911" y="2348898"/>
            <a:ext cx="3060000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662137"/>
              </p:ext>
            </p:extLst>
          </p:nvPr>
        </p:nvGraphicFramePr>
        <p:xfrm>
          <a:off x="1083734" y="3419646"/>
          <a:ext cx="2160000" cy="1854200"/>
        </p:xfrm>
        <a:graphic>
          <a:graphicData uri="http://schemas.openxmlformats.org/drawingml/2006/table">
            <a:tbl>
              <a:tblPr firstRow="1" bandRow="1"/>
              <a:tblGrid>
                <a:gridCol w="540000">
                  <a:extLst>
                    <a:ext uri="{9D8B030D-6E8A-4147-A177-3AD203B41FA5}">
                      <a16:colId xmlns:a16="http://schemas.microsoft.com/office/drawing/2014/main" val="8425077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67611677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5048208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835958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287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242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433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137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278742"/>
                  </a:ext>
                </a:extLst>
              </a:tr>
            </a:tbl>
          </a:graphicData>
        </a:graphic>
      </p:graphicFrame>
      <p:cxnSp>
        <p:nvCxnSpPr>
          <p:cNvPr id="27" name="Прямая соединительная линия 26"/>
          <p:cNvCxnSpPr/>
          <p:nvPr/>
        </p:nvCxnSpPr>
        <p:spPr>
          <a:xfrm flipV="1">
            <a:off x="2165704" y="3327859"/>
            <a:ext cx="0" cy="205200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039192"/>
              </p:ext>
            </p:extLst>
          </p:nvPr>
        </p:nvGraphicFramePr>
        <p:xfrm>
          <a:off x="4768951" y="2847303"/>
          <a:ext cx="2052000" cy="2052000"/>
        </p:xfrm>
        <a:graphic>
          <a:graphicData uri="http://schemas.openxmlformats.org/drawingml/2006/table">
            <a:tbl>
              <a:tblPr firstRow="1" bandRow="1"/>
              <a:tblGrid>
                <a:gridCol w="684000">
                  <a:extLst>
                    <a:ext uri="{9D8B030D-6E8A-4147-A177-3AD203B41FA5}">
                      <a16:colId xmlns:a16="http://schemas.microsoft.com/office/drawing/2014/main" val="2676116779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504820889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683595878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287270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433186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471026"/>
                  </a:ext>
                </a:extLst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391079"/>
              </p:ext>
            </p:extLst>
          </p:nvPr>
        </p:nvGraphicFramePr>
        <p:xfrm>
          <a:off x="8308633" y="1915073"/>
          <a:ext cx="1404000" cy="1404000"/>
        </p:xfrm>
        <a:graphic>
          <a:graphicData uri="http://schemas.openxmlformats.org/drawingml/2006/table">
            <a:tbl>
              <a:tblPr firstRow="1" bandRow="1"/>
              <a:tblGrid>
                <a:gridCol w="468000">
                  <a:extLst>
                    <a:ext uri="{9D8B030D-6E8A-4147-A177-3AD203B41FA5}">
                      <a16:colId xmlns:a16="http://schemas.microsoft.com/office/drawing/2014/main" val="267611677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50482088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683595878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28727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43318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471026"/>
                  </a:ext>
                </a:extLst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496788"/>
              </p:ext>
            </p:extLst>
          </p:nvPr>
        </p:nvGraphicFramePr>
        <p:xfrm>
          <a:off x="9996322" y="1920718"/>
          <a:ext cx="1404000" cy="1404000"/>
        </p:xfrm>
        <a:graphic>
          <a:graphicData uri="http://schemas.openxmlformats.org/drawingml/2006/table">
            <a:tbl>
              <a:tblPr firstRow="1" bandRow="1"/>
              <a:tblGrid>
                <a:gridCol w="468000">
                  <a:extLst>
                    <a:ext uri="{9D8B030D-6E8A-4147-A177-3AD203B41FA5}">
                      <a16:colId xmlns:a16="http://schemas.microsoft.com/office/drawing/2014/main" val="267611677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50482088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683595878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28727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43318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471026"/>
                  </a:ext>
                </a:extLst>
              </a:tr>
            </a:tbl>
          </a:graphicData>
        </a:graphic>
      </p:graphicFrame>
      <p:cxnSp>
        <p:nvCxnSpPr>
          <p:cNvPr id="35" name="Прямая соединительная линия 34"/>
          <p:cNvCxnSpPr/>
          <p:nvPr/>
        </p:nvCxnSpPr>
        <p:spPr>
          <a:xfrm flipV="1">
            <a:off x="9859093" y="1730481"/>
            <a:ext cx="0" cy="180000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465507"/>
              </p:ext>
            </p:extLst>
          </p:nvPr>
        </p:nvGraphicFramePr>
        <p:xfrm>
          <a:off x="8844856" y="3930140"/>
          <a:ext cx="936000" cy="936000"/>
        </p:xfrm>
        <a:graphic>
          <a:graphicData uri="http://schemas.openxmlformats.org/drawingml/2006/table">
            <a:tbl>
              <a:tblPr firstRow="1" bandRow="1"/>
              <a:tblGrid>
                <a:gridCol w="468000">
                  <a:extLst>
                    <a:ext uri="{9D8B030D-6E8A-4147-A177-3AD203B41FA5}">
                      <a16:colId xmlns:a16="http://schemas.microsoft.com/office/drawing/2014/main" val="267611677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504820889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28727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433186"/>
                  </a:ext>
                </a:extLst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321162"/>
              </p:ext>
            </p:extLst>
          </p:nvPr>
        </p:nvGraphicFramePr>
        <p:xfrm>
          <a:off x="10035833" y="3935785"/>
          <a:ext cx="936000" cy="936000"/>
        </p:xfrm>
        <a:graphic>
          <a:graphicData uri="http://schemas.openxmlformats.org/drawingml/2006/table">
            <a:tbl>
              <a:tblPr firstRow="1" bandRow="1"/>
              <a:tblGrid>
                <a:gridCol w="468000">
                  <a:extLst>
                    <a:ext uri="{9D8B030D-6E8A-4147-A177-3AD203B41FA5}">
                      <a16:colId xmlns:a16="http://schemas.microsoft.com/office/drawing/2014/main" val="267611677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504820889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28727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433186"/>
                  </a:ext>
                </a:extLst>
              </a:tr>
            </a:tbl>
          </a:graphicData>
        </a:graphic>
      </p:graphicFrame>
      <p:cxnSp>
        <p:nvCxnSpPr>
          <p:cNvPr id="38" name="Прямая соединительная линия 37"/>
          <p:cNvCxnSpPr/>
          <p:nvPr/>
        </p:nvCxnSpPr>
        <p:spPr>
          <a:xfrm flipV="1">
            <a:off x="9898604" y="3745548"/>
            <a:ext cx="0" cy="230400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Таблица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664473"/>
              </p:ext>
            </p:extLst>
          </p:nvPr>
        </p:nvGraphicFramePr>
        <p:xfrm>
          <a:off x="8852970" y="5003562"/>
          <a:ext cx="936000" cy="936000"/>
        </p:xfrm>
        <a:graphic>
          <a:graphicData uri="http://schemas.openxmlformats.org/drawingml/2006/table">
            <a:tbl>
              <a:tblPr firstRow="1" bandRow="1"/>
              <a:tblGrid>
                <a:gridCol w="468000">
                  <a:extLst>
                    <a:ext uri="{9D8B030D-6E8A-4147-A177-3AD203B41FA5}">
                      <a16:colId xmlns:a16="http://schemas.microsoft.com/office/drawing/2014/main" val="267611677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504820889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28727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433186"/>
                  </a:ext>
                </a:extLst>
              </a:tr>
            </a:tbl>
          </a:graphicData>
        </a:graphic>
      </p:graphicFrame>
      <p:graphicFrame>
        <p:nvGraphicFramePr>
          <p:cNvPr id="40" name="Таблица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495886"/>
              </p:ext>
            </p:extLst>
          </p:nvPr>
        </p:nvGraphicFramePr>
        <p:xfrm>
          <a:off x="10043947" y="5009207"/>
          <a:ext cx="936000" cy="936000"/>
        </p:xfrm>
        <a:graphic>
          <a:graphicData uri="http://schemas.openxmlformats.org/drawingml/2006/table">
            <a:tbl>
              <a:tblPr firstRow="1" bandRow="1"/>
              <a:tblGrid>
                <a:gridCol w="468000">
                  <a:extLst>
                    <a:ext uri="{9D8B030D-6E8A-4147-A177-3AD203B41FA5}">
                      <a16:colId xmlns:a16="http://schemas.microsoft.com/office/drawing/2014/main" val="267611677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504820889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28727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433186"/>
                  </a:ext>
                </a:extLst>
              </a:tr>
            </a:tbl>
          </a:graphicData>
        </a:graphic>
      </p:graphicFrame>
      <p:cxnSp>
        <p:nvCxnSpPr>
          <p:cNvPr id="41" name="Прямая соединительная линия 40"/>
          <p:cNvCxnSpPr/>
          <p:nvPr/>
        </p:nvCxnSpPr>
        <p:spPr>
          <a:xfrm flipV="1">
            <a:off x="8765834" y="4928410"/>
            <a:ext cx="2340000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ый треугольник 41"/>
          <p:cNvSpPr/>
          <p:nvPr/>
        </p:nvSpPr>
        <p:spPr>
          <a:xfrm>
            <a:off x="4773714" y="2841469"/>
            <a:ext cx="698399" cy="688622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ый треугольник 42"/>
          <p:cNvSpPr/>
          <p:nvPr/>
        </p:nvSpPr>
        <p:spPr>
          <a:xfrm>
            <a:off x="5459514" y="3527269"/>
            <a:ext cx="698399" cy="688622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ый треугольник 43"/>
          <p:cNvSpPr/>
          <p:nvPr/>
        </p:nvSpPr>
        <p:spPr>
          <a:xfrm>
            <a:off x="6142933" y="4205023"/>
            <a:ext cx="698399" cy="688622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4688811" y="2764047"/>
            <a:ext cx="2253009" cy="2242293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Овал 50"/>
          <p:cNvSpPr/>
          <p:nvPr/>
        </p:nvSpPr>
        <p:spPr>
          <a:xfrm>
            <a:off x="8400073" y="1995372"/>
            <a:ext cx="301967" cy="30196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8398803" y="2927552"/>
            <a:ext cx="301967" cy="30196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Равнобедренный треугольник 52"/>
          <p:cNvSpPr/>
          <p:nvPr/>
        </p:nvSpPr>
        <p:spPr>
          <a:xfrm>
            <a:off x="9316153" y="2000250"/>
            <a:ext cx="329497" cy="316139"/>
          </a:xfrm>
          <a:prstGeom prst="triangle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8883650" y="2495550"/>
            <a:ext cx="252000" cy="25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Равнобедренный треугольник 54"/>
          <p:cNvSpPr/>
          <p:nvPr/>
        </p:nvSpPr>
        <p:spPr>
          <a:xfrm>
            <a:off x="9296234" y="2927456"/>
            <a:ext cx="329497" cy="316139"/>
          </a:xfrm>
          <a:prstGeom prst="triangle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Равнобедренный треугольник 55"/>
          <p:cNvSpPr/>
          <p:nvPr/>
        </p:nvSpPr>
        <p:spPr>
          <a:xfrm>
            <a:off x="8925656" y="4006340"/>
            <a:ext cx="329497" cy="316139"/>
          </a:xfrm>
          <a:prstGeom prst="triangle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9417050" y="4514850"/>
            <a:ext cx="252000" cy="25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10119653" y="4019752"/>
            <a:ext cx="301967" cy="30196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10859626" y="519778"/>
            <a:ext cx="739305" cy="5796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1900"/>
              </a:lnSpc>
            </a:pPr>
            <a:r>
              <a:rPr lang="ru-RU" sz="2400" b="1" spc="-100" dirty="0">
                <a:solidFill>
                  <a:srgbClr val="C00000"/>
                </a:solidFill>
              </a:rPr>
              <a:t>5</a:t>
            </a:r>
            <a:r>
              <a:rPr lang="ru-RU" b="1" spc="-100" dirty="0" smtClean="0">
                <a:solidFill>
                  <a:srgbClr val="C00000"/>
                </a:solidFill>
              </a:rPr>
              <a:t> </a:t>
            </a:r>
          </a:p>
          <a:p>
            <a:pPr lvl="0" algn="ctr">
              <a:lnSpc>
                <a:spcPts val="1900"/>
              </a:lnSpc>
            </a:pPr>
            <a:r>
              <a:rPr lang="ru-RU" b="1" spc="-100" dirty="0" smtClean="0">
                <a:solidFill>
                  <a:srgbClr val="C00000"/>
                </a:solidFill>
              </a:rPr>
              <a:t>минут</a:t>
            </a:r>
            <a:endParaRPr lang="ru-RU" b="1" spc="-1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5036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657" y="271209"/>
            <a:ext cx="1193981" cy="1081341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0835342" y="444500"/>
            <a:ext cx="792000" cy="79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83483" y="519778"/>
            <a:ext cx="891591" cy="5796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-1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ru-RU" sz="18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минуты</a:t>
            </a:r>
            <a:endParaRPr kumimoji="0" lang="ru-RU" sz="1800" b="1" i="0" u="none" strike="noStrike" kern="1200" cap="none" spc="-1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03985" y="386475"/>
            <a:ext cx="6719215" cy="908050"/>
          </a:xfrm>
          <a:prstGeom prst="rect">
            <a:avLst/>
          </a:prstGeom>
          <a:solidFill>
            <a:schemeClr val="bg1"/>
          </a:solidFill>
          <a:ln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Сколько раз можно найти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этих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строках слово «весна»?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A4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77990" y="321197"/>
            <a:ext cx="1080910" cy="1080910"/>
          </a:xfrm>
          <a:prstGeom prst="ellipse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№6</a:t>
            </a:r>
            <a:endParaRPr kumimoji="0" lang="ru-RU" sz="3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67328" y="1770741"/>
            <a:ext cx="7277100" cy="43445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036169" y="5529941"/>
            <a:ext cx="1832631" cy="5853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____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слов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59557" y="1810235"/>
            <a:ext cx="732166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ВЕСНАВЕНИКВЕСНАВЕТЕРВЕСНАВОЛКВЕСНАВОСКВЕСНАВЕСТЬЛЯ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ВЕСНАМОВЕСНАРЕКАВЕСНАДОМ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ВЕСНАРЕВЕСНАМИВЕСНАВЕСНА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ВОЙВЕСНАСНВЕСНАФЕВЕСНАСОВЕСНАВЕДРОВЕСНАВЕСВЕСНА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ЛОМВЕСНАСТОЛСЫНВЕСНАПЕЧЬ</a:t>
            </a:r>
          </a:p>
        </p:txBody>
      </p:sp>
    </p:spTree>
    <p:extLst>
      <p:ext uri="{BB962C8B-B14F-4D97-AF65-F5344CB8AC3E}">
        <p14:creationId xmlns:p14="http://schemas.microsoft.com/office/powerpoint/2010/main" val="2060151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657" y="271209"/>
            <a:ext cx="1193981" cy="1081341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0835342" y="444500"/>
            <a:ext cx="792000" cy="79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83483" y="519778"/>
            <a:ext cx="891591" cy="5796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1900"/>
              </a:lnSpc>
            </a:pPr>
            <a:r>
              <a:rPr lang="ru-RU" sz="2400" b="1" spc="-100" dirty="0" smtClean="0">
                <a:solidFill>
                  <a:srgbClr val="C00000"/>
                </a:solidFill>
              </a:rPr>
              <a:t>4</a:t>
            </a:r>
            <a:r>
              <a:rPr lang="ru-RU" b="1" spc="-100" dirty="0" smtClean="0">
                <a:solidFill>
                  <a:srgbClr val="C00000"/>
                </a:solidFill>
              </a:rPr>
              <a:t> </a:t>
            </a:r>
          </a:p>
          <a:p>
            <a:pPr lvl="0" algn="ctr">
              <a:lnSpc>
                <a:spcPts val="1900"/>
              </a:lnSpc>
            </a:pPr>
            <a:r>
              <a:rPr lang="ru-RU" b="1" spc="-100" dirty="0" smtClean="0">
                <a:solidFill>
                  <a:srgbClr val="C00000"/>
                </a:solidFill>
              </a:rPr>
              <a:t>минуты</a:t>
            </a:r>
            <a:endParaRPr lang="ru-RU" b="1" spc="-1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03985" y="386475"/>
            <a:ext cx="8535315" cy="908050"/>
          </a:xfrm>
          <a:prstGeom prst="rect">
            <a:avLst/>
          </a:prstGeom>
          <a:solidFill>
            <a:schemeClr val="bg1"/>
          </a:solidFill>
          <a:ln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rgbClr val="A40000"/>
                </a:solidFill>
              </a:rPr>
              <a:t>      Впиши любые числа таким образом, чтобы</a:t>
            </a:r>
            <a:r>
              <a:rPr lang="en-US" sz="2800" dirty="0" smtClean="0">
                <a:solidFill>
                  <a:srgbClr val="A40000"/>
                </a:solidFill>
              </a:rPr>
              <a:t> </a:t>
            </a:r>
            <a:r>
              <a:rPr lang="ru-RU" sz="2800" dirty="0" smtClean="0">
                <a:solidFill>
                  <a:srgbClr val="A40000"/>
                </a:solidFill>
              </a:rPr>
              <a:t>стрелка</a:t>
            </a:r>
          </a:p>
          <a:p>
            <a:r>
              <a:rPr lang="ru-RU" sz="2800" dirty="0">
                <a:solidFill>
                  <a:srgbClr val="A40000"/>
                </a:solidFill>
              </a:rPr>
              <a:t> </a:t>
            </a:r>
            <a:r>
              <a:rPr lang="ru-RU" sz="2800" dirty="0" smtClean="0">
                <a:solidFill>
                  <a:srgbClr val="A40000"/>
                </a:solidFill>
              </a:rPr>
              <a:t>     шла от меньшего числа к большему.</a:t>
            </a:r>
            <a:endParaRPr lang="ru-RU" sz="2800" dirty="0">
              <a:solidFill>
                <a:srgbClr val="A40000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77990" y="321197"/>
            <a:ext cx="1080910" cy="1080910"/>
          </a:xfrm>
          <a:prstGeom prst="ellipse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800" b="1" i="1" dirty="0" smtClean="0"/>
              <a:t>№7</a:t>
            </a:r>
            <a:endParaRPr lang="ru-RU" sz="3800" b="1" i="1" dirty="0"/>
          </a:p>
        </p:txBody>
      </p:sp>
      <p:sp>
        <p:nvSpPr>
          <p:cNvPr id="5" name="Овал 4"/>
          <p:cNvSpPr/>
          <p:nvPr/>
        </p:nvSpPr>
        <p:spPr>
          <a:xfrm>
            <a:off x="652638" y="3774425"/>
            <a:ext cx="927100" cy="9271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197502" y="3774425"/>
            <a:ext cx="927100" cy="9271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503614" y="4981342"/>
            <a:ext cx="927100" cy="9271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4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731544" y="1639753"/>
            <a:ext cx="927100" cy="9271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133939" y="2047921"/>
            <a:ext cx="927100" cy="9271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5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369594" y="2965450"/>
            <a:ext cx="927100" cy="9271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632450" y="5084279"/>
            <a:ext cx="927100" cy="9271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7296371" y="5084279"/>
            <a:ext cx="927100" cy="9271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445024" y="3704779"/>
            <a:ext cx="927100" cy="9271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6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8489201" y="3272254"/>
            <a:ext cx="927100" cy="9271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10138956" y="3272254"/>
            <a:ext cx="927100" cy="9271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8489201" y="1910852"/>
            <a:ext cx="927100" cy="9271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8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10138956" y="1910852"/>
            <a:ext cx="927100" cy="9271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="1" dirty="0">
              <a:solidFill>
                <a:schemeClr val="bg1"/>
              </a:solidFill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flipH="1">
            <a:off x="2232660" y="4631879"/>
            <a:ext cx="216600" cy="435421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 flipV="1">
            <a:off x="1313896" y="4636971"/>
            <a:ext cx="347264" cy="445569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3" idx="2"/>
            <a:endCxn id="5" idx="6"/>
          </p:cNvCxnSpPr>
          <p:nvPr/>
        </p:nvCxnSpPr>
        <p:spPr>
          <a:xfrm flipH="1">
            <a:off x="1579738" y="4237975"/>
            <a:ext cx="617764" cy="0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17" idx="7"/>
            <a:endCxn id="15" idx="4"/>
          </p:cNvCxnSpPr>
          <p:nvPr/>
        </p:nvCxnSpPr>
        <p:spPr>
          <a:xfrm flipV="1">
            <a:off x="5160923" y="2566853"/>
            <a:ext cx="34171" cy="534368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17" idx="1"/>
          </p:cNvCxnSpPr>
          <p:nvPr/>
        </p:nvCxnSpPr>
        <p:spPr>
          <a:xfrm flipH="1" flipV="1">
            <a:off x="3981125" y="2752237"/>
            <a:ext cx="524240" cy="348984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16" idx="6"/>
            <a:endCxn id="15" idx="2"/>
          </p:cNvCxnSpPr>
          <p:nvPr/>
        </p:nvCxnSpPr>
        <p:spPr>
          <a:xfrm flipV="1">
            <a:off x="4061039" y="2103303"/>
            <a:ext cx="670505" cy="408168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20" idx="5"/>
            <a:endCxn id="19" idx="0"/>
          </p:cNvCxnSpPr>
          <p:nvPr/>
        </p:nvCxnSpPr>
        <p:spPr>
          <a:xfrm>
            <a:off x="7236353" y="4496108"/>
            <a:ext cx="523568" cy="588171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18" idx="6"/>
            <a:endCxn id="19" idx="2"/>
          </p:cNvCxnSpPr>
          <p:nvPr/>
        </p:nvCxnSpPr>
        <p:spPr>
          <a:xfrm>
            <a:off x="6559550" y="5547829"/>
            <a:ext cx="736821" cy="0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endCxn id="18" idx="0"/>
          </p:cNvCxnSpPr>
          <p:nvPr/>
        </p:nvCxnSpPr>
        <p:spPr>
          <a:xfrm flipH="1">
            <a:off x="6096000" y="4527167"/>
            <a:ext cx="520572" cy="557112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22" idx="2"/>
            <a:endCxn id="21" idx="6"/>
          </p:cNvCxnSpPr>
          <p:nvPr/>
        </p:nvCxnSpPr>
        <p:spPr>
          <a:xfrm flipH="1">
            <a:off x="9416301" y="3735804"/>
            <a:ext cx="722655" cy="0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21" idx="0"/>
            <a:endCxn id="23" idx="4"/>
          </p:cNvCxnSpPr>
          <p:nvPr/>
        </p:nvCxnSpPr>
        <p:spPr>
          <a:xfrm flipV="1">
            <a:off x="8952751" y="2837952"/>
            <a:ext cx="0" cy="434302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endCxn id="23" idx="6"/>
          </p:cNvCxnSpPr>
          <p:nvPr/>
        </p:nvCxnSpPr>
        <p:spPr>
          <a:xfrm flipH="1">
            <a:off x="9416301" y="2374402"/>
            <a:ext cx="722655" cy="0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>
            <a:stCxn id="24" idx="4"/>
            <a:endCxn id="22" idx="0"/>
          </p:cNvCxnSpPr>
          <p:nvPr/>
        </p:nvCxnSpPr>
        <p:spPr>
          <a:xfrm>
            <a:off x="10602506" y="2837952"/>
            <a:ext cx="0" cy="434302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3339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657" y="271209"/>
            <a:ext cx="1193981" cy="1081341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0835342" y="444500"/>
            <a:ext cx="792000" cy="79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809131" y="519778"/>
            <a:ext cx="840295" cy="5796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1900"/>
              </a:lnSpc>
            </a:pPr>
            <a:r>
              <a:rPr lang="ru-RU" sz="2400" b="1" spc="-100" dirty="0" smtClean="0">
                <a:solidFill>
                  <a:srgbClr val="C00000"/>
                </a:solidFill>
              </a:rPr>
              <a:t>1</a:t>
            </a:r>
            <a:r>
              <a:rPr lang="ru-RU" b="1" spc="-100" dirty="0" smtClean="0">
                <a:solidFill>
                  <a:srgbClr val="C00000"/>
                </a:solidFill>
              </a:rPr>
              <a:t> </a:t>
            </a:r>
          </a:p>
          <a:p>
            <a:pPr lvl="0" algn="ctr">
              <a:lnSpc>
                <a:spcPts val="1900"/>
              </a:lnSpc>
            </a:pPr>
            <a:r>
              <a:rPr lang="ru-RU" b="1" spc="-100" dirty="0" smtClean="0">
                <a:solidFill>
                  <a:srgbClr val="C00000"/>
                </a:solidFill>
              </a:rPr>
              <a:t>минута</a:t>
            </a:r>
            <a:endParaRPr lang="ru-RU" b="1" spc="-1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03986" y="386475"/>
            <a:ext cx="3296550" cy="908050"/>
          </a:xfrm>
          <a:prstGeom prst="rect">
            <a:avLst/>
          </a:prstGeom>
          <a:solidFill>
            <a:schemeClr val="bg1"/>
          </a:solidFill>
          <a:ln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rgbClr val="A40000"/>
                </a:solidFill>
              </a:rPr>
              <a:t>      Соедини бусы.</a:t>
            </a:r>
            <a:endParaRPr lang="ru-RU" sz="2800" dirty="0">
              <a:solidFill>
                <a:srgbClr val="A40000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77990" y="321197"/>
            <a:ext cx="1080910" cy="1080910"/>
          </a:xfrm>
          <a:prstGeom prst="ellipse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800" b="1" i="1" dirty="0" smtClean="0"/>
              <a:t>№8</a:t>
            </a:r>
            <a:endParaRPr lang="ru-RU" sz="3800" b="1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50" r="15070" b="24156"/>
          <a:stretch/>
        </p:blipFill>
        <p:spPr>
          <a:xfrm rot="17113449">
            <a:off x="1651950" y="831732"/>
            <a:ext cx="1949151" cy="315309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50" r="15070" b="23857"/>
          <a:stretch/>
        </p:blipFill>
        <p:spPr>
          <a:xfrm rot="17113449">
            <a:off x="1642216" y="1908893"/>
            <a:ext cx="1949151" cy="3166783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50" r="15070" b="21144"/>
          <a:stretch/>
        </p:blipFill>
        <p:spPr>
          <a:xfrm rot="17113449">
            <a:off x="1696656" y="3051073"/>
            <a:ext cx="1949151" cy="3291326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50" r="15070" b="21144"/>
          <a:stretch/>
        </p:blipFill>
        <p:spPr>
          <a:xfrm rot="17113449">
            <a:off x="1733346" y="4035481"/>
            <a:ext cx="1949151" cy="3291326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137852" y="5429956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3682800" y="5464878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3037904" y="5458582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3360352" y="5474406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3976302" y="5451117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2722359" y="5464052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2077463" y="5457756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2399911" y="5473580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1432539" y="5437300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1754987" y="5453124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50" r="15070" b="21144"/>
          <a:stretch/>
        </p:blipFill>
        <p:spPr>
          <a:xfrm rot="17113449">
            <a:off x="8523616" y="1862975"/>
            <a:ext cx="1949151" cy="3291326"/>
          </a:xfrm>
          <a:prstGeom prst="rect">
            <a:avLst/>
          </a:prstGeom>
        </p:spPr>
      </p:pic>
      <p:sp>
        <p:nvSpPr>
          <p:cNvPr id="57" name="Овал 56"/>
          <p:cNvSpPr/>
          <p:nvPr/>
        </p:nvSpPr>
        <p:spPr>
          <a:xfrm>
            <a:off x="7928122" y="3257450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10473070" y="3292372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9828174" y="3286076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10150622" y="3301900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10766572" y="3278611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9512629" y="3291546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8867733" y="3285250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9190181" y="3301074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8222809" y="3264794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8545257" y="3280618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1106102" y="4464756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3657400" y="4474278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3012504" y="4467982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3334952" y="4483806"/>
            <a:ext cx="234000" cy="234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3969815" y="4486145"/>
            <a:ext cx="234000" cy="234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2711197" y="4491001"/>
            <a:ext cx="234000" cy="234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2052035" y="4491001"/>
            <a:ext cx="234000" cy="234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2374511" y="4482980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1419839" y="4484800"/>
            <a:ext cx="234000" cy="234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1729587" y="4462524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8" name="Рисунок 7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50" r="15070" b="21144"/>
          <a:stretch/>
        </p:blipFill>
        <p:spPr>
          <a:xfrm rot="17113449">
            <a:off x="8521890" y="821236"/>
            <a:ext cx="1949151" cy="3291326"/>
          </a:xfrm>
          <a:prstGeom prst="rect">
            <a:avLst/>
          </a:prstGeom>
        </p:spPr>
      </p:pic>
      <p:sp>
        <p:nvSpPr>
          <p:cNvPr id="79" name="Овал 78"/>
          <p:cNvSpPr/>
          <p:nvPr/>
        </p:nvSpPr>
        <p:spPr>
          <a:xfrm>
            <a:off x="7931336" y="2234919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10482634" y="2244441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9837738" y="2238145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10160186" y="2253969"/>
            <a:ext cx="234000" cy="234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10795049" y="2256308"/>
            <a:ext cx="234000" cy="234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9536431" y="2261164"/>
            <a:ext cx="234000" cy="234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8877269" y="2261164"/>
            <a:ext cx="234000" cy="234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9199745" y="2253143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8245073" y="2254963"/>
            <a:ext cx="234000" cy="234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8554821" y="2232687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1106964" y="3275798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3810035" y="3281171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2899066" y="3279024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3224689" y="3298023"/>
            <a:ext cx="234000" cy="234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3513477" y="3300362"/>
            <a:ext cx="234000" cy="234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>
            <a:off x="2600934" y="3295693"/>
            <a:ext cx="234000" cy="234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2312059" y="3293575"/>
            <a:ext cx="234000" cy="234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1988023" y="3281322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1420701" y="3295842"/>
            <a:ext cx="234000" cy="234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1700472" y="3295693"/>
            <a:ext cx="234000" cy="234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1" name="Рисунок 1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50" r="15070" b="21144"/>
          <a:stretch/>
        </p:blipFill>
        <p:spPr>
          <a:xfrm rot="17113449">
            <a:off x="8547601" y="4060074"/>
            <a:ext cx="1949151" cy="3291326"/>
          </a:xfrm>
          <a:prstGeom prst="rect">
            <a:avLst/>
          </a:prstGeom>
        </p:spPr>
      </p:pic>
      <p:sp>
        <p:nvSpPr>
          <p:cNvPr id="113" name="Овал 112"/>
          <p:cNvSpPr/>
          <p:nvPr/>
        </p:nvSpPr>
        <p:spPr>
          <a:xfrm>
            <a:off x="10355614" y="5478271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Овал 113"/>
          <p:cNvSpPr/>
          <p:nvPr/>
        </p:nvSpPr>
        <p:spPr>
          <a:xfrm>
            <a:off x="9444645" y="5476124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9770268" y="5495123"/>
            <a:ext cx="234000" cy="234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рямоугольник 115"/>
          <p:cNvSpPr/>
          <p:nvPr/>
        </p:nvSpPr>
        <p:spPr>
          <a:xfrm>
            <a:off x="10059056" y="5497462"/>
            <a:ext cx="234000" cy="234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9146513" y="5492793"/>
            <a:ext cx="234000" cy="234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Прямоугольник 117"/>
          <p:cNvSpPr/>
          <p:nvPr/>
        </p:nvSpPr>
        <p:spPr>
          <a:xfrm>
            <a:off x="8857638" y="5490675"/>
            <a:ext cx="234000" cy="234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Овал 118"/>
          <p:cNvSpPr/>
          <p:nvPr/>
        </p:nvSpPr>
        <p:spPr>
          <a:xfrm>
            <a:off x="8533602" y="5478422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рямоугольник 119"/>
          <p:cNvSpPr/>
          <p:nvPr/>
        </p:nvSpPr>
        <p:spPr>
          <a:xfrm>
            <a:off x="7966280" y="5492942"/>
            <a:ext cx="234000" cy="234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Прямоугольник 120"/>
          <p:cNvSpPr/>
          <p:nvPr/>
        </p:nvSpPr>
        <p:spPr>
          <a:xfrm>
            <a:off x="8246051" y="5492793"/>
            <a:ext cx="234000" cy="234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Прямоугольник 121"/>
          <p:cNvSpPr/>
          <p:nvPr/>
        </p:nvSpPr>
        <p:spPr>
          <a:xfrm>
            <a:off x="10661808" y="5502743"/>
            <a:ext cx="234000" cy="234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рямоугольник 122"/>
          <p:cNvSpPr/>
          <p:nvPr/>
        </p:nvSpPr>
        <p:spPr>
          <a:xfrm>
            <a:off x="10950596" y="5505082"/>
            <a:ext cx="234000" cy="234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Овал 134"/>
          <p:cNvSpPr/>
          <p:nvPr/>
        </p:nvSpPr>
        <p:spPr>
          <a:xfrm>
            <a:off x="1106964" y="2185683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Овал 135"/>
          <p:cNvSpPr/>
          <p:nvPr/>
        </p:nvSpPr>
        <p:spPr>
          <a:xfrm>
            <a:off x="3810035" y="2191056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Овал 136"/>
          <p:cNvSpPr/>
          <p:nvPr/>
        </p:nvSpPr>
        <p:spPr>
          <a:xfrm>
            <a:off x="2899066" y="2188909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рямоугольник 138"/>
          <p:cNvSpPr/>
          <p:nvPr/>
        </p:nvSpPr>
        <p:spPr>
          <a:xfrm>
            <a:off x="3513477" y="2210247"/>
            <a:ext cx="234000" cy="234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рямоугольник 139"/>
          <p:cNvSpPr/>
          <p:nvPr/>
        </p:nvSpPr>
        <p:spPr>
          <a:xfrm>
            <a:off x="2600934" y="2205578"/>
            <a:ext cx="234000" cy="234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/>
          <p:cNvSpPr/>
          <p:nvPr/>
        </p:nvSpPr>
        <p:spPr>
          <a:xfrm>
            <a:off x="1406998" y="2191207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Прямоугольник 143"/>
          <p:cNvSpPr/>
          <p:nvPr/>
        </p:nvSpPr>
        <p:spPr>
          <a:xfrm>
            <a:off x="1700472" y="2205578"/>
            <a:ext cx="234000" cy="234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Овал 144"/>
          <p:cNvSpPr/>
          <p:nvPr/>
        </p:nvSpPr>
        <p:spPr>
          <a:xfrm>
            <a:off x="1988026" y="2190446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Овал 145"/>
          <p:cNvSpPr/>
          <p:nvPr/>
        </p:nvSpPr>
        <p:spPr>
          <a:xfrm>
            <a:off x="2288060" y="2195970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/>
          <p:cNvSpPr/>
          <p:nvPr/>
        </p:nvSpPr>
        <p:spPr>
          <a:xfrm>
            <a:off x="3209960" y="2191056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8" name="Рисунок 14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50" r="15070" b="21144"/>
          <a:stretch/>
        </p:blipFill>
        <p:spPr>
          <a:xfrm rot="17113449">
            <a:off x="8500439" y="3066767"/>
            <a:ext cx="1949151" cy="3291326"/>
          </a:xfrm>
          <a:prstGeom prst="rect">
            <a:avLst/>
          </a:prstGeom>
        </p:spPr>
      </p:pic>
      <p:sp>
        <p:nvSpPr>
          <p:cNvPr id="149" name="Овал 148"/>
          <p:cNvSpPr/>
          <p:nvPr/>
        </p:nvSpPr>
        <p:spPr>
          <a:xfrm>
            <a:off x="10623490" y="4481707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Овал 149"/>
          <p:cNvSpPr/>
          <p:nvPr/>
        </p:nvSpPr>
        <p:spPr>
          <a:xfrm>
            <a:off x="10302275" y="4477056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Овал 150"/>
          <p:cNvSpPr/>
          <p:nvPr/>
        </p:nvSpPr>
        <p:spPr>
          <a:xfrm>
            <a:off x="9391306" y="4474909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Прямоугольник 151"/>
          <p:cNvSpPr/>
          <p:nvPr/>
        </p:nvSpPr>
        <p:spPr>
          <a:xfrm>
            <a:off x="10005717" y="4496247"/>
            <a:ext cx="234000" cy="234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Прямоугольник 152"/>
          <p:cNvSpPr/>
          <p:nvPr/>
        </p:nvSpPr>
        <p:spPr>
          <a:xfrm>
            <a:off x="9093174" y="4491578"/>
            <a:ext cx="234000" cy="234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Овал 153"/>
          <p:cNvSpPr/>
          <p:nvPr/>
        </p:nvSpPr>
        <p:spPr>
          <a:xfrm>
            <a:off x="7899238" y="4477207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Прямоугольник 154"/>
          <p:cNvSpPr/>
          <p:nvPr/>
        </p:nvSpPr>
        <p:spPr>
          <a:xfrm>
            <a:off x="8192712" y="4491578"/>
            <a:ext cx="234000" cy="234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Овал 155"/>
          <p:cNvSpPr/>
          <p:nvPr/>
        </p:nvSpPr>
        <p:spPr>
          <a:xfrm>
            <a:off x="8480266" y="4476446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7" name="Овал 156"/>
          <p:cNvSpPr/>
          <p:nvPr/>
        </p:nvSpPr>
        <p:spPr>
          <a:xfrm>
            <a:off x="8780300" y="4481970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Овал 157"/>
          <p:cNvSpPr/>
          <p:nvPr/>
        </p:nvSpPr>
        <p:spPr>
          <a:xfrm>
            <a:off x="9702200" y="4477056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0434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657" y="271209"/>
            <a:ext cx="1193981" cy="1081341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0835342" y="444500"/>
            <a:ext cx="792000" cy="79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83483" y="519778"/>
            <a:ext cx="891591" cy="5796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1900"/>
              </a:lnSpc>
            </a:pPr>
            <a:r>
              <a:rPr lang="ru-RU" sz="2400" b="1" spc="-100" dirty="0" smtClean="0">
                <a:solidFill>
                  <a:srgbClr val="C00000"/>
                </a:solidFill>
              </a:rPr>
              <a:t>4</a:t>
            </a:r>
            <a:r>
              <a:rPr lang="ru-RU" b="1" spc="-100" dirty="0" smtClean="0">
                <a:solidFill>
                  <a:srgbClr val="C00000"/>
                </a:solidFill>
              </a:rPr>
              <a:t> </a:t>
            </a:r>
          </a:p>
          <a:p>
            <a:pPr lvl="0" algn="ctr">
              <a:lnSpc>
                <a:spcPts val="1900"/>
              </a:lnSpc>
            </a:pPr>
            <a:r>
              <a:rPr lang="ru-RU" b="1" spc="-100" dirty="0" smtClean="0">
                <a:solidFill>
                  <a:srgbClr val="C00000"/>
                </a:solidFill>
              </a:rPr>
              <a:t>минуты</a:t>
            </a:r>
            <a:endParaRPr lang="ru-RU" b="1" spc="-1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03986" y="386475"/>
            <a:ext cx="8468992" cy="908050"/>
          </a:xfrm>
          <a:prstGeom prst="rect">
            <a:avLst/>
          </a:prstGeom>
          <a:solidFill>
            <a:schemeClr val="bg1"/>
          </a:solidFill>
          <a:ln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rgbClr val="A40000"/>
                </a:solidFill>
              </a:rPr>
              <a:t>    Посчитай количество каждой геометрической </a:t>
            </a:r>
          </a:p>
          <a:p>
            <a:r>
              <a:rPr lang="ru-RU" sz="2800" dirty="0" smtClean="0">
                <a:solidFill>
                  <a:srgbClr val="A40000"/>
                </a:solidFill>
              </a:rPr>
              <a:t>    фигуры </a:t>
            </a:r>
            <a:r>
              <a:rPr lang="ru-RU" sz="2800" dirty="0">
                <a:solidFill>
                  <a:srgbClr val="A40000"/>
                </a:solidFill>
              </a:rPr>
              <a:t>на выходе из лабиринта</a:t>
            </a:r>
            <a:r>
              <a:rPr lang="ru-RU" sz="2800" dirty="0" smtClean="0">
                <a:solidFill>
                  <a:srgbClr val="A40000"/>
                </a:solidFill>
              </a:rPr>
              <a:t>.</a:t>
            </a:r>
            <a:endParaRPr lang="ru-RU" sz="2800" dirty="0">
              <a:solidFill>
                <a:srgbClr val="A40000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77990" y="321197"/>
            <a:ext cx="1080910" cy="1080910"/>
          </a:xfrm>
          <a:prstGeom prst="ellipse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800" b="1" i="1" dirty="0" smtClean="0"/>
              <a:t>№9</a:t>
            </a:r>
            <a:endParaRPr lang="ru-RU" sz="3800" b="1" i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" t="2286" b="3730"/>
          <a:stretch/>
        </p:blipFill>
        <p:spPr>
          <a:xfrm>
            <a:off x="1103986" y="1574365"/>
            <a:ext cx="3872089" cy="5063500"/>
          </a:xfrm>
          <a:prstGeom prst="rect">
            <a:avLst/>
          </a:prstGeom>
          <a:ln>
            <a:solidFill>
              <a:srgbClr val="A40000"/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6096000" y="2483556"/>
            <a:ext cx="2937566" cy="6208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Треугольников: </a:t>
            </a:r>
            <a:r>
              <a:rPr lang="ru-RU" sz="2800" dirty="0" smtClean="0">
                <a:solidFill>
                  <a:srgbClr val="A40000"/>
                </a:solidFill>
              </a:rPr>
              <a:t>___</a:t>
            </a:r>
            <a:endParaRPr lang="ru-RU" sz="2800" dirty="0">
              <a:solidFill>
                <a:srgbClr val="A40000"/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6096000" y="3508898"/>
            <a:ext cx="2937566" cy="6208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Квадратов: </a:t>
            </a:r>
            <a:r>
              <a:rPr lang="ru-RU" sz="2800" dirty="0" smtClean="0">
                <a:solidFill>
                  <a:srgbClr val="A40000"/>
                </a:solidFill>
              </a:rPr>
              <a:t>___</a:t>
            </a:r>
            <a:endParaRPr lang="ru-RU" sz="2800" dirty="0">
              <a:solidFill>
                <a:srgbClr val="A40000"/>
              </a:solidFill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6096000" y="4506018"/>
            <a:ext cx="2937566" cy="6208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Кругов: </a:t>
            </a:r>
            <a:r>
              <a:rPr lang="ru-RU" sz="2800" dirty="0">
                <a:solidFill>
                  <a:srgbClr val="A40000"/>
                </a:solidFill>
              </a:rPr>
              <a:t>___</a:t>
            </a:r>
          </a:p>
        </p:txBody>
      </p:sp>
      <p:sp>
        <p:nvSpPr>
          <p:cNvPr id="17" name="Овал 16"/>
          <p:cNvSpPr/>
          <p:nvPr/>
        </p:nvSpPr>
        <p:spPr>
          <a:xfrm>
            <a:off x="2108079" y="2822292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3994705" y="2935410"/>
            <a:ext cx="180000" cy="14400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900363" y="2576513"/>
            <a:ext cx="144000" cy="144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рямоугольник 109"/>
          <p:cNvSpPr/>
          <p:nvPr/>
        </p:nvSpPr>
        <p:spPr>
          <a:xfrm>
            <a:off x="2676546" y="3600451"/>
            <a:ext cx="144000" cy="144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>
            <a:off x="2676546" y="3988291"/>
            <a:ext cx="144000" cy="144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Прямоугольник 124"/>
          <p:cNvSpPr/>
          <p:nvPr/>
        </p:nvSpPr>
        <p:spPr>
          <a:xfrm>
            <a:off x="3176608" y="4716953"/>
            <a:ext cx="144000" cy="144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Прямоугольник 125"/>
          <p:cNvSpPr/>
          <p:nvPr/>
        </p:nvSpPr>
        <p:spPr>
          <a:xfrm>
            <a:off x="4157684" y="4026391"/>
            <a:ext cx="144000" cy="144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рямоугольник 126"/>
          <p:cNvSpPr/>
          <p:nvPr/>
        </p:nvSpPr>
        <p:spPr>
          <a:xfrm>
            <a:off x="1795484" y="2869103"/>
            <a:ext cx="144000" cy="144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Прямоугольник 127"/>
          <p:cNvSpPr/>
          <p:nvPr/>
        </p:nvSpPr>
        <p:spPr>
          <a:xfrm>
            <a:off x="1818266" y="4060291"/>
            <a:ext cx="144000" cy="144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рямоугольник 128"/>
          <p:cNvSpPr/>
          <p:nvPr/>
        </p:nvSpPr>
        <p:spPr>
          <a:xfrm>
            <a:off x="3596643" y="3291451"/>
            <a:ext cx="144000" cy="144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рямоугольник 129"/>
          <p:cNvSpPr/>
          <p:nvPr/>
        </p:nvSpPr>
        <p:spPr>
          <a:xfrm>
            <a:off x="2730546" y="5241078"/>
            <a:ext cx="144000" cy="144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Прямоугольник 130"/>
          <p:cNvSpPr/>
          <p:nvPr/>
        </p:nvSpPr>
        <p:spPr>
          <a:xfrm>
            <a:off x="3668643" y="2719388"/>
            <a:ext cx="144000" cy="144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Равнобедренный треугольник 131"/>
          <p:cNvSpPr/>
          <p:nvPr/>
        </p:nvSpPr>
        <p:spPr>
          <a:xfrm>
            <a:off x="3762571" y="4734488"/>
            <a:ext cx="180000" cy="14400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Равнобедренный треугольник 132"/>
          <p:cNvSpPr/>
          <p:nvPr/>
        </p:nvSpPr>
        <p:spPr>
          <a:xfrm>
            <a:off x="4313792" y="3621210"/>
            <a:ext cx="180000" cy="14400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Равнобедренный треугольник 133"/>
          <p:cNvSpPr/>
          <p:nvPr/>
        </p:nvSpPr>
        <p:spPr>
          <a:xfrm>
            <a:off x="3018392" y="4168897"/>
            <a:ext cx="180000" cy="14400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Равнобедренный треугольник 137"/>
          <p:cNvSpPr/>
          <p:nvPr/>
        </p:nvSpPr>
        <p:spPr>
          <a:xfrm>
            <a:off x="2908854" y="2906835"/>
            <a:ext cx="180000" cy="14400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Равнобедренный треугольник 140"/>
          <p:cNvSpPr/>
          <p:nvPr/>
        </p:nvSpPr>
        <p:spPr>
          <a:xfrm>
            <a:off x="1494392" y="2282947"/>
            <a:ext cx="180000" cy="14400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Равнобедренный треугольник 142"/>
          <p:cNvSpPr/>
          <p:nvPr/>
        </p:nvSpPr>
        <p:spPr>
          <a:xfrm>
            <a:off x="4370942" y="2287710"/>
            <a:ext cx="180000" cy="14400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Равнобедренный треугольник 158"/>
          <p:cNvSpPr/>
          <p:nvPr/>
        </p:nvSpPr>
        <p:spPr>
          <a:xfrm>
            <a:off x="2065892" y="3373559"/>
            <a:ext cx="180000" cy="14400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Равнобедренный треугольник 159"/>
          <p:cNvSpPr/>
          <p:nvPr/>
        </p:nvSpPr>
        <p:spPr>
          <a:xfrm>
            <a:off x="3332717" y="5216647"/>
            <a:ext cx="180000" cy="14400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Равнобедренный треугольник 160"/>
          <p:cNvSpPr/>
          <p:nvPr/>
        </p:nvSpPr>
        <p:spPr>
          <a:xfrm>
            <a:off x="2532617" y="4778497"/>
            <a:ext cx="180000" cy="14400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Овал 161"/>
          <p:cNvSpPr/>
          <p:nvPr/>
        </p:nvSpPr>
        <p:spPr>
          <a:xfrm>
            <a:off x="3044512" y="2311522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Овал 162"/>
          <p:cNvSpPr/>
          <p:nvPr/>
        </p:nvSpPr>
        <p:spPr>
          <a:xfrm>
            <a:off x="4155108" y="4321860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Овал 163"/>
          <p:cNvSpPr/>
          <p:nvPr/>
        </p:nvSpPr>
        <p:spPr>
          <a:xfrm>
            <a:off x="4126191" y="4631431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" name="Овал 164"/>
          <p:cNvSpPr/>
          <p:nvPr/>
        </p:nvSpPr>
        <p:spPr>
          <a:xfrm>
            <a:off x="3116512" y="4458825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" name="Овал 165"/>
          <p:cNvSpPr/>
          <p:nvPr/>
        </p:nvSpPr>
        <p:spPr>
          <a:xfrm>
            <a:off x="2962018" y="3207544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Овал 166"/>
          <p:cNvSpPr/>
          <p:nvPr/>
        </p:nvSpPr>
        <p:spPr>
          <a:xfrm>
            <a:off x="2640315" y="2756271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" name="Овал 167"/>
          <p:cNvSpPr/>
          <p:nvPr/>
        </p:nvSpPr>
        <p:spPr>
          <a:xfrm>
            <a:off x="1818266" y="3487358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Овал 168"/>
          <p:cNvSpPr/>
          <p:nvPr/>
        </p:nvSpPr>
        <p:spPr>
          <a:xfrm>
            <a:off x="2111755" y="4572953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0" name="Овал 169"/>
          <p:cNvSpPr/>
          <p:nvPr/>
        </p:nvSpPr>
        <p:spPr>
          <a:xfrm>
            <a:off x="2260479" y="5054907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1" name="Овал 170"/>
          <p:cNvSpPr/>
          <p:nvPr/>
        </p:nvSpPr>
        <p:spPr>
          <a:xfrm>
            <a:off x="3708571" y="4216651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2" name="Овал 171"/>
          <p:cNvSpPr/>
          <p:nvPr/>
        </p:nvSpPr>
        <p:spPr>
          <a:xfrm>
            <a:off x="3259366" y="3831702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3" name="Овал 172"/>
          <p:cNvSpPr/>
          <p:nvPr/>
        </p:nvSpPr>
        <p:spPr>
          <a:xfrm>
            <a:off x="4349792" y="3265290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" name="Овал 173"/>
          <p:cNvSpPr/>
          <p:nvPr/>
        </p:nvSpPr>
        <p:spPr>
          <a:xfrm>
            <a:off x="2355455" y="4005413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7623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657" y="271209"/>
            <a:ext cx="1193981" cy="1081341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0835342" y="444500"/>
            <a:ext cx="792000" cy="79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83483" y="519778"/>
            <a:ext cx="891591" cy="5796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1900"/>
              </a:lnSpc>
            </a:pPr>
            <a:r>
              <a:rPr lang="ru-RU" sz="2400" b="1" spc="-100" dirty="0" smtClean="0">
                <a:solidFill>
                  <a:srgbClr val="C00000"/>
                </a:solidFill>
              </a:rPr>
              <a:t>4</a:t>
            </a:r>
            <a:r>
              <a:rPr lang="ru-RU" b="1" spc="-100" dirty="0" smtClean="0">
                <a:solidFill>
                  <a:srgbClr val="C00000"/>
                </a:solidFill>
              </a:rPr>
              <a:t> </a:t>
            </a:r>
          </a:p>
          <a:p>
            <a:pPr lvl="0" algn="ctr">
              <a:lnSpc>
                <a:spcPts val="1900"/>
              </a:lnSpc>
            </a:pPr>
            <a:r>
              <a:rPr lang="ru-RU" b="1" spc="-100" dirty="0" smtClean="0">
                <a:solidFill>
                  <a:srgbClr val="C00000"/>
                </a:solidFill>
              </a:rPr>
              <a:t>минуты</a:t>
            </a:r>
            <a:endParaRPr lang="ru-RU" b="1" spc="-1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03986" y="386475"/>
            <a:ext cx="6249314" cy="908050"/>
          </a:xfrm>
          <a:prstGeom prst="rect">
            <a:avLst/>
          </a:prstGeom>
          <a:solidFill>
            <a:schemeClr val="bg1"/>
          </a:solidFill>
          <a:ln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rgbClr val="A40000"/>
                </a:solidFill>
              </a:rPr>
              <a:t>    Составь слово из букв, за </a:t>
            </a:r>
            <a:r>
              <a:rPr lang="ru-RU" sz="2800" dirty="0" smtClean="0">
                <a:solidFill>
                  <a:srgbClr val="A40000"/>
                </a:solidFill>
              </a:rPr>
              <a:t>которыми</a:t>
            </a:r>
          </a:p>
          <a:p>
            <a:r>
              <a:rPr lang="ru-RU" sz="2800" dirty="0">
                <a:solidFill>
                  <a:srgbClr val="A40000"/>
                </a:solidFill>
              </a:rPr>
              <a:t> </a:t>
            </a:r>
            <a:r>
              <a:rPr lang="ru-RU" sz="2800" dirty="0" smtClean="0">
                <a:solidFill>
                  <a:srgbClr val="A40000"/>
                </a:solidFill>
              </a:rPr>
              <a:t>   </a:t>
            </a:r>
            <a:r>
              <a:rPr lang="ru-RU" sz="2800" dirty="0">
                <a:solidFill>
                  <a:srgbClr val="A40000"/>
                </a:solidFill>
              </a:rPr>
              <a:t>спряталось </a:t>
            </a:r>
            <a:r>
              <a:rPr lang="ru-RU" sz="2800" dirty="0" smtClean="0">
                <a:solidFill>
                  <a:srgbClr val="A40000"/>
                </a:solidFill>
              </a:rPr>
              <a:t>число 3.</a:t>
            </a:r>
            <a:endParaRPr lang="ru-RU" sz="2800" dirty="0">
              <a:solidFill>
                <a:srgbClr val="A40000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77990" y="321197"/>
            <a:ext cx="1080910" cy="1080910"/>
          </a:xfrm>
          <a:prstGeom prst="ellipse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38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528" y="499646"/>
            <a:ext cx="118654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800" b="1" i="1" dirty="0">
                <a:solidFill>
                  <a:prstClr val="white"/>
                </a:solidFill>
              </a:rPr>
              <a:t>№10</a:t>
            </a:r>
            <a:endParaRPr lang="ru-RU" dirty="0"/>
          </a:p>
        </p:txBody>
      </p:sp>
      <p:graphicFrame>
        <p:nvGraphicFramePr>
          <p:cNvPr id="47" name="Таблица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480109"/>
              </p:ext>
            </p:extLst>
          </p:nvPr>
        </p:nvGraphicFramePr>
        <p:xfrm>
          <a:off x="2358571" y="1539649"/>
          <a:ext cx="2952330" cy="4752000"/>
        </p:xfrm>
        <a:graphic>
          <a:graphicData uri="http://schemas.openxmlformats.org/drawingml/2006/table">
            <a:tbl>
              <a:tblPr firstRow="1" bandRow="1"/>
              <a:tblGrid>
                <a:gridCol w="590466">
                  <a:extLst>
                    <a:ext uri="{9D8B030D-6E8A-4147-A177-3AD203B41FA5}">
                      <a16:colId xmlns:a16="http://schemas.microsoft.com/office/drawing/2014/main" val="3222061754"/>
                    </a:ext>
                  </a:extLst>
                </a:gridCol>
                <a:gridCol w="590466">
                  <a:extLst>
                    <a:ext uri="{9D8B030D-6E8A-4147-A177-3AD203B41FA5}">
                      <a16:colId xmlns:a16="http://schemas.microsoft.com/office/drawing/2014/main" val="886623998"/>
                    </a:ext>
                  </a:extLst>
                </a:gridCol>
                <a:gridCol w="590466">
                  <a:extLst>
                    <a:ext uri="{9D8B030D-6E8A-4147-A177-3AD203B41FA5}">
                      <a16:colId xmlns:a16="http://schemas.microsoft.com/office/drawing/2014/main" val="3750219659"/>
                    </a:ext>
                  </a:extLst>
                </a:gridCol>
                <a:gridCol w="590466">
                  <a:extLst>
                    <a:ext uri="{9D8B030D-6E8A-4147-A177-3AD203B41FA5}">
                      <a16:colId xmlns:a16="http://schemas.microsoft.com/office/drawing/2014/main" val="3852533339"/>
                    </a:ext>
                  </a:extLst>
                </a:gridCol>
                <a:gridCol w="590466">
                  <a:extLst>
                    <a:ext uri="{9D8B030D-6E8A-4147-A177-3AD203B41FA5}">
                      <a16:colId xmlns:a16="http://schemas.microsoft.com/office/drawing/2014/main" val="1379799988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</a:t>
                      </a:r>
                      <a:endParaRPr lang="ru-RU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+</a:t>
                      </a:r>
                      <a:endParaRPr lang="ru-RU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Э</a:t>
                      </a:r>
                      <a:endParaRPr lang="ru-RU" sz="2400" b="1" dirty="0"/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=</a:t>
                      </a:r>
                      <a:endParaRPr lang="ru-RU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5</a:t>
                      </a:r>
                      <a:endParaRPr lang="ru-RU" sz="2400" b="1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5062667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4</a:t>
                      </a:r>
                      <a:endParaRPr lang="ru-RU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11320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−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Л</a:t>
                      </a:r>
                      <a:endParaRPr lang="ru-RU" sz="2400" b="1" dirty="0"/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=</a:t>
                      </a:r>
                      <a:endParaRPr lang="ru-RU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</a:t>
                      </a:r>
                      <a:endParaRPr lang="ru-RU" sz="2400" b="1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4489516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5</a:t>
                      </a:r>
                      <a:endParaRPr lang="ru-RU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+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Р</a:t>
                      </a:r>
                      <a:endParaRPr lang="ru-RU" sz="2400" b="1" dirty="0"/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=</a:t>
                      </a:r>
                      <a:endParaRPr lang="ru-RU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8</a:t>
                      </a:r>
                      <a:endParaRPr lang="ru-RU" sz="2400" b="1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6835052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13</a:t>
                      </a:r>
                      <a:endParaRPr lang="ru-RU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11320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−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У</a:t>
                      </a:r>
                      <a:endParaRPr lang="ru-RU" sz="2400" b="1" dirty="0"/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=</a:t>
                      </a:r>
                      <a:endParaRPr lang="ru-RU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10</a:t>
                      </a:r>
                      <a:endParaRPr lang="ru-RU" sz="2400" b="1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1614703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8</a:t>
                      </a:r>
                      <a:endParaRPr lang="ru-RU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−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Е</a:t>
                      </a:r>
                      <a:endParaRPr lang="ru-RU" sz="2400" b="1" dirty="0"/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=</a:t>
                      </a:r>
                      <a:endParaRPr lang="ru-RU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6</a:t>
                      </a:r>
                      <a:endParaRPr lang="ru-RU" sz="2400" b="1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53972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7</a:t>
                      </a:r>
                      <a:endParaRPr lang="ru-RU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+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Д</a:t>
                      </a:r>
                      <a:endParaRPr lang="ru-RU" sz="2400" b="1" dirty="0"/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=</a:t>
                      </a:r>
                      <a:endParaRPr lang="ru-RU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10</a:t>
                      </a:r>
                      <a:endParaRPr lang="ru-RU" sz="2400" b="1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9154732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4</a:t>
                      </a:r>
                      <a:endParaRPr lang="ru-RU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+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А</a:t>
                      </a:r>
                      <a:endParaRPr lang="ru-RU" sz="2400" b="1" dirty="0"/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=</a:t>
                      </a:r>
                      <a:endParaRPr lang="ru-RU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</a:t>
                      </a:r>
                      <a:endParaRPr lang="ru-RU" sz="2400" b="1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0414125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</a:t>
                      </a:r>
                      <a:endParaRPr lang="ru-RU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+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И</a:t>
                      </a:r>
                      <a:endParaRPr lang="ru-RU" sz="2400" b="1" dirty="0"/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=</a:t>
                      </a:r>
                      <a:endParaRPr lang="ru-RU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6</a:t>
                      </a:r>
                      <a:endParaRPr lang="ru-RU" sz="2400" b="1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337769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9</a:t>
                      </a:r>
                      <a:endParaRPr lang="ru-RU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−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С</a:t>
                      </a:r>
                      <a:endParaRPr lang="ru-RU" sz="2400" b="1" dirty="0"/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=</a:t>
                      </a:r>
                      <a:endParaRPr lang="ru-RU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5</a:t>
                      </a:r>
                      <a:endParaRPr lang="ru-RU" sz="2400" b="1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5240359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8</a:t>
                      </a:r>
                      <a:endParaRPr lang="ru-RU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−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Ж</a:t>
                      </a:r>
                      <a:endParaRPr lang="ru-RU" sz="2400" b="1" dirty="0"/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=</a:t>
                      </a:r>
                      <a:endParaRPr lang="ru-RU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</a:t>
                      </a:r>
                      <a:endParaRPr lang="ru-RU" sz="2400" b="1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9293084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</a:t>
                      </a:r>
                      <a:endParaRPr lang="ru-RU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+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Т</a:t>
                      </a:r>
                      <a:endParaRPr lang="ru-RU" sz="2400" b="1" dirty="0"/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=</a:t>
                      </a:r>
                      <a:endParaRPr lang="ru-RU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4</a:t>
                      </a:r>
                      <a:endParaRPr lang="ru-RU" sz="2400" b="1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43989679"/>
                  </a:ext>
                </a:extLst>
              </a:tr>
            </a:tbl>
          </a:graphicData>
        </a:graphic>
      </p:graphicFrame>
      <p:sp>
        <p:nvSpPr>
          <p:cNvPr id="50" name="Прямоугольник 49"/>
          <p:cNvSpPr/>
          <p:nvPr/>
        </p:nvSpPr>
        <p:spPr>
          <a:xfrm>
            <a:off x="6232525" y="5670760"/>
            <a:ext cx="4791076" cy="6208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3200" dirty="0">
                <a:solidFill>
                  <a:prstClr val="black"/>
                </a:solidFill>
              </a:rPr>
              <a:t>Слово: </a:t>
            </a:r>
            <a:r>
              <a:rPr lang="ru-RU" sz="3200" dirty="0" smtClean="0">
                <a:solidFill>
                  <a:srgbClr val="A40000"/>
                </a:solidFill>
              </a:rPr>
              <a:t>_______________</a:t>
            </a:r>
            <a:endParaRPr lang="ru-RU" sz="3200" dirty="0">
              <a:solidFill>
                <a:srgbClr val="A4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7854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271589" y="1128631"/>
            <a:ext cx="7786106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600" dirty="0" smtClean="0">
                <a:solidFill>
                  <a:srgbClr val="00A249"/>
                </a:solidFill>
                <a:effectLst>
                  <a:outerShdw blurRad="38100" dist="38100" dir="2700000" sx="99000" sy="99000" algn="tl">
                    <a:srgbClr val="000000">
                      <a:alpha val="43137"/>
                    </a:srgbClr>
                  </a:outerShdw>
                </a:effectLst>
                <a:latin typeface="Heinrich Text" panose="02000000000000000000" pitchFamily="2" charset="0"/>
              </a:rPr>
              <a:t>ОТВЕТЫ</a:t>
            </a:r>
            <a:endParaRPr lang="ru-RU" sz="16600" dirty="0">
              <a:solidFill>
                <a:srgbClr val="00A249"/>
              </a:solidFill>
              <a:effectLst>
                <a:outerShdw blurRad="38100" dist="38100" dir="2700000" sx="99000" sy="99000" algn="tl">
                  <a:srgbClr val="000000">
                    <a:alpha val="43137"/>
                  </a:srgbClr>
                </a:outerShdw>
              </a:effectLst>
              <a:latin typeface="Heinrich Tex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112852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Прямая соединительная линия 77"/>
          <p:cNvCxnSpPr/>
          <p:nvPr/>
        </p:nvCxnSpPr>
        <p:spPr>
          <a:xfrm flipV="1">
            <a:off x="2247400" y="1972169"/>
            <a:ext cx="2172887" cy="256584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657" y="271209"/>
            <a:ext cx="1193981" cy="1081341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0835342" y="444500"/>
            <a:ext cx="792000" cy="79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809131" y="485911"/>
            <a:ext cx="840295" cy="5796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1900"/>
              </a:lnSpc>
            </a:pPr>
            <a:r>
              <a:rPr lang="ru-RU" sz="2400" b="1" spc="-100" dirty="0" smtClean="0">
                <a:solidFill>
                  <a:srgbClr val="C00000"/>
                </a:solidFill>
              </a:rPr>
              <a:t>1</a:t>
            </a:r>
            <a:r>
              <a:rPr lang="ru-RU" b="1" spc="-100" dirty="0" smtClean="0">
                <a:solidFill>
                  <a:srgbClr val="C00000"/>
                </a:solidFill>
              </a:rPr>
              <a:t> </a:t>
            </a:r>
          </a:p>
          <a:p>
            <a:pPr lvl="0" algn="ctr">
              <a:lnSpc>
                <a:spcPts val="1900"/>
              </a:lnSpc>
            </a:pPr>
            <a:r>
              <a:rPr lang="ru-RU" b="1" spc="-100" dirty="0" smtClean="0">
                <a:solidFill>
                  <a:srgbClr val="C00000"/>
                </a:solidFill>
              </a:rPr>
              <a:t>минута</a:t>
            </a:r>
            <a:endParaRPr lang="ru-RU" b="1" spc="-1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03984" y="386475"/>
            <a:ext cx="7521029" cy="908050"/>
          </a:xfrm>
          <a:prstGeom prst="rect">
            <a:avLst/>
          </a:prstGeom>
          <a:solidFill>
            <a:schemeClr val="bg1"/>
          </a:solidFill>
          <a:ln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rgbClr val="A40000"/>
                </a:solidFill>
              </a:rPr>
              <a:t>      Соедини слева направо. </a:t>
            </a:r>
          </a:p>
          <a:p>
            <a:r>
              <a:rPr lang="ru-RU" sz="2800" dirty="0" smtClean="0">
                <a:solidFill>
                  <a:srgbClr val="A40000"/>
                </a:solidFill>
              </a:rPr>
              <a:t>      По какому принципу соединять, догадайся. </a:t>
            </a:r>
            <a:endParaRPr lang="ru-RU" sz="2800" dirty="0">
              <a:solidFill>
                <a:srgbClr val="A40000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77990" y="321197"/>
            <a:ext cx="1080910" cy="1080910"/>
          </a:xfrm>
          <a:prstGeom prst="ellipse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800" b="1" i="1" dirty="0" smtClean="0"/>
              <a:t>№1</a:t>
            </a:r>
            <a:endParaRPr lang="ru-RU" sz="3800" b="1" i="1" dirty="0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2810896" y="2542701"/>
            <a:ext cx="1609390" cy="347012"/>
          </a:xfrm>
          <a:prstGeom prst="line">
            <a:avLst/>
          </a:prstGeom>
          <a:ln w="28575">
            <a:solidFill>
              <a:srgbClr val="A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5018597" y="2909982"/>
            <a:ext cx="1383615" cy="889720"/>
          </a:xfrm>
          <a:prstGeom prst="line">
            <a:avLst/>
          </a:prstGeom>
          <a:ln w="28575">
            <a:solidFill>
              <a:srgbClr val="A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8107136" y="3792417"/>
            <a:ext cx="1379064" cy="1095920"/>
          </a:xfrm>
          <a:prstGeom prst="line">
            <a:avLst/>
          </a:prstGeom>
          <a:ln w="28575">
            <a:solidFill>
              <a:srgbClr val="A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2260715" y="3181336"/>
            <a:ext cx="2159571" cy="59851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V="1">
            <a:off x="5031252" y="2896379"/>
            <a:ext cx="1370960" cy="90345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8107136" y="2851184"/>
            <a:ext cx="1851598" cy="3281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2836122" y="3818501"/>
            <a:ext cx="1608878" cy="1693299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V="1">
            <a:off x="5031123" y="5676704"/>
            <a:ext cx="1371089" cy="5847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V="1">
            <a:off x="8099161" y="2851266"/>
            <a:ext cx="1387040" cy="284021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5015756" y="1944096"/>
            <a:ext cx="1386456" cy="4896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8102762" y="1966212"/>
            <a:ext cx="1271019" cy="189031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flipV="1">
            <a:off x="2809965" y="4697396"/>
            <a:ext cx="1610320" cy="50524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5038526" y="4642408"/>
            <a:ext cx="1355924" cy="69292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flipV="1">
            <a:off x="8134350" y="4501194"/>
            <a:ext cx="1816723" cy="204156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Овал 73"/>
          <p:cNvSpPr/>
          <p:nvPr/>
        </p:nvSpPr>
        <p:spPr>
          <a:xfrm>
            <a:off x="9373782" y="2196040"/>
            <a:ext cx="767645" cy="76764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2110984" y="2192745"/>
            <a:ext cx="699912" cy="699912"/>
          </a:xfrm>
          <a:prstGeom prst="roundRect">
            <a:avLst>
              <a:gd name="adj" fmla="val 3279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4420287" y="1673013"/>
            <a:ext cx="598311" cy="5983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2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6402212" y="1799552"/>
            <a:ext cx="1704924" cy="3870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ДВА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1551194" y="2840616"/>
            <a:ext cx="699912" cy="699912"/>
          </a:xfrm>
          <a:prstGeom prst="roundRect">
            <a:avLst>
              <a:gd name="adj" fmla="val 3279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2115484" y="3465601"/>
            <a:ext cx="699912" cy="699912"/>
          </a:xfrm>
          <a:prstGeom prst="roundRect">
            <a:avLst>
              <a:gd name="adj" fmla="val 3279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1560880" y="4169912"/>
            <a:ext cx="699912" cy="699912"/>
          </a:xfrm>
          <a:prstGeom prst="roundRect">
            <a:avLst>
              <a:gd name="adj" fmla="val 3279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2114035" y="4821074"/>
            <a:ext cx="699912" cy="699912"/>
          </a:xfrm>
          <a:prstGeom prst="roundRect">
            <a:avLst>
              <a:gd name="adj" fmla="val 3279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4420286" y="2590557"/>
            <a:ext cx="598311" cy="5983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1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4420286" y="3480696"/>
            <a:ext cx="598311" cy="5983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4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4420285" y="4398240"/>
            <a:ext cx="598311" cy="5983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5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4420284" y="5400592"/>
            <a:ext cx="598311" cy="5983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3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6402212" y="2702875"/>
            <a:ext cx="1704924" cy="3870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ЧЕТЫРЕ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6402212" y="3606198"/>
            <a:ext cx="1704924" cy="3870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ОДИН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6402212" y="4523432"/>
            <a:ext cx="1704924" cy="3870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ПЯТЬ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6402212" y="5483200"/>
            <a:ext cx="1704924" cy="3870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ТРИ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96" name="Овал 95"/>
          <p:cNvSpPr/>
          <p:nvPr/>
        </p:nvSpPr>
        <p:spPr>
          <a:xfrm>
            <a:off x="9958734" y="2795461"/>
            <a:ext cx="767645" cy="76764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9373781" y="3472707"/>
            <a:ext cx="767645" cy="76764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9951073" y="4117371"/>
            <a:ext cx="767645" cy="76764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Овал 98"/>
          <p:cNvSpPr/>
          <p:nvPr/>
        </p:nvSpPr>
        <p:spPr>
          <a:xfrm>
            <a:off x="9373781" y="4775918"/>
            <a:ext cx="767645" cy="76764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вал 99"/>
          <p:cNvSpPr/>
          <p:nvPr/>
        </p:nvSpPr>
        <p:spPr>
          <a:xfrm>
            <a:off x="2406940" y="2355975"/>
            <a:ext cx="108000" cy="108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Овал 100"/>
          <p:cNvSpPr/>
          <p:nvPr/>
        </p:nvSpPr>
        <p:spPr>
          <a:xfrm>
            <a:off x="2475993" y="3722951"/>
            <a:ext cx="108000" cy="108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Овал 101"/>
          <p:cNvSpPr/>
          <p:nvPr/>
        </p:nvSpPr>
        <p:spPr>
          <a:xfrm>
            <a:off x="2364183" y="3893104"/>
            <a:ext cx="108000" cy="108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Овал 102"/>
          <p:cNvSpPr/>
          <p:nvPr/>
        </p:nvSpPr>
        <p:spPr>
          <a:xfrm>
            <a:off x="2251106" y="3616364"/>
            <a:ext cx="108000" cy="108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Овал 103"/>
          <p:cNvSpPr/>
          <p:nvPr/>
        </p:nvSpPr>
        <p:spPr>
          <a:xfrm>
            <a:off x="1846047" y="4501193"/>
            <a:ext cx="108000" cy="108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1683040" y="4290240"/>
            <a:ext cx="108000" cy="108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Овал 105"/>
          <p:cNvSpPr/>
          <p:nvPr/>
        </p:nvSpPr>
        <p:spPr>
          <a:xfrm>
            <a:off x="2614511" y="5122988"/>
            <a:ext cx="108000" cy="108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Овал 106"/>
          <p:cNvSpPr/>
          <p:nvPr/>
        </p:nvSpPr>
        <p:spPr>
          <a:xfrm>
            <a:off x="2470780" y="5249857"/>
            <a:ext cx="108000" cy="108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Овал 107"/>
          <p:cNvSpPr/>
          <p:nvPr/>
        </p:nvSpPr>
        <p:spPr>
          <a:xfrm>
            <a:off x="2297403" y="5122988"/>
            <a:ext cx="108000" cy="108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2464090" y="4989637"/>
            <a:ext cx="108000" cy="108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Овал 109"/>
          <p:cNvSpPr/>
          <p:nvPr/>
        </p:nvSpPr>
        <p:spPr>
          <a:xfrm>
            <a:off x="2278353" y="4913438"/>
            <a:ext cx="108000" cy="108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Овал 110"/>
          <p:cNvSpPr/>
          <p:nvPr/>
        </p:nvSpPr>
        <p:spPr>
          <a:xfrm>
            <a:off x="2008061" y="3226862"/>
            <a:ext cx="108000" cy="108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Овал 111"/>
          <p:cNvSpPr/>
          <p:nvPr/>
        </p:nvSpPr>
        <p:spPr>
          <a:xfrm>
            <a:off x="1933582" y="3003799"/>
            <a:ext cx="108000" cy="108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Овал 112"/>
          <p:cNvSpPr/>
          <p:nvPr/>
        </p:nvSpPr>
        <p:spPr>
          <a:xfrm>
            <a:off x="1832059" y="3234205"/>
            <a:ext cx="108000" cy="108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Овал 113"/>
          <p:cNvSpPr/>
          <p:nvPr/>
        </p:nvSpPr>
        <p:spPr>
          <a:xfrm>
            <a:off x="1724059" y="3035882"/>
            <a:ext cx="108000" cy="108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5" name="Прямая соединительная линия 114"/>
          <p:cNvCxnSpPr/>
          <p:nvPr/>
        </p:nvCxnSpPr>
        <p:spPr>
          <a:xfrm flipH="1">
            <a:off x="9757603" y="4996551"/>
            <a:ext cx="0" cy="39441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 flipH="1">
            <a:off x="10486266" y="4339326"/>
            <a:ext cx="0" cy="39441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 flipH="1">
            <a:off x="10373149" y="4255844"/>
            <a:ext cx="0" cy="39441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 flipH="1">
            <a:off x="10256831" y="4201032"/>
            <a:ext cx="0" cy="39441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/>
          <p:nvPr/>
        </p:nvCxnSpPr>
        <p:spPr>
          <a:xfrm flipH="1">
            <a:off x="10129078" y="4322519"/>
            <a:ext cx="0" cy="39441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 flipH="1">
            <a:off x="9748906" y="3579743"/>
            <a:ext cx="0" cy="39441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/>
          <p:nvPr/>
        </p:nvCxnSpPr>
        <p:spPr>
          <a:xfrm flipH="1">
            <a:off x="9595678" y="3659321"/>
            <a:ext cx="0" cy="39441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 flipH="1">
            <a:off x="10402235" y="3029654"/>
            <a:ext cx="0" cy="39441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 flipH="1">
            <a:off x="10550626" y="2982076"/>
            <a:ext cx="0" cy="39441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/>
          <p:nvPr/>
        </p:nvCxnSpPr>
        <p:spPr>
          <a:xfrm flipH="1">
            <a:off x="10226351" y="2890392"/>
            <a:ext cx="0" cy="39441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 flipH="1">
            <a:off x="10098598" y="3011879"/>
            <a:ext cx="0" cy="39441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 flipH="1">
            <a:off x="10598026" y="4301226"/>
            <a:ext cx="0" cy="39441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>
          <a:xfrm flipH="1">
            <a:off x="9824509" y="2350844"/>
            <a:ext cx="0" cy="39441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 flipH="1">
            <a:off x="9708191" y="2296032"/>
            <a:ext cx="0" cy="39441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/>
          <p:nvPr/>
        </p:nvCxnSpPr>
        <p:spPr>
          <a:xfrm flipH="1">
            <a:off x="9580438" y="2417519"/>
            <a:ext cx="0" cy="39441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1112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657" y="271209"/>
            <a:ext cx="1193981" cy="1081341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0835342" y="444500"/>
            <a:ext cx="792000" cy="79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83483" y="485911"/>
            <a:ext cx="891591" cy="5796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1900"/>
              </a:lnSpc>
            </a:pPr>
            <a:r>
              <a:rPr lang="ru-RU" sz="2400" b="1" spc="-100" dirty="0" smtClean="0">
                <a:solidFill>
                  <a:srgbClr val="C00000"/>
                </a:solidFill>
              </a:rPr>
              <a:t>2</a:t>
            </a:r>
            <a:r>
              <a:rPr lang="ru-RU" b="1" spc="-100" dirty="0" smtClean="0">
                <a:solidFill>
                  <a:srgbClr val="C00000"/>
                </a:solidFill>
              </a:rPr>
              <a:t> </a:t>
            </a:r>
          </a:p>
          <a:p>
            <a:pPr lvl="0" algn="ctr">
              <a:lnSpc>
                <a:spcPts val="1900"/>
              </a:lnSpc>
            </a:pPr>
            <a:r>
              <a:rPr lang="ru-RU" b="1" spc="-100" dirty="0" smtClean="0">
                <a:solidFill>
                  <a:srgbClr val="C00000"/>
                </a:solidFill>
              </a:rPr>
              <a:t>минуты</a:t>
            </a:r>
            <a:endParaRPr lang="ru-RU" b="1" spc="-1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03984" y="386475"/>
            <a:ext cx="5365945" cy="908050"/>
          </a:xfrm>
          <a:prstGeom prst="rect">
            <a:avLst/>
          </a:prstGeom>
          <a:solidFill>
            <a:schemeClr val="bg1"/>
          </a:solidFill>
          <a:ln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rgbClr val="A40000"/>
                </a:solidFill>
              </a:rPr>
              <a:t>      Разрисуй клетки по адресам. </a:t>
            </a:r>
            <a:endParaRPr lang="ru-RU" sz="2800" dirty="0">
              <a:solidFill>
                <a:srgbClr val="A40000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77990" y="321197"/>
            <a:ext cx="1080910" cy="1080910"/>
          </a:xfrm>
          <a:prstGeom prst="ellipse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800" b="1" i="1" dirty="0" smtClean="0"/>
              <a:t>№2</a:t>
            </a:r>
            <a:endParaRPr lang="ru-RU" sz="3800" b="1" i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06500" y="1701000"/>
          <a:ext cx="1728000" cy="1728000"/>
        </p:xfrm>
        <a:graphic>
          <a:graphicData uri="http://schemas.openxmlformats.org/drawingml/2006/table">
            <a:tbl>
              <a:tblPr firstRow="1" bandRow="1"/>
              <a:tblGrid>
                <a:gridCol w="576000">
                  <a:extLst>
                    <a:ext uri="{9D8B030D-6E8A-4147-A177-3AD203B41FA5}">
                      <a16:colId xmlns:a16="http://schemas.microsoft.com/office/drawing/2014/main" val="3537849182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1046692021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3628005513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903859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55531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99692"/>
                  </a:ext>
                </a:extLst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4461400" y="1719607"/>
          <a:ext cx="2304000" cy="2304000"/>
        </p:xfrm>
        <a:graphic>
          <a:graphicData uri="http://schemas.openxmlformats.org/drawingml/2006/table">
            <a:tbl>
              <a:tblPr firstRow="1" bandRow="1"/>
              <a:tblGrid>
                <a:gridCol w="576000">
                  <a:extLst>
                    <a:ext uri="{9D8B030D-6E8A-4147-A177-3AD203B41FA5}">
                      <a16:colId xmlns:a16="http://schemas.microsoft.com/office/drawing/2014/main" val="3537849182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1046692021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3628005513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494138963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903859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55531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99692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393338"/>
                  </a:ext>
                </a:extLst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8228684" y="1719607"/>
          <a:ext cx="2880000" cy="2880000"/>
        </p:xfrm>
        <a:graphic>
          <a:graphicData uri="http://schemas.openxmlformats.org/drawingml/2006/table">
            <a:tbl>
              <a:tblPr firstRow="1" bandRow="1"/>
              <a:tblGrid>
                <a:gridCol w="576000">
                  <a:extLst>
                    <a:ext uri="{9D8B030D-6E8A-4147-A177-3AD203B41FA5}">
                      <a16:colId xmlns:a16="http://schemas.microsoft.com/office/drawing/2014/main" val="3537849182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1046692021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3628005513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1114420855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3532362253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903859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55531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99692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14040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476609"/>
                  </a:ext>
                </a:extLst>
              </a:tr>
            </a:tbl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849984" y="2832100"/>
            <a:ext cx="242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1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34744" y="2260600"/>
            <a:ext cx="206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49984" y="1696720"/>
            <a:ext cx="242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3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113884" y="3441700"/>
            <a:ext cx="242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1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098644" y="2870200"/>
            <a:ext cx="206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113884" y="2306320"/>
            <a:ext cx="242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3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901024" y="3982720"/>
            <a:ext cx="242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1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885784" y="3411220"/>
            <a:ext cx="206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901024" y="2847340"/>
            <a:ext cx="242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3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870543" y="2298700"/>
            <a:ext cx="221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4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885784" y="1734820"/>
            <a:ext cx="244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2">
                    <a:lumMod val="25000"/>
                  </a:schemeClr>
                </a:solidFill>
              </a:rPr>
              <a:t>5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107423" y="1734820"/>
            <a:ext cx="221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4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380256" y="4512749"/>
            <a:ext cx="221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А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910481" y="4516559"/>
            <a:ext cx="221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Б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9450231" y="4514110"/>
            <a:ext cx="221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В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0091581" y="4517920"/>
            <a:ext cx="221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Г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0593159" y="4512749"/>
            <a:ext cx="221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Д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551947" y="3922803"/>
            <a:ext cx="221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А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105032" y="3926613"/>
            <a:ext cx="221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Б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660022" y="3924164"/>
            <a:ext cx="221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В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248032" y="3927974"/>
            <a:ext cx="221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Г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277326" y="3332857"/>
            <a:ext cx="221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А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853271" y="3336667"/>
            <a:ext cx="221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Б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415881" y="3334218"/>
            <a:ext cx="221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В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00884" y="4018183"/>
            <a:ext cx="851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А2</a:t>
            </a:r>
          </a:p>
          <a:p>
            <a:r>
              <a:rPr lang="ru-RU" sz="3200" dirty="0" smtClean="0">
                <a:solidFill>
                  <a:srgbClr val="0070C0"/>
                </a:solidFill>
              </a:rPr>
              <a:t>Б1</a:t>
            </a:r>
          </a:p>
          <a:p>
            <a:r>
              <a:rPr lang="ru-RU" sz="3200" dirty="0" smtClean="0">
                <a:solidFill>
                  <a:srgbClr val="0070C0"/>
                </a:solidFill>
              </a:rPr>
              <a:t>В3      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901552" y="4467648"/>
            <a:ext cx="851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А3</a:t>
            </a:r>
          </a:p>
          <a:p>
            <a:r>
              <a:rPr lang="ru-RU" sz="3200" dirty="0" smtClean="0">
                <a:solidFill>
                  <a:srgbClr val="00B050"/>
                </a:solidFill>
              </a:rPr>
              <a:t>Б1</a:t>
            </a:r>
          </a:p>
          <a:p>
            <a:r>
              <a:rPr lang="ru-RU" sz="3200" dirty="0" smtClean="0">
                <a:solidFill>
                  <a:srgbClr val="00B050"/>
                </a:solidFill>
              </a:rPr>
              <a:t>Б4      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688404" y="4467648"/>
            <a:ext cx="724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В2</a:t>
            </a:r>
          </a:p>
          <a:p>
            <a:r>
              <a:rPr lang="ru-RU" sz="3200" dirty="0" smtClean="0">
                <a:solidFill>
                  <a:srgbClr val="00B050"/>
                </a:solidFill>
              </a:rPr>
              <a:t>В3</a:t>
            </a:r>
          </a:p>
          <a:p>
            <a:r>
              <a:rPr lang="ru-RU" sz="3200" dirty="0" smtClean="0">
                <a:solidFill>
                  <a:srgbClr val="00B050"/>
                </a:solidFill>
              </a:rPr>
              <a:t>Г1      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8590346" y="5097524"/>
            <a:ext cx="851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Д1</a:t>
            </a:r>
          </a:p>
          <a:p>
            <a:r>
              <a:rPr lang="ru-RU" sz="3200" dirty="0" smtClean="0">
                <a:solidFill>
                  <a:srgbClr val="7030A0"/>
                </a:solidFill>
              </a:rPr>
              <a:t>Д4</a:t>
            </a:r>
          </a:p>
          <a:p>
            <a:r>
              <a:rPr lang="ru-RU" sz="3200" dirty="0" smtClean="0">
                <a:solidFill>
                  <a:srgbClr val="7030A0"/>
                </a:solidFill>
              </a:rPr>
              <a:t>Г5      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9377198" y="5097524"/>
            <a:ext cx="724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Г1</a:t>
            </a:r>
          </a:p>
          <a:p>
            <a:r>
              <a:rPr lang="ru-RU" sz="3200" dirty="0" smtClean="0">
                <a:solidFill>
                  <a:srgbClr val="7030A0"/>
                </a:solidFill>
              </a:rPr>
              <a:t>В2</a:t>
            </a:r>
          </a:p>
          <a:p>
            <a:r>
              <a:rPr lang="ru-RU" sz="3200" dirty="0" smtClean="0">
                <a:solidFill>
                  <a:srgbClr val="7030A0"/>
                </a:solidFill>
              </a:rPr>
              <a:t>Б4      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0113629" y="5101334"/>
            <a:ext cx="724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Б3</a:t>
            </a:r>
          </a:p>
          <a:p>
            <a:r>
              <a:rPr lang="ru-RU" sz="3200" dirty="0" smtClean="0">
                <a:solidFill>
                  <a:srgbClr val="7030A0"/>
                </a:solidFill>
              </a:rPr>
              <a:t>А5</a:t>
            </a:r>
          </a:p>
          <a:p>
            <a:r>
              <a:rPr lang="ru-RU" sz="3200" dirty="0" smtClean="0">
                <a:solidFill>
                  <a:srgbClr val="7030A0"/>
                </a:solidFill>
              </a:rPr>
              <a:t>А2      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0583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2" descr="Лейн, Двери, Панорамный Вид, Старая Деревн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0"/>
          <a:stretch/>
        </p:blipFill>
        <p:spPr bwMode="auto">
          <a:xfrm>
            <a:off x="169124" y="1451202"/>
            <a:ext cx="5797550" cy="493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657" y="271209"/>
            <a:ext cx="1193981" cy="1081341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0835342" y="444500"/>
            <a:ext cx="792000" cy="79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83483" y="485911"/>
            <a:ext cx="891591" cy="5796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-1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ru-RU" sz="18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минуты</a:t>
            </a:r>
            <a:endParaRPr kumimoji="0" lang="ru-RU" sz="1800" b="1" i="0" u="none" strike="noStrike" kern="1200" cap="none" spc="-1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03985" y="386475"/>
            <a:ext cx="3798216" cy="908050"/>
          </a:xfrm>
          <a:prstGeom prst="rect">
            <a:avLst/>
          </a:prstGeom>
          <a:solidFill>
            <a:schemeClr val="bg1"/>
          </a:solidFill>
          <a:ln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Найди 9 отличий.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A4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77990" y="321197"/>
            <a:ext cx="1080910" cy="1080910"/>
          </a:xfrm>
          <a:prstGeom prst="ellipse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№3</a:t>
            </a:r>
            <a:endParaRPr kumimoji="0" lang="ru-RU" sz="3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4" name="Picture 2" descr="Лейн, Двери, Панорамный Вид, Старая Деревн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0"/>
          <a:stretch/>
        </p:blipFill>
        <p:spPr bwMode="auto">
          <a:xfrm>
            <a:off x="6214534" y="1443518"/>
            <a:ext cx="5797550" cy="493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Собака, Силуэт, Тень, Черный И Белый, Животных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959" y="5411951"/>
            <a:ext cx="1006475" cy="83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 descr="Зонтик, Зонтики, Satikka, Тень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35" b="50747"/>
          <a:stretch/>
        </p:blipFill>
        <p:spPr bwMode="auto">
          <a:xfrm>
            <a:off x="2306814" y="4208626"/>
            <a:ext cx="63044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Птица, Животных, Синий, Покупать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035" y="1732126"/>
            <a:ext cx="447231" cy="43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Цветы, Тюльпаны, Сумка, Подарок, Красный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744" y="4708888"/>
            <a:ext cx="955765" cy="71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8" descr="Пляжный Мяч, Шар, Надувные, Пляж, Красочные, Отказов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90" y="5627851"/>
            <a:ext cx="321535" cy="32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Солнце, Облака, Погода, Облачность, Символ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035" y="2598400"/>
            <a:ext cx="588208" cy="53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Сумки, Серый, Модные, Мягкий, Контейнер, Хранения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124" y="5843532"/>
            <a:ext cx="583501" cy="42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Плантатор, Ваза, Флора, Листва, Зеленый, Листья, Завод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196" y="4013313"/>
            <a:ext cx="386516" cy="62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226" y="5003497"/>
            <a:ext cx="617249" cy="550024"/>
          </a:xfrm>
          <a:prstGeom prst="rect">
            <a:avLst/>
          </a:prstGeom>
        </p:spPr>
      </p:pic>
      <p:sp>
        <p:nvSpPr>
          <p:cNvPr id="11" name="Стрелка вправо 10"/>
          <p:cNvSpPr/>
          <p:nvPr/>
        </p:nvSpPr>
        <p:spPr>
          <a:xfrm rot="5955024">
            <a:off x="122434" y="4875036"/>
            <a:ext cx="716200" cy="603887"/>
          </a:xfrm>
          <a:prstGeom prst="rightArrow">
            <a:avLst/>
          </a:prstGeom>
          <a:solidFill>
            <a:srgbClr val="FFFF00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Стрелка вправо 56"/>
          <p:cNvSpPr/>
          <p:nvPr/>
        </p:nvSpPr>
        <p:spPr>
          <a:xfrm rot="6305352">
            <a:off x="1705525" y="5117233"/>
            <a:ext cx="716200" cy="603887"/>
          </a:xfrm>
          <a:prstGeom prst="rightArrow">
            <a:avLst/>
          </a:prstGeom>
          <a:solidFill>
            <a:srgbClr val="FFFF00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Стрелка вправо 57"/>
          <p:cNvSpPr/>
          <p:nvPr/>
        </p:nvSpPr>
        <p:spPr>
          <a:xfrm rot="6305352">
            <a:off x="773064" y="4342040"/>
            <a:ext cx="716200" cy="603887"/>
          </a:xfrm>
          <a:prstGeom prst="rightArrow">
            <a:avLst/>
          </a:prstGeom>
          <a:solidFill>
            <a:srgbClr val="FFFF00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Стрелка вправо 58"/>
          <p:cNvSpPr/>
          <p:nvPr/>
        </p:nvSpPr>
        <p:spPr>
          <a:xfrm rot="6305352">
            <a:off x="2546548" y="4513277"/>
            <a:ext cx="716200" cy="603887"/>
          </a:xfrm>
          <a:prstGeom prst="rightArrow">
            <a:avLst/>
          </a:prstGeom>
          <a:solidFill>
            <a:srgbClr val="FFFF00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Стрелка вправо 59"/>
          <p:cNvSpPr/>
          <p:nvPr/>
        </p:nvSpPr>
        <p:spPr>
          <a:xfrm rot="6305352">
            <a:off x="2806191" y="5371233"/>
            <a:ext cx="716200" cy="603887"/>
          </a:xfrm>
          <a:prstGeom prst="rightArrow">
            <a:avLst/>
          </a:prstGeom>
          <a:solidFill>
            <a:srgbClr val="FFFF00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Стрелка вправо 60"/>
          <p:cNvSpPr/>
          <p:nvPr/>
        </p:nvSpPr>
        <p:spPr>
          <a:xfrm rot="6305352">
            <a:off x="2388503" y="3485989"/>
            <a:ext cx="716200" cy="603887"/>
          </a:xfrm>
          <a:prstGeom prst="rightArrow">
            <a:avLst/>
          </a:prstGeom>
          <a:solidFill>
            <a:srgbClr val="FFFF00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Стрелка вправо 61"/>
          <p:cNvSpPr/>
          <p:nvPr/>
        </p:nvSpPr>
        <p:spPr>
          <a:xfrm rot="18860082">
            <a:off x="1880702" y="2820258"/>
            <a:ext cx="716200" cy="603887"/>
          </a:xfrm>
          <a:prstGeom prst="rightArrow">
            <a:avLst/>
          </a:prstGeom>
          <a:solidFill>
            <a:srgbClr val="FFFF00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Стрелка вправо 62"/>
          <p:cNvSpPr/>
          <p:nvPr/>
        </p:nvSpPr>
        <p:spPr>
          <a:xfrm rot="21001989">
            <a:off x="1780586" y="1718415"/>
            <a:ext cx="716200" cy="603887"/>
          </a:xfrm>
          <a:prstGeom prst="rightArrow">
            <a:avLst/>
          </a:prstGeom>
          <a:solidFill>
            <a:srgbClr val="FFFF00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Стрелка вправо 65"/>
          <p:cNvSpPr/>
          <p:nvPr/>
        </p:nvSpPr>
        <p:spPr>
          <a:xfrm rot="6305352">
            <a:off x="3743169" y="3711766"/>
            <a:ext cx="716200" cy="603887"/>
          </a:xfrm>
          <a:prstGeom prst="rightArrow">
            <a:avLst/>
          </a:prstGeom>
          <a:solidFill>
            <a:srgbClr val="FFFF00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1754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49" y="-191003"/>
            <a:ext cx="115347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55091">
              <a:lnSpc>
                <a:spcPct val="150000"/>
              </a:lnSpc>
            </a:pPr>
            <a:r>
              <a:rPr lang="ru-RU" sz="7200" dirty="0" smtClean="0">
                <a:solidFill>
                  <a:srgbClr val="A40000"/>
                </a:solidFill>
                <a:effectLst>
                  <a:outerShdw blurRad="63500" sx="101000" sy="101000" algn="ctr" rotWithShape="0">
                    <a:schemeClr val="bg1">
                      <a:alpha val="72000"/>
                    </a:schemeClr>
                  </a:outerShdw>
                </a:effectLst>
                <a:latin typeface="Heinrich Text" panose="02000000000000000000" pitchFamily="2" charset="0"/>
              </a:rPr>
              <a:t>5 февраля − «</a:t>
            </a:r>
            <a:r>
              <a:rPr lang="ru-RU" sz="7200" dirty="0">
                <a:solidFill>
                  <a:srgbClr val="A40000"/>
                </a:solidFill>
                <a:effectLst>
                  <a:outerShdw blurRad="63500" sx="101000" sy="101000" algn="ctr" rotWithShape="0">
                    <a:schemeClr val="bg1">
                      <a:alpha val="72000"/>
                    </a:schemeClr>
                  </a:outerShdw>
                </a:effectLst>
                <a:latin typeface="Heinrich Text" panose="02000000000000000000" pitchFamily="2" charset="0"/>
              </a:rPr>
              <a:t>День эрудита»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14300" y="1602792"/>
            <a:ext cx="12369800" cy="1184729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49249" y="1653592"/>
            <a:ext cx="117284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Эрудит</a:t>
            </a: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образованный </a:t>
            </a:r>
            <a:r>
              <a:rPr lang="ru-RU" sz="3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человек, который много </a:t>
            </a: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читает, </a:t>
            </a:r>
            <a:r>
              <a:rPr lang="ru-RU" sz="3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изучает разные предметы, познаёт </a:t>
            </a: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мир. </a:t>
            </a:r>
          </a:p>
        </p:txBody>
      </p:sp>
    </p:spTree>
    <p:extLst>
      <p:ext uri="{BB962C8B-B14F-4D97-AF65-F5344CB8AC3E}">
        <p14:creationId xmlns:p14="http://schemas.microsoft.com/office/powerpoint/2010/main" val="87826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657" y="271209"/>
            <a:ext cx="1193981" cy="1081341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0835342" y="444500"/>
            <a:ext cx="792000" cy="79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83483" y="485911"/>
            <a:ext cx="891591" cy="5796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1900"/>
              </a:lnSpc>
            </a:pPr>
            <a:r>
              <a:rPr lang="ru-RU" sz="2400" b="1" spc="-100" dirty="0" smtClean="0">
                <a:solidFill>
                  <a:srgbClr val="C00000"/>
                </a:solidFill>
              </a:rPr>
              <a:t>4</a:t>
            </a:r>
            <a:r>
              <a:rPr lang="ru-RU" b="1" spc="-100" dirty="0" smtClean="0">
                <a:solidFill>
                  <a:srgbClr val="C00000"/>
                </a:solidFill>
              </a:rPr>
              <a:t> </a:t>
            </a:r>
          </a:p>
          <a:p>
            <a:pPr lvl="0" algn="ctr">
              <a:lnSpc>
                <a:spcPts val="1900"/>
              </a:lnSpc>
            </a:pPr>
            <a:r>
              <a:rPr lang="ru-RU" b="1" spc="-100" dirty="0" smtClean="0">
                <a:solidFill>
                  <a:srgbClr val="C00000"/>
                </a:solidFill>
              </a:rPr>
              <a:t>минуты</a:t>
            </a:r>
            <a:endParaRPr lang="ru-RU" b="1" spc="-1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03985" y="386475"/>
            <a:ext cx="7972282" cy="908050"/>
          </a:xfrm>
          <a:prstGeom prst="rect">
            <a:avLst/>
          </a:prstGeom>
          <a:solidFill>
            <a:schemeClr val="bg1"/>
          </a:solidFill>
          <a:ln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rgbClr val="A40000"/>
                </a:solidFill>
              </a:rPr>
              <a:t>      На какой дороге ровно </a:t>
            </a:r>
            <a:r>
              <a:rPr lang="ru-RU" sz="2800" dirty="0" smtClean="0">
                <a:solidFill>
                  <a:srgbClr val="A40000"/>
                </a:solidFill>
              </a:rPr>
              <a:t>6 </a:t>
            </a:r>
            <a:r>
              <a:rPr lang="ru-RU" sz="2800" dirty="0" smtClean="0">
                <a:solidFill>
                  <a:srgbClr val="A40000"/>
                </a:solidFill>
              </a:rPr>
              <a:t>поворотов направо? </a:t>
            </a:r>
            <a:endParaRPr lang="ru-RU" sz="2800" dirty="0">
              <a:solidFill>
                <a:srgbClr val="A40000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77990" y="321197"/>
            <a:ext cx="1080910" cy="1080910"/>
          </a:xfrm>
          <a:prstGeom prst="ellipse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800" b="1" i="1" dirty="0" smtClean="0"/>
              <a:t>№4</a:t>
            </a:r>
            <a:endParaRPr lang="ru-RU" sz="3800" b="1" i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9253" y="1719284"/>
            <a:ext cx="891163" cy="86010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9253" y="2992128"/>
            <a:ext cx="891163" cy="86010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918" y="4295531"/>
            <a:ext cx="891163" cy="860104"/>
          </a:xfrm>
          <a:prstGeom prst="rect">
            <a:avLst/>
          </a:prstGeom>
        </p:spPr>
      </p:pic>
      <p:sp>
        <p:nvSpPr>
          <p:cNvPr id="14" name="Полилиния 13"/>
          <p:cNvSpPr/>
          <p:nvPr/>
        </p:nvSpPr>
        <p:spPr>
          <a:xfrm>
            <a:off x="1286933" y="3149600"/>
            <a:ext cx="9776178" cy="880533"/>
          </a:xfrm>
          <a:custGeom>
            <a:avLst/>
            <a:gdLst>
              <a:gd name="connsiteX0" fmla="*/ 0 w 9776178"/>
              <a:gd name="connsiteY0" fmla="*/ 0 h 880533"/>
              <a:gd name="connsiteX1" fmla="*/ 914400 w 9776178"/>
              <a:gd name="connsiteY1" fmla="*/ 11289 h 880533"/>
              <a:gd name="connsiteX2" fmla="*/ 903111 w 9776178"/>
              <a:gd name="connsiteY2" fmla="*/ 417689 h 880533"/>
              <a:gd name="connsiteX3" fmla="*/ 361245 w 9776178"/>
              <a:gd name="connsiteY3" fmla="*/ 428978 h 880533"/>
              <a:gd name="connsiteX4" fmla="*/ 372534 w 9776178"/>
              <a:gd name="connsiteY4" fmla="*/ 790222 h 880533"/>
              <a:gd name="connsiteX5" fmla="*/ 2235200 w 9776178"/>
              <a:gd name="connsiteY5" fmla="*/ 801511 h 880533"/>
              <a:gd name="connsiteX6" fmla="*/ 2223911 w 9776178"/>
              <a:gd name="connsiteY6" fmla="*/ 440267 h 880533"/>
              <a:gd name="connsiteX7" fmla="*/ 1761067 w 9776178"/>
              <a:gd name="connsiteY7" fmla="*/ 440267 h 880533"/>
              <a:gd name="connsiteX8" fmla="*/ 1772356 w 9776178"/>
              <a:gd name="connsiteY8" fmla="*/ 33867 h 880533"/>
              <a:gd name="connsiteX9" fmla="*/ 5542845 w 9776178"/>
              <a:gd name="connsiteY9" fmla="*/ 33867 h 880533"/>
              <a:gd name="connsiteX10" fmla="*/ 5531556 w 9776178"/>
              <a:gd name="connsiteY10" fmla="*/ 474133 h 880533"/>
              <a:gd name="connsiteX11" fmla="*/ 3646311 w 9776178"/>
              <a:gd name="connsiteY11" fmla="*/ 474133 h 880533"/>
              <a:gd name="connsiteX12" fmla="*/ 3646311 w 9776178"/>
              <a:gd name="connsiteY12" fmla="*/ 869244 h 880533"/>
              <a:gd name="connsiteX13" fmla="*/ 7145867 w 9776178"/>
              <a:gd name="connsiteY13" fmla="*/ 869244 h 880533"/>
              <a:gd name="connsiteX14" fmla="*/ 7134578 w 9776178"/>
              <a:gd name="connsiteY14" fmla="*/ 56444 h 880533"/>
              <a:gd name="connsiteX15" fmla="*/ 8398934 w 9776178"/>
              <a:gd name="connsiteY15" fmla="*/ 56444 h 880533"/>
              <a:gd name="connsiteX16" fmla="*/ 8410223 w 9776178"/>
              <a:gd name="connsiteY16" fmla="*/ 880533 h 880533"/>
              <a:gd name="connsiteX17" fmla="*/ 9177867 w 9776178"/>
              <a:gd name="connsiteY17" fmla="*/ 880533 h 880533"/>
              <a:gd name="connsiteX18" fmla="*/ 9177867 w 9776178"/>
              <a:gd name="connsiteY18" fmla="*/ 316089 h 880533"/>
              <a:gd name="connsiteX19" fmla="*/ 9776178 w 9776178"/>
              <a:gd name="connsiteY19" fmla="*/ 327378 h 880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776178" h="880533">
                <a:moveTo>
                  <a:pt x="0" y="0"/>
                </a:moveTo>
                <a:lnTo>
                  <a:pt x="914400" y="11289"/>
                </a:lnTo>
                <a:lnTo>
                  <a:pt x="903111" y="417689"/>
                </a:lnTo>
                <a:lnTo>
                  <a:pt x="361245" y="428978"/>
                </a:lnTo>
                <a:lnTo>
                  <a:pt x="372534" y="790222"/>
                </a:lnTo>
                <a:lnTo>
                  <a:pt x="2235200" y="801511"/>
                </a:lnTo>
                <a:lnTo>
                  <a:pt x="2223911" y="440267"/>
                </a:lnTo>
                <a:lnTo>
                  <a:pt x="1761067" y="440267"/>
                </a:lnTo>
                <a:lnTo>
                  <a:pt x="1772356" y="33867"/>
                </a:lnTo>
                <a:lnTo>
                  <a:pt x="5542845" y="33867"/>
                </a:lnTo>
                <a:lnTo>
                  <a:pt x="5531556" y="474133"/>
                </a:lnTo>
                <a:lnTo>
                  <a:pt x="3646311" y="474133"/>
                </a:lnTo>
                <a:lnTo>
                  <a:pt x="3646311" y="869244"/>
                </a:lnTo>
                <a:lnTo>
                  <a:pt x="7145867" y="869244"/>
                </a:lnTo>
                <a:lnTo>
                  <a:pt x="7134578" y="56444"/>
                </a:lnTo>
                <a:lnTo>
                  <a:pt x="8398934" y="56444"/>
                </a:lnTo>
                <a:lnTo>
                  <a:pt x="8410223" y="880533"/>
                </a:lnTo>
                <a:lnTo>
                  <a:pt x="9177867" y="880533"/>
                </a:lnTo>
                <a:lnTo>
                  <a:pt x="9177867" y="316089"/>
                </a:lnTo>
                <a:lnTo>
                  <a:pt x="9776178" y="327378"/>
                </a:lnTo>
              </a:path>
            </a:pathLst>
          </a:cu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1185333" y="1952978"/>
            <a:ext cx="10013245" cy="575733"/>
          </a:xfrm>
          <a:custGeom>
            <a:avLst/>
            <a:gdLst>
              <a:gd name="connsiteX0" fmla="*/ 0 w 10013245"/>
              <a:gd name="connsiteY0" fmla="*/ 508000 h 575733"/>
              <a:gd name="connsiteX1" fmla="*/ 4775200 w 10013245"/>
              <a:gd name="connsiteY1" fmla="*/ 519289 h 575733"/>
              <a:gd name="connsiteX2" fmla="*/ 4775200 w 10013245"/>
              <a:gd name="connsiteY2" fmla="*/ 270933 h 575733"/>
              <a:gd name="connsiteX3" fmla="*/ 1219200 w 10013245"/>
              <a:gd name="connsiteY3" fmla="*/ 282222 h 575733"/>
              <a:gd name="connsiteX4" fmla="*/ 1230489 w 10013245"/>
              <a:gd name="connsiteY4" fmla="*/ 0 h 575733"/>
              <a:gd name="connsiteX5" fmla="*/ 5249334 w 10013245"/>
              <a:gd name="connsiteY5" fmla="*/ 11289 h 575733"/>
              <a:gd name="connsiteX6" fmla="*/ 5238045 w 10013245"/>
              <a:gd name="connsiteY6" fmla="*/ 508000 h 575733"/>
              <a:gd name="connsiteX7" fmla="*/ 6502400 w 10013245"/>
              <a:gd name="connsiteY7" fmla="*/ 508000 h 575733"/>
              <a:gd name="connsiteX8" fmla="*/ 6502400 w 10013245"/>
              <a:gd name="connsiteY8" fmla="*/ 33866 h 575733"/>
              <a:gd name="connsiteX9" fmla="*/ 6502400 w 10013245"/>
              <a:gd name="connsiteY9" fmla="*/ 33866 h 575733"/>
              <a:gd name="connsiteX10" fmla="*/ 7789334 w 10013245"/>
              <a:gd name="connsiteY10" fmla="*/ 22578 h 575733"/>
              <a:gd name="connsiteX11" fmla="*/ 7789334 w 10013245"/>
              <a:gd name="connsiteY11" fmla="*/ 575733 h 575733"/>
              <a:gd name="connsiteX12" fmla="*/ 8421511 w 10013245"/>
              <a:gd name="connsiteY12" fmla="*/ 575733 h 575733"/>
              <a:gd name="connsiteX13" fmla="*/ 8421511 w 10013245"/>
              <a:gd name="connsiteY13" fmla="*/ 45155 h 575733"/>
              <a:gd name="connsiteX14" fmla="*/ 9256889 w 10013245"/>
              <a:gd name="connsiteY14" fmla="*/ 33866 h 575733"/>
              <a:gd name="connsiteX15" fmla="*/ 9223023 w 10013245"/>
              <a:gd name="connsiteY15" fmla="*/ 564444 h 575733"/>
              <a:gd name="connsiteX16" fmla="*/ 10013245 w 10013245"/>
              <a:gd name="connsiteY16" fmla="*/ 496711 h 575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013245" h="575733">
                <a:moveTo>
                  <a:pt x="0" y="508000"/>
                </a:moveTo>
                <a:lnTo>
                  <a:pt x="4775200" y="519289"/>
                </a:lnTo>
                <a:lnTo>
                  <a:pt x="4775200" y="270933"/>
                </a:lnTo>
                <a:lnTo>
                  <a:pt x="1219200" y="282222"/>
                </a:lnTo>
                <a:lnTo>
                  <a:pt x="1230489" y="0"/>
                </a:lnTo>
                <a:lnTo>
                  <a:pt x="5249334" y="11289"/>
                </a:lnTo>
                <a:lnTo>
                  <a:pt x="5238045" y="508000"/>
                </a:lnTo>
                <a:lnTo>
                  <a:pt x="6502400" y="508000"/>
                </a:lnTo>
                <a:lnTo>
                  <a:pt x="6502400" y="33866"/>
                </a:lnTo>
                <a:lnTo>
                  <a:pt x="6502400" y="33866"/>
                </a:lnTo>
                <a:lnTo>
                  <a:pt x="7789334" y="22578"/>
                </a:lnTo>
                <a:lnTo>
                  <a:pt x="7789334" y="575733"/>
                </a:lnTo>
                <a:lnTo>
                  <a:pt x="8421511" y="575733"/>
                </a:lnTo>
                <a:lnTo>
                  <a:pt x="8421511" y="45155"/>
                </a:lnTo>
                <a:lnTo>
                  <a:pt x="9256889" y="33866"/>
                </a:lnTo>
                <a:lnTo>
                  <a:pt x="9223023" y="564444"/>
                </a:lnTo>
                <a:lnTo>
                  <a:pt x="10013245" y="496711"/>
                </a:lnTo>
              </a:path>
            </a:pathLst>
          </a:cu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1219200" y="4447822"/>
            <a:ext cx="9968089" cy="666045"/>
          </a:xfrm>
          <a:custGeom>
            <a:avLst/>
            <a:gdLst>
              <a:gd name="connsiteX0" fmla="*/ 0 w 9968089"/>
              <a:gd name="connsiteY0" fmla="*/ 575734 h 666045"/>
              <a:gd name="connsiteX1" fmla="*/ 3544711 w 9968089"/>
              <a:gd name="connsiteY1" fmla="*/ 575734 h 666045"/>
              <a:gd name="connsiteX2" fmla="*/ 3544711 w 9968089"/>
              <a:gd name="connsiteY2" fmla="*/ 11289 h 666045"/>
              <a:gd name="connsiteX3" fmla="*/ 5339644 w 9968089"/>
              <a:gd name="connsiteY3" fmla="*/ 11289 h 666045"/>
              <a:gd name="connsiteX4" fmla="*/ 5339644 w 9968089"/>
              <a:gd name="connsiteY4" fmla="*/ 530578 h 666045"/>
              <a:gd name="connsiteX5" fmla="*/ 7484533 w 9968089"/>
              <a:gd name="connsiteY5" fmla="*/ 530578 h 666045"/>
              <a:gd name="connsiteX6" fmla="*/ 7484533 w 9968089"/>
              <a:gd name="connsiteY6" fmla="*/ 259645 h 666045"/>
              <a:gd name="connsiteX7" fmla="*/ 6558844 w 9968089"/>
              <a:gd name="connsiteY7" fmla="*/ 270934 h 666045"/>
              <a:gd name="connsiteX8" fmla="*/ 6558844 w 9968089"/>
              <a:gd name="connsiteY8" fmla="*/ 0 h 666045"/>
              <a:gd name="connsiteX9" fmla="*/ 8918222 w 9968089"/>
              <a:gd name="connsiteY9" fmla="*/ 11289 h 666045"/>
              <a:gd name="connsiteX10" fmla="*/ 8918222 w 9968089"/>
              <a:gd name="connsiteY10" fmla="*/ 508000 h 666045"/>
              <a:gd name="connsiteX11" fmla="*/ 8918222 w 9968089"/>
              <a:gd name="connsiteY11" fmla="*/ 666045 h 666045"/>
              <a:gd name="connsiteX12" fmla="*/ 9324622 w 9968089"/>
              <a:gd name="connsiteY12" fmla="*/ 666045 h 666045"/>
              <a:gd name="connsiteX13" fmla="*/ 9324622 w 9968089"/>
              <a:gd name="connsiteY13" fmla="*/ 383822 h 666045"/>
              <a:gd name="connsiteX14" fmla="*/ 9968089 w 9968089"/>
              <a:gd name="connsiteY14" fmla="*/ 361245 h 66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968089" h="666045">
                <a:moveTo>
                  <a:pt x="0" y="575734"/>
                </a:moveTo>
                <a:lnTo>
                  <a:pt x="3544711" y="575734"/>
                </a:lnTo>
                <a:lnTo>
                  <a:pt x="3544711" y="11289"/>
                </a:lnTo>
                <a:lnTo>
                  <a:pt x="5339644" y="11289"/>
                </a:lnTo>
                <a:lnTo>
                  <a:pt x="5339644" y="530578"/>
                </a:lnTo>
                <a:lnTo>
                  <a:pt x="7484533" y="530578"/>
                </a:lnTo>
                <a:lnTo>
                  <a:pt x="7484533" y="259645"/>
                </a:lnTo>
                <a:lnTo>
                  <a:pt x="6558844" y="270934"/>
                </a:lnTo>
                <a:lnTo>
                  <a:pt x="6558844" y="0"/>
                </a:lnTo>
                <a:lnTo>
                  <a:pt x="8918222" y="11289"/>
                </a:lnTo>
                <a:lnTo>
                  <a:pt x="8918222" y="508000"/>
                </a:lnTo>
                <a:lnTo>
                  <a:pt x="8918222" y="666045"/>
                </a:lnTo>
                <a:lnTo>
                  <a:pt x="9324622" y="666045"/>
                </a:lnTo>
                <a:lnTo>
                  <a:pt x="9324622" y="383822"/>
                </a:lnTo>
                <a:lnTo>
                  <a:pt x="9968089" y="361245"/>
                </a:lnTo>
              </a:path>
            </a:pathLst>
          </a:cu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436" y="1662839"/>
            <a:ext cx="914221" cy="92840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137" y="4227230"/>
            <a:ext cx="914221" cy="92840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802" y="2957978"/>
            <a:ext cx="914221" cy="928405"/>
          </a:xfrm>
          <a:prstGeom prst="rect">
            <a:avLst/>
          </a:prstGeom>
        </p:spPr>
      </p:pic>
      <p:sp>
        <p:nvSpPr>
          <p:cNvPr id="19" name="Полилиния 18"/>
          <p:cNvSpPr/>
          <p:nvPr/>
        </p:nvSpPr>
        <p:spPr>
          <a:xfrm>
            <a:off x="1061156" y="5568696"/>
            <a:ext cx="9934222" cy="865971"/>
          </a:xfrm>
          <a:custGeom>
            <a:avLst/>
            <a:gdLst>
              <a:gd name="connsiteX0" fmla="*/ 0 w 9934222"/>
              <a:gd name="connsiteY0" fmla="*/ 440267 h 846667"/>
              <a:gd name="connsiteX1" fmla="*/ 936977 w 9934222"/>
              <a:gd name="connsiteY1" fmla="*/ 440267 h 846667"/>
              <a:gd name="connsiteX2" fmla="*/ 936977 w 9934222"/>
              <a:gd name="connsiteY2" fmla="*/ 846667 h 846667"/>
              <a:gd name="connsiteX3" fmla="*/ 2901244 w 9934222"/>
              <a:gd name="connsiteY3" fmla="*/ 835378 h 846667"/>
              <a:gd name="connsiteX4" fmla="*/ 2901244 w 9934222"/>
              <a:gd name="connsiteY4" fmla="*/ 485422 h 846667"/>
              <a:gd name="connsiteX5" fmla="*/ 1964266 w 9934222"/>
              <a:gd name="connsiteY5" fmla="*/ 496711 h 846667"/>
              <a:gd name="connsiteX6" fmla="*/ 1975555 w 9934222"/>
              <a:gd name="connsiteY6" fmla="*/ 101600 h 846667"/>
              <a:gd name="connsiteX7" fmla="*/ 3262488 w 9934222"/>
              <a:gd name="connsiteY7" fmla="*/ 101600 h 846667"/>
              <a:gd name="connsiteX8" fmla="*/ 3239911 w 9934222"/>
              <a:gd name="connsiteY8" fmla="*/ 812800 h 846667"/>
              <a:gd name="connsiteX9" fmla="*/ 3860800 w 9934222"/>
              <a:gd name="connsiteY9" fmla="*/ 812800 h 846667"/>
              <a:gd name="connsiteX10" fmla="*/ 3872088 w 9934222"/>
              <a:gd name="connsiteY10" fmla="*/ 395111 h 846667"/>
              <a:gd name="connsiteX11" fmla="*/ 5768622 w 9934222"/>
              <a:gd name="connsiteY11" fmla="*/ 428978 h 846667"/>
              <a:gd name="connsiteX12" fmla="*/ 5779911 w 9934222"/>
              <a:gd name="connsiteY12" fmla="*/ 0 h 846667"/>
              <a:gd name="connsiteX13" fmla="*/ 7179733 w 9934222"/>
              <a:gd name="connsiteY13" fmla="*/ 0 h 846667"/>
              <a:gd name="connsiteX14" fmla="*/ 7179733 w 9934222"/>
              <a:gd name="connsiteY14" fmla="*/ 745067 h 846667"/>
              <a:gd name="connsiteX15" fmla="*/ 9934222 w 9934222"/>
              <a:gd name="connsiteY15" fmla="*/ 722489 h 846667"/>
              <a:gd name="connsiteX0" fmla="*/ 0 w 9934222"/>
              <a:gd name="connsiteY0" fmla="*/ 440267 h 846667"/>
              <a:gd name="connsiteX1" fmla="*/ 936977 w 9934222"/>
              <a:gd name="connsiteY1" fmla="*/ 440267 h 846667"/>
              <a:gd name="connsiteX2" fmla="*/ 936977 w 9934222"/>
              <a:gd name="connsiteY2" fmla="*/ 846667 h 846667"/>
              <a:gd name="connsiteX3" fmla="*/ 2901244 w 9934222"/>
              <a:gd name="connsiteY3" fmla="*/ 835378 h 846667"/>
              <a:gd name="connsiteX4" fmla="*/ 2901244 w 9934222"/>
              <a:gd name="connsiteY4" fmla="*/ 485422 h 846667"/>
              <a:gd name="connsiteX5" fmla="*/ 1964266 w 9934222"/>
              <a:gd name="connsiteY5" fmla="*/ 496711 h 846667"/>
              <a:gd name="connsiteX6" fmla="*/ 1975555 w 9934222"/>
              <a:gd name="connsiteY6" fmla="*/ 101600 h 846667"/>
              <a:gd name="connsiteX7" fmla="*/ 3262488 w 9934222"/>
              <a:gd name="connsiteY7" fmla="*/ 101600 h 846667"/>
              <a:gd name="connsiteX8" fmla="*/ 3239911 w 9934222"/>
              <a:gd name="connsiteY8" fmla="*/ 812800 h 846667"/>
              <a:gd name="connsiteX9" fmla="*/ 3860800 w 9934222"/>
              <a:gd name="connsiteY9" fmla="*/ 812800 h 846667"/>
              <a:gd name="connsiteX10" fmla="*/ 3872088 w 9934222"/>
              <a:gd name="connsiteY10" fmla="*/ 395111 h 846667"/>
              <a:gd name="connsiteX11" fmla="*/ 5768622 w 9934222"/>
              <a:gd name="connsiteY11" fmla="*/ 428978 h 846667"/>
              <a:gd name="connsiteX12" fmla="*/ 5779911 w 9934222"/>
              <a:gd name="connsiteY12" fmla="*/ 0 h 846667"/>
              <a:gd name="connsiteX13" fmla="*/ 7179733 w 9934222"/>
              <a:gd name="connsiteY13" fmla="*/ 0 h 846667"/>
              <a:gd name="connsiteX14" fmla="*/ 7179733 w 9934222"/>
              <a:gd name="connsiteY14" fmla="*/ 745067 h 846667"/>
              <a:gd name="connsiteX15" fmla="*/ 8677204 w 9934222"/>
              <a:gd name="connsiteY15" fmla="*/ 739648 h 846667"/>
              <a:gd name="connsiteX16" fmla="*/ 9934222 w 9934222"/>
              <a:gd name="connsiteY16" fmla="*/ 722489 h 846667"/>
              <a:gd name="connsiteX0" fmla="*/ 0 w 9934222"/>
              <a:gd name="connsiteY0" fmla="*/ 440267 h 846667"/>
              <a:gd name="connsiteX1" fmla="*/ 936977 w 9934222"/>
              <a:gd name="connsiteY1" fmla="*/ 440267 h 846667"/>
              <a:gd name="connsiteX2" fmla="*/ 936977 w 9934222"/>
              <a:gd name="connsiteY2" fmla="*/ 846667 h 846667"/>
              <a:gd name="connsiteX3" fmla="*/ 2901244 w 9934222"/>
              <a:gd name="connsiteY3" fmla="*/ 835378 h 846667"/>
              <a:gd name="connsiteX4" fmla="*/ 2901244 w 9934222"/>
              <a:gd name="connsiteY4" fmla="*/ 485422 h 846667"/>
              <a:gd name="connsiteX5" fmla="*/ 1964266 w 9934222"/>
              <a:gd name="connsiteY5" fmla="*/ 496711 h 846667"/>
              <a:gd name="connsiteX6" fmla="*/ 1975555 w 9934222"/>
              <a:gd name="connsiteY6" fmla="*/ 101600 h 846667"/>
              <a:gd name="connsiteX7" fmla="*/ 3262488 w 9934222"/>
              <a:gd name="connsiteY7" fmla="*/ 101600 h 846667"/>
              <a:gd name="connsiteX8" fmla="*/ 3239911 w 9934222"/>
              <a:gd name="connsiteY8" fmla="*/ 812800 h 846667"/>
              <a:gd name="connsiteX9" fmla="*/ 3860800 w 9934222"/>
              <a:gd name="connsiteY9" fmla="*/ 812800 h 846667"/>
              <a:gd name="connsiteX10" fmla="*/ 3872088 w 9934222"/>
              <a:gd name="connsiteY10" fmla="*/ 395111 h 846667"/>
              <a:gd name="connsiteX11" fmla="*/ 5768622 w 9934222"/>
              <a:gd name="connsiteY11" fmla="*/ 428978 h 846667"/>
              <a:gd name="connsiteX12" fmla="*/ 5779911 w 9934222"/>
              <a:gd name="connsiteY12" fmla="*/ 0 h 846667"/>
              <a:gd name="connsiteX13" fmla="*/ 7179733 w 9934222"/>
              <a:gd name="connsiteY13" fmla="*/ 0 h 846667"/>
              <a:gd name="connsiteX14" fmla="*/ 7179733 w 9934222"/>
              <a:gd name="connsiteY14" fmla="*/ 745067 h 846667"/>
              <a:gd name="connsiteX15" fmla="*/ 8613196 w 9934222"/>
              <a:gd name="connsiteY15" fmla="*/ 593344 h 846667"/>
              <a:gd name="connsiteX16" fmla="*/ 9934222 w 9934222"/>
              <a:gd name="connsiteY16" fmla="*/ 722489 h 846667"/>
              <a:gd name="connsiteX0" fmla="*/ 0 w 9934222"/>
              <a:gd name="connsiteY0" fmla="*/ 440267 h 846667"/>
              <a:gd name="connsiteX1" fmla="*/ 936977 w 9934222"/>
              <a:gd name="connsiteY1" fmla="*/ 440267 h 846667"/>
              <a:gd name="connsiteX2" fmla="*/ 936977 w 9934222"/>
              <a:gd name="connsiteY2" fmla="*/ 846667 h 846667"/>
              <a:gd name="connsiteX3" fmla="*/ 2901244 w 9934222"/>
              <a:gd name="connsiteY3" fmla="*/ 835378 h 846667"/>
              <a:gd name="connsiteX4" fmla="*/ 2901244 w 9934222"/>
              <a:gd name="connsiteY4" fmla="*/ 485422 h 846667"/>
              <a:gd name="connsiteX5" fmla="*/ 1964266 w 9934222"/>
              <a:gd name="connsiteY5" fmla="*/ 496711 h 846667"/>
              <a:gd name="connsiteX6" fmla="*/ 1975555 w 9934222"/>
              <a:gd name="connsiteY6" fmla="*/ 101600 h 846667"/>
              <a:gd name="connsiteX7" fmla="*/ 3262488 w 9934222"/>
              <a:gd name="connsiteY7" fmla="*/ 101600 h 846667"/>
              <a:gd name="connsiteX8" fmla="*/ 3239911 w 9934222"/>
              <a:gd name="connsiteY8" fmla="*/ 812800 h 846667"/>
              <a:gd name="connsiteX9" fmla="*/ 3860800 w 9934222"/>
              <a:gd name="connsiteY9" fmla="*/ 812800 h 846667"/>
              <a:gd name="connsiteX10" fmla="*/ 3872088 w 9934222"/>
              <a:gd name="connsiteY10" fmla="*/ 395111 h 846667"/>
              <a:gd name="connsiteX11" fmla="*/ 5768622 w 9934222"/>
              <a:gd name="connsiteY11" fmla="*/ 428978 h 846667"/>
              <a:gd name="connsiteX12" fmla="*/ 5779911 w 9934222"/>
              <a:gd name="connsiteY12" fmla="*/ 0 h 846667"/>
              <a:gd name="connsiteX13" fmla="*/ 7179733 w 9934222"/>
              <a:gd name="connsiteY13" fmla="*/ 0 h 846667"/>
              <a:gd name="connsiteX14" fmla="*/ 7179733 w 9934222"/>
              <a:gd name="connsiteY14" fmla="*/ 745067 h 846667"/>
              <a:gd name="connsiteX15" fmla="*/ 8704636 w 9934222"/>
              <a:gd name="connsiteY15" fmla="*/ 44704 h 846667"/>
              <a:gd name="connsiteX16" fmla="*/ 9934222 w 9934222"/>
              <a:gd name="connsiteY16" fmla="*/ 722489 h 846667"/>
              <a:gd name="connsiteX0" fmla="*/ 0 w 9934222"/>
              <a:gd name="connsiteY0" fmla="*/ 440267 h 846667"/>
              <a:gd name="connsiteX1" fmla="*/ 936977 w 9934222"/>
              <a:gd name="connsiteY1" fmla="*/ 440267 h 846667"/>
              <a:gd name="connsiteX2" fmla="*/ 936977 w 9934222"/>
              <a:gd name="connsiteY2" fmla="*/ 846667 h 846667"/>
              <a:gd name="connsiteX3" fmla="*/ 2901244 w 9934222"/>
              <a:gd name="connsiteY3" fmla="*/ 835378 h 846667"/>
              <a:gd name="connsiteX4" fmla="*/ 2901244 w 9934222"/>
              <a:gd name="connsiteY4" fmla="*/ 485422 h 846667"/>
              <a:gd name="connsiteX5" fmla="*/ 1964266 w 9934222"/>
              <a:gd name="connsiteY5" fmla="*/ 496711 h 846667"/>
              <a:gd name="connsiteX6" fmla="*/ 1975555 w 9934222"/>
              <a:gd name="connsiteY6" fmla="*/ 101600 h 846667"/>
              <a:gd name="connsiteX7" fmla="*/ 3262488 w 9934222"/>
              <a:gd name="connsiteY7" fmla="*/ 101600 h 846667"/>
              <a:gd name="connsiteX8" fmla="*/ 3239911 w 9934222"/>
              <a:gd name="connsiteY8" fmla="*/ 812800 h 846667"/>
              <a:gd name="connsiteX9" fmla="*/ 3860800 w 9934222"/>
              <a:gd name="connsiteY9" fmla="*/ 812800 h 846667"/>
              <a:gd name="connsiteX10" fmla="*/ 3872088 w 9934222"/>
              <a:gd name="connsiteY10" fmla="*/ 395111 h 846667"/>
              <a:gd name="connsiteX11" fmla="*/ 5768622 w 9934222"/>
              <a:gd name="connsiteY11" fmla="*/ 428978 h 846667"/>
              <a:gd name="connsiteX12" fmla="*/ 5779911 w 9934222"/>
              <a:gd name="connsiteY12" fmla="*/ 0 h 846667"/>
              <a:gd name="connsiteX13" fmla="*/ 7179733 w 9934222"/>
              <a:gd name="connsiteY13" fmla="*/ 0 h 846667"/>
              <a:gd name="connsiteX14" fmla="*/ 7179733 w 9934222"/>
              <a:gd name="connsiteY14" fmla="*/ 745067 h 846667"/>
              <a:gd name="connsiteX15" fmla="*/ 8658916 w 9934222"/>
              <a:gd name="connsiteY15" fmla="*/ 218440 h 846667"/>
              <a:gd name="connsiteX16" fmla="*/ 9934222 w 9934222"/>
              <a:gd name="connsiteY16" fmla="*/ 722489 h 846667"/>
              <a:gd name="connsiteX0" fmla="*/ 0 w 9934222"/>
              <a:gd name="connsiteY0" fmla="*/ 459571 h 865971"/>
              <a:gd name="connsiteX1" fmla="*/ 936977 w 9934222"/>
              <a:gd name="connsiteY1" fmla="*/ 459571 h 865971"/>
              <a:gd name="connsiteX2" fmla="*/ 936977 w 9934222"/>
              <a:gd name="connsiteY2" fmla="*/ 865971 h 865971"/>
              <a:gd name="connsiteX3" fmla="*/ 2901244 w 9934222"/>
              <a:gd name="connsiteY3" fmla="*/ 854682 h 865971"/>
              <a:gd name="connsiteX4" fmla="*/ 2901244 w 9934222"/>
              <a:gd name="connsiteY4" fmla="*/ 504726 h 865971"/>
              <a:gd name="connsiteX5" fmla="*/ 1964266 w 9934222"/>
              <a:gd name="connsiteY5" fmla="*/ 516015 h 865971"/>
              <a:gd name="connsiteX6" fmla="*/ 1975555 w 9934222"/>
              <a:gd name="connsiteY6" fmla="*/ 120904 h 865971"/>
              <a:gd name="connsiteX7" fmla="*/ 3262488 w 9934222"/>
              <a:gd name="connsiteY7" fmla="*/ 120904 h 865971"/>
              <a:gd name="connsiteX8" fmla="*/ 3239911 w 9934222"/>
              <a:gd name="connsiteY8" fmla="*/ 832104 h 865971"/>
              <a:gd name="connsiteX9" fmla="*/ 3860800 w 9934222"/>
              <a:gd name="connsiteY9" fmla="*/ 832104 h 865971"/>
              <a:gd name="connsiteX10" fmla="*/ 3872088 w 9934222"/>
              <a:gd name="connsiteY10" fmla="*/ 414415 h 865971"/>
              <a:gd name="connsiteX11" fmla="*/ 5768622 w 9934222"/>
              <a:gd name="connsiteY11" fmla="*/ 448282 h 865971"/>
              <a:gd name="connsiteX12" fmla="*/ 5779911 w 9934222"/>
              <a:gd name="connsiteY12" fmla="*/ 19304 h 865971"/>
              <a:gd name="connsiteX13" fmla="*/ 7179733 w 9934222"/>
              <a:gd name="connsiteY13" fmla="*/ 19304 h 865971"/>
              <a:gd name="connsiteX14" fmla="*/ 7179733 w 9934222"/>
              <a:gd name="connsiteY14" fmla="*/ 764371 h 865971"/>
              <a:gd name="connsiteX15" fmla="*/ 8658916 w 9934222"/>
              <a:gd name="connsiteY15" fmla="*/ 0 h 865971"/>
              <a:gd name="connsiteX16" fmla="*/ 9934222 w 9934222"/>
              <a:gd name="connsiteY16" fmla="*/ 741793 h 865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934222" h="865971">
                <a:moveTo>
                  <a:pt x="0" y="459571"/>
                </a:moveTo>
                <a:lnTo>
                  <a:pt x="936977" y="459571"/>
                </a:lnTo>
                <a:lnTo>
                  <a:pt x="936977" y="865971"/>
                </a:lnTo>
                <a:lnTo>
                  <a:pt x="2901244" y="854682"/>
                </a:lnTo>
                <a:lnTo>
                  <a:pt x="2901244" y="504726"/>
                </a:lnTo>
                <a:lnTo>
                  <a:pt x="1964266" y="516015"/>
                </a:lnTo>
                <a:lnTo>
                  <a:pt x="1975555" y="120904"/>
                </a:lnTo>
                <a:lnTo>
                  <a:pt x="3262488" y="120904"/>
                </a:lnTo>
                <a:lnTo>
                  <a:pt x="3239911" y="832104"/>
                </a:lnTo>
                <a:lnTo>
                  <a:pt x="3860800" y="832104"/>
                </a:lnTo>
                <a:lnTo>
                  <a:pt x="3872088" y="414415"/>
                </a:lnTo>
                <a:lnTo>
                  <a:pt x="5768622" y="448282"/>
                </a:lnTo>
                <a:lnTo>
                  <a:pt x="5779911" y="19304"/>
                </a:lnTo>
                <a:lnTo>
                  <a:pt x="7179733" y="19304"/>
                </a:lnTo>
                <a:lnTo>
                  <a:pt x="7179733" y="764371"/>
                </a:lnTo>
                <a:lnTo>
                  <a:pt x="8658916" y="0"/>
                </a:lnTo>
                <a:lnTo>
                  <a:pt x="9934222" y="741793"/>
                </a:lnTo>
              </a:path>
            </a:pathLst>
          </a:cu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137" y="5496482"/>
            <a:ext cx="914221" cy="92840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9842" y="5564783"/>
            <a:ext cx="891163" cy="86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3428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657" y="271209"/>
            <a:ext cx="1193981" cy="1081341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0835342" y="444500"/>
            <a:ext cx="792000" cy="79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859626" y="519778"/>
            <a:ext cx="739305" cy="5796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1900"/>
              </a:lnSpc>
            </a:pPr>
            <a:r>
              <a:rPr lang="ru-RU" sz="2400" b="1" spc="-100" dirty="0">
                <a:solidFill>
                  <a:srgbClr val="C00000"/>
                </a:solidFill>
              </a:rPr>
              <a:t>5</a:t>
            </a:r>
            <a:r>
              <a:rPr lang="ru-RU" b="1" spc="-100" dirty="0" smtClean="0">
                <a:solidFill>
                  <a:srgbClr val="C00000"/>
                </a:solidFill>
              </a:rPr>
              <a:t> </a:t>
            </a:r>
          </a:p>
          <a:p>
            <a:pPr lvl="0" algn="ctr">
              <a:lnSpc>
                <a:spcPts val="1900"/>
              </a:lnSpc>
            </a:pPr>
            <a:r>
              <a:rPr lang="ru-RU" b="1" spc="-100" dirty="0" smtClean="0">
                <a:solidFill>
                  <a:srgbClr val="C00000"/>
                </a:solidFill>
              </a:rPr>
              <a:t>минут</a:t>
            </a:r>
            <a:endParaRPr lang="ru-RU" b="1" spc="-1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03985" y="386475"/>
            <a:ext cx="6109615" cy="908050"/>
          </a:xfrm>
          <a:prstGeom prst="rect">
            <a:avLst/>
          </a:prstGeom>
          <a:solidFill>
            <a:schemeClr val="bg1"/>
          </a:solidFill>
          <a:ln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rgbClr val="A40000"/>
                </a:solidFill>
              </a:rPr>
              <a:t>      Дорисуй и раскрась симметрично </a:t>
            </a:r>
          </a:p>
          <a:p>
            <a:r>
              <a:rPr lang="ru-RU" sz="2800" dirty="0">
                <a:solidFill>
                  <a:srgbClr val="A40000"/>
                </a:solidFill>
              </a:rPr>
              <a:t> </a:t>
            </a:r>
            <a:r>
              <a:rPr lang="ru-RU" sz="2800" dirty="0" smtClean="0">
                <a:solidFill>
                  <a:srgbClr val="A40000"/>
                </a:solidFill>
              </a:rPr>
              <a:t>     относительно указанной линии. </a:t>
            </a:r>
            <a:endParaRPr lang="ru-RU" sz="2800" dirty="0">
              <a:solidFill>
                <a:srgbClr val="A40000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77990" y="321197"/>
            <a:ext cx="1080910" cy="1080910"/>
          </a:xfrm>
          <a:prstGeom prst="ellipse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800" b="1" i="1" dirty="0" smtClean="0"/>
              <a:t>№5</a:t>
            </a:r>
            <a:endParaRPr lang="ru-RU" sz="3800" b="1" i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984565"/>
              </p:ext>
            </p:extLst>
          </p:nvPr>
        </p:nvGraphicFramePr>
        <p:xfrm>
          <a:off x="869243" y="1978058"/>
          <a:ext cx="2700000" cy="741680"/>
        </p:xfrm>
        <a:graphic>
          <a:graphicData uri="http://schemas.openxmlformats.org/drawingml/2006/table">
            <a:tbl>
              <a:tblPr firstRow="1" bandRow="1"/>
              <a:tblGrid>
                <a:gridCol w="540000">
                  <a:extLst>
                    <a:ext uri="{9D8B030D-6E8A-4147-A177-3AD203B41FA5}">
                      <a16:colId xmlns:a16="http://schemas.microsoft.com/office/drawing/2014/main" val="267611677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5048208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8359587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83031457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212898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287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433186"/>
                  </a:ext>
                </a:extLst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 flipV="1">
            <a:off x="699911" y="2348898"/>
            <a:ext cx="3060000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887877"/>
              </p:ext>
            </p:extLst>
          </p:nvPr>
        </p:nvGraphicFramePr>
        <p:xfrm>
          <a:off x="1083734" y="3419646"/>
          <a:ext cx="2160000" cy="1854200"/>
        </p:xfrm>
        <a:graphic>
          <a:graphicData uri="http://schemas.openxmlformats.org/drawingml/2006/table">
            <a:tbl>
              <a:tblPr firstRow="1" bandRow="1"/>
              <a:tblGrid>
                <a:gridCol w="540000">
                  <a:extLst>
                    <a:ext uri="{9D8B030D-6E8A-4147-A177-3AD203B41FA5}">
                      <a16:colId xmlns:a16="http://schemas.microsoft.com/office/drawing/2014/main" val="8425077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67611677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50482088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835958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287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242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433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137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278742"/>
                  </a:ext>
                </a:extLst>
              </a:tr>
            </a:tbl>
          </a:graphicData>
        </a:graphic>
      </p:graphicFrame>
      <p:cxnSp>
        <p:nvCxnSpPr>
          <p:cNvPr id="27" name="Прямая соединительная линия 26"/>
          <p:cNvCxnSpPr/>
          <p:nvPr/>
        </p:nvCxnSpPr>
        <p:spPr>
          <a:xfrm flipV="1">
            <a:off x="2165704" y="3327859"/>
            <a:ext cx="0" cy="205200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670549"/>
              </p:ext>
            </p:extLst>
          </p:nvPr>
        </p:nvGraphicFramePr>
        <p:xfrm>
          <a:off x="4768951" y="2847303"/>
          <a:ext cx="2052000" cy="2052000"/>
        </p:xfrm>
        <a:graphic>
          <a:graphicData uri="http://schemas.openxmlformats.org/drawingml/2006/table">
            <a:tbl>
              <a:tblPr firstRow="1" bandRow="1"/>
              <a:tblGrid>
                <a:gridCol w="684000">
                  <a:extLst>
                    <a:ext uri="{9D8B030D-6E8A-4147-A177-3AD203B41FA5}">
                      <a16:colId xmlns:a16="http://schemas.microsoft.com/office/drawing/2014/main" val="2676116779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504820889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683595878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287270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433186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471026"/>
                  </a:ext>
                </a:extLst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391079"/>
              </p:ext>
            </p:extLst>
          </p:nvPr>
        </p:nvGraphicFramePr>
        <p:xfrm>
          <a:off x="8308633" y="1915073"/>
          <a:ext cx="1404000" cy="1404000"/>
        </p:xfrm>
        <a:graphic>
          <a:graphicData uri="http://schemas.openxmlformats.org/drawingml/2006/table">
            <a:tbl>
              <a:tblPr firstRow="1" bandRow="1"/>
              <a:tblGrid>
                <a:gridCol w="468000">
                  <a:extLst>
                    <a:ext uri="{9D8B030D-6E8A-4147-A177-3AD203B41FA5}">
                      <a16:colId xmlns:a16="http://schemas.microsoft.com/office/drawing/2014/main" val="267611677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50482088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683595878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28727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43318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471026"/>
                  </a:ext>
                </a:extLst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496788"/>
              </p:ext>
            </p:extLst>
          </p:nvPr>
        </p:nvGraphicFramePr>
        <p:xfrm>
          <a:off x="9996322" y="1920718"/>
          <a:ext cx="1404000" cy="1404000"/>
        </p:xfrm>
        <a:graphic>
          <a:graphicData uri="http://schemas.openxmlformats.org/drawingml/2006/table">
            <a:tbl>
              <a:tblPr firstRow="1" bandRow="1"/>
              <a:tblGrid>
                <a:gridCol w="468000">
                  <a:extLst>
                    <a:ext uri="{9D8B030D-6E8A-4147-A177-3AD203B41FA5}">
                      <a16:colId xmlns:a16="http://schemas.microsoft.com/office/drawing/2014/main" val="267611677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50482088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683595878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28727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43318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471026"/>
                  </a:ext>
                </a:extLst>
              </a:tr>
            </a:tbl>
          </a:graphicData>
        </a:graphic>
      </p:graphicFrame>
      <p:cxnSp>
        <p:nvCxnSpPr>
          <p:cNvPr id="35" name="Прямая соединительная линия 34"/>
          <p:cNvCxnSpPr/>
          <p:nvPr/>
        </p:nvCxnSpPr>
        <p:spPr>
          <a:xfrm flipV="1">
            <a:off x="9859093" y="1730481"/>
            <a:ext cx="0" cy="180000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465507"/>
              </p:ext>
            </p:extLst>
          </p:nvPr>
        </p:nvGraphicFramePr>
        <p:xfrm>
          <a:off x="8844856" y="3930140"/>
          <a:ext cx="936000" cy="936000"/>
        </p:xfrm>
        <a:graphic>
          <a:graphicData uri="http://schemas.openxmlformats.org/drawingml/2006/table">
            <a:tbl>
              <a:tblPr firstRow="1" bandRow="1"/>
              <a:tblGrid>
                <a:gridCol w="468000">
                  <a:extLst>
                    <a:ext uri="{9D8B030D-6E8A-4147-A177-3AD203B41FA5}">
                      <a16:colId xmlns:a16="http://schemas.microsoft.com/office/drawing/2014/main" val="267611677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504820889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28727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433186"/>
                  </a:ext>
                </a:extLst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321162"/>
              </p:ext>
            </p:extLst>
          </p:nvPr>
        </p:nvGraphicFramePr>
        <p:xfrm>
          <a:off x="10035833" y="3935785"/>
          <a:ext cx="936000" cy="936000"/>
        </p:xfrm>
        <a:graphic>
          <a:graphicData uri="http://schemas.openxmlformats.org/drawingml/2006/table">
            <a:tbl>
              <a:tblPr firstRow="1" bandRow="1"/>
              <a:tblGrid>
                <a:gridCol w="468000">
                  <a:extLst>
                    <a:ext uri="{9D8B030D-6E8A-4147-A177-3AD203B41FA5}">
                      <a16:colId xmlns:a16="http://schemas.microsoft.com/office/drawing/2014/main" val="267611677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504820889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28727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433186"/>
                  </a:ext>
                </a:extLst>
              </a:tr>
            </a:tbl>
          </a:graphicData>
        </a:graphic>
      </p:graphicFrame>
      <p:cxnSp>
        <p:nvCxnSpPr>
          <p:cNvPr id="38" name="Прямая соединительная линия 37"/>
          <p:cNvCxnSpPr/>
          <p:nvPr/>
        </p:nvCxnSpPr>
        <p:spPr>
          <a:xfrm flipV="1">
            <a:off x="9898604" y="3745548"/>
            <a:ext cx="0" cy="230400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Таблица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664473"/>
              </p:ext>
            </p:extLst>
          </p:nvPr>
        </p:nvGraphicFramePr>
        <p:xfrm>
          <a:off x="8852970" y="5003562"/>
          <a:ext cx="936000" cy="936000"/>
        </p:xfrm>
        <a:graphic>
          <a:graphicData uri="http://schemas.openxmlformats.org/drawingml/2006/table">
            <a:tbl>
              <a:tblPr firstRow="1" bandRow="1"/>
              <a:tblGrid>
                <a:gridCol w="468000">
                  <a:extLst>
                    <a:ext uri="{9D8B030D-6E8A-4147-A177-3AD203B41FA5}">
                      <a16:colId xmlns:a16="http://schemas.microsoft.com/office/drawing/2014/main" val="267611677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504820889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28727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433186"/>
                  </a:ext>
                </a:extLst>
              </a:tr>
            </a:tbl>
          </a:graphicData>
        </a:graphic>
      </p:graphicFrame>
      <p:graphicFrame>
        <p:nvGraphicFramePr>
          <p:cNvPr id="40" name="Таблица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495886"/>
              </p:ext>
            </p:extLst>
          </p:nvPr>
        </p:nvGraphicFramePr>
        <p:xfrm>
          <a:off x="10043947" y="5009207"/>
          <a:ext cx="936000" cy="936000"/>
        </p:xfrm>
        <a:graphic>
          <a:graphicData uri="http://schemas.openxmlformats.org/drawingml/2006/table">
            <a:tbl>
              <a:tblPr firstRow="1" bandRow="1"/>
              <a:tblGrid>
                <a:gridCol w="468000">
                  <a:extLst>
                    <a:ext uri="{9D8B030D-6E8A-4147-A177-3AD203B41FA5}">
                      <a16:colId xmlns:a16="http://schemas.microsoft.com/office/drawing/2014/main" val="267611677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504820889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28727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433186"/>
                  </a:ext>
                </a:extLst>
              </a:tr>
            </a:tbl>
          </a:graphicData>
        </a:graphic>
      </p:graphicFrame>
      <p:cxnSp>
        <p:nvCxnSpPr>
          <p:cNvPr id="41" name="Прямая соединительная линия 40"/>
          <p:cNvCxnSpPr/>
          <p:nvPr/>
        </p:nvCxnSpPr>
        <p:spPr>
          <a:xfrm flipV="1">
            <a:off x="8765834" y="4928410"/>
            <a:ext cx="2340000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4688811" y="2764047"/>
            <a:ext cx="2253009" cy="2242293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Овал 50"/>
          <p:cNvSpPr/>
          <p:nvPr/>
        </p:nvSpPr>
        <p:spPr>
          <a:xfrm>
            <a:off x="8400073" y="1995372"/>
            <a:ext cx="301967" cy="30196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8398803" y="2927552"/>
            <a:ext cx="301967" cy="30196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Равнобедренный треугольник 52"/>
          <p:cNvSpPr/>
          <p:nvPr/>
        </p:nvSpPr>
        <p:spPr>
          <a:xfrm>
            <a:off x="9316153" y="2000250"/>
            <a:ext cx="329497" cy="316139"/>
          </a:xfrm>
          <a:prstGeom prst="triangle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8883650" y="2495550"/>
            <a:ext cx="252000" cy="25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Равнобедренный треугольник 54"/>
          <p:cNvSpPr/>
          <p:nvPr/>
        </p:nvSpPr>
        <p:spPr>
          <a:xfrm>
            <a:off x="9296234" y="2927456"/>
            <a:ext cx="329497" cy="316139"/>
          </a:xfrm>
          <a:prstGeom prst="triangle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Равнобедренный треугольник 55"/>
          <p:cNvSpPr/>
          <p:nvPr/>
        </p:nvSpPr>
        <p:spPr>
          <a:xfrm>
            <a:off x="8925656" y="4006340"/>
            <a:ext cx="329497" cy="316139"/>
          </a:xfrm>
          <a:prstGeom prst="triangle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9417050" y="4514850"/>
            <a:ext cx="252000" cy="25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10119653" y="4019752"/>
            <a:ext cx="301967" cy="30196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Равнобедренный треугольник 44"/>
          <p:cNvSpPr/>
          <p:nvPr/>
        </p:nvSpPr>
        <p:spPr>
          <a:xfrm>
            <a:off x="10066864" y="1994605"/>
            <a:ext cx="329497" cy="316139"/>
          </a:xfrm>
          <a:prstGeom prst="triangle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Равнобедренный треугольник 45"/>
          <p:cNvSpPr/>
          <p:nvPr/>
        </p:nvSpPr>
        <p:spPr>
          <a:xfrm>
            <a:off x="10046945" y="2921811"/>
            <a:ext cx="329497" cy="316139"/>
          </a:xfrm>
          <a:prstGeom prst="triangle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11016273" y="2008072"/>
            <a:ext cx="301967" cy="30196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11015003" y="2940252"/>
            <a:ext cx="301967" cy="30196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10579100" y="2495550"/>
            <a:ext cx="252000" cy="25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9386228" y="4019752"/>
            <a:ext cx="301967" cy="30196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10131425" y="4514850"/>
            <a:ext cx="252000" cy="25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Равнобедренный треугольник 59"/>
          <p:cNvSpPr/>
          <p:nvPr/>
        </p:nvSpPr>
        <p:spPr>
          <a:xfrm>
            <a:off x="10574604" y="4006340"/>
            <a:ext cx="329497" cy="316139"/>
          </a:xfrm>
          <a:prstGeom prst="triangle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10119653" y="5568664"/>
            <a:ext cx="301967" cy="30196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10131425" y="5127859"/>
            <a:ext cx="252000" cy="25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Равнобедренный треугольник 62"/>
          <p:cNvSpPr/>
          <p:nvPr/>
        </p:nvSpPr>
        <p:spPr>
          <a:xfrm flipV="1">
            <a:off x="10574604" y="5551861"/>
            <a:ext cx="329497" cy="316139"/>
          </a:xfrm>
          <a:prstGeom prst="triangle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Равнобедренный треугольник 64"/>
          <p:cNvSpPr/>
          <p:nvPr/>
        </p:nvSpPr>
        <p:spPr>
          <a:xfrm flipV="1">
            <a:off x="8918985" y="5551860"/>
            <a:ext cx="329497" cy="316139"/>
          </a:xfrm>
          <a:prstGeom prst="triangle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9404445" y="5568664"/>
            <a:ext cx="301967" cy="30196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9429428" y="5127859"/>
            <a:ext cx="252000" cy="25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8516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657" y="271209"/>
            <a:ext cx="1193981" cy="1081341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0835342" y="444500"/>
            <a:ext cx="792000" cy="79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83483" y="519778"/>
            <a:ext cx="891591" cy="5796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-1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ru-RU" sz="18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минуты</a:t>
            </a:r>
            <a:endParaRPr kumimoji="0" lang="ru-RU" sz="1800" b="1" i="0" u="none" strike="noStrike" kern="1200" cap="none" spc="-1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03985" y="386475"/>
            <a:ext cx="6719215" cy="908050"/>
          </a:xfrm>
          <a:prstGeom prst="rect">
            <a:avLst/>
          </a:prstGeom>
          <a:solidFill>
            <a:schemeClr val="bg1"/>
          </a:solidFill>
          <a:ln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Сколько раз можно найти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этих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строках слово «весна»?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A4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77990" y="321197"/>
            <a:ext cx="1080910" cy="1080910"/>
          </a:xfrm>
          <a:prstGeom prst="ellipse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№6</a:t>
            </a:r>
            <a:endParaRPr kumimoji="0" lang="ru-RU" sz="3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67328" y="1770741"/>
            <a:ext cx="7277100" cy="43445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036169" y="5529941"/>
            <a:ext cx="1832631" cy="5853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слов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59557" y="1810235"/>
            <a:ext cx="732166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ВЕСНА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ВЕНИК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ВЕСНА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ВЕТЕР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ВЕСНА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ВОЛК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ВЕСНА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ВОСК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ВЕСНА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ВЕСТЬЛЯ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ВЕСНА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МО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ВЕСНА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РЕКА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ВЕСНА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ДОМ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ВЕСНА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РЕ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ВЕСНА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МИ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ВЕСНАВЕСНА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ВОЙ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ВЕСНА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СН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ВЕСНА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ФЕ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ВЕСНА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СО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ВЕСНА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ВЕДРО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ВЕСНА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ВЕС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ВЕСНА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ЛОМ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ВЕСНА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СТОЛСЫН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ВЕСНА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ПЕЧЬ</a:t>
            </a:r>
          </a:p>
        </p:txBody>
      </p:sp>
    </p:spTree>
    <p:extLst>
      <p:ext uri="{BB962C8B-B14F-4D97-AF65-F5344CB8AC3E}">
        <p14:creationId xmlns:p14="http://schemas.microsoft.com/office/powerpoint/2010/main" val="444009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657" y="271209"/>
            <a:ext cx="1193981" cy="1081341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0835342" y="444500"/>
            <a:ext cx="792000" cy="79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83483" y="519778"/>
            <a:ext cx="891591" cy="5796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1900"/>
              </a:lnSpc>
            </a:pPr>
            <a:r>
              <a:rPr lang="ru-RU" sz="2400" b="1" spc="-100" dirty="0" smtClean="0">
                <a:solidFill>
                  <a:srgbClr val="C00000"/>
                </a:solidFill>
              </a:rPr>
              <a:t>4</a:t>
            </a:r>
            <a:r>
              <a:rPr lang="ru-RU" b="1" spc="-100" dirty="0" smtClean="0">
                <a:solidFill>
                  <a:srgbClr val="C00000"/>
                </a:solidFill>
              </a:rPr>
              <a:t> </a:t>
            </a:r>
          </a:p>
          <a:p>
            <a:pPr lvl="0" algn="ctr">
              <a:lnSpc>
                <a:spcPts val="1900"/>
              </a:lnSpc>
            </a:pPr>
            <a:r>
              <a:rPr lang="ru-RU" b="1" spc="-100" dirty="0" smtClean="0">
                <a:solidFill>
                  <a:srgbClr val="C00000"/>
                </a:solidFill>
              </a:rPr>
              <a:t>минуты</a:t>
            </a:r>
            <a:endParaRPr lang="ru-RU" b="1" spc="-1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03985" y="386475"/>
            <a:ext cx="8535315" cy="908050"/>
          </a:xfrm>
          <a:prstGeom prst="rect">
            <a:avLst/>
          </a:prstGeom>
          <a:solidFill>
            <a:schemeClr val="bg1"/>
          </a:solidFill>
          <a:ln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rgbClr val="A40000"/>
                </a:solidFill>
              </a:rPr>
              <a:t>      Впиши любые числа таким образом, чтобы</a:t>
            </a:r>
            <a:r>
              <a:rPr lang="en-US" sz="2800" dirty="0" smtClean="0">
                <a:solidFill>
                  <a:srgbClr val="A40000"/>
                </a:solidFill>
              </a:rPr>
              <a:t> </a:t>
            </a:r>
            <a:r>
              <a:rPr lang="ru-RU" sz="2800" dirty="0" smtClean="0">
                <a:solidFill>
                  <a:srgbClr val="A40000"/>
                </a:solidFill>
              </a:rPr>
              <a:t>стрелка</a:t>
            </a:r>
          </a:p>
          <a:p>
            <a:r>
              <a:rPr lang="ru-RU" sz="2800" dirty="0">
                <a:solidFill>
                  <a:srgbClr val="A40000"/>
                </a:solidFill>
              </a:rPr>
              <a:t> </a:t>
            </a:r>
            <a:r>
              <a:rPr lang="ru-RU" sz="2800" dirty="0" smtClean="0">
                <a:solidFill>
                  <a:srgbClr val="A40000"/>
                </a:solidFill>
              </a:rPr>
              <a:t>     шла от меньшего числа к большему.</a:t>
            </a:r>
            <a:endParaRPr lang="ru-RU" sz="2800" dirty="0">
              <a:solidFill>
                <a:srgbClr val="A40000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77990" y="321197"/>
            <a:ext cx="1080910" cy="1080910"/>
          </a:xfrm>
          <a:prstGeom prst="ellipse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800" b="1" i="1" dirty="0" smtClean="0"/>
              <a:t>№7</a:t>
            </a:r>
            <a:endParaRPr lang="ru-RU" sz="3800" b="1" i="1" dirty="0"/>
          </a:p>
        </p:txBody>
      </p:sp>
      <p:sp>
        <p:nvSpPr>
          <p:cNvPr id="5" name="Овал 4"/>
          <p:cNvSpPr/>
          <p:nvPr/>
        </p:nvSpPr>
        <p:spPr>
          <a:xfrm>
            <a:off x="652638" y="3774425"/>
            <a:ext cx="927100" cy="9271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3" name="Овал 12"/>
          <p:cNvSpPr/>
          <p:nvPr/>
        </p:nvSpPr>
        <p:spPr>
          <a:xfrm>
            <a:off x="2197502" y="3774425"/>
            <a:ext cx="927100" cy="9271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2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503614" y="4981342"/>
            <a:ext cx="927100" cy="9271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4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731544" y="1639753"/>
            <a:ext cx="927100" cy="9271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7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133939" y="2047921"/>
            <a:ext cx="927100" cy="9271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5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369594" y="2965450"/>
            <a:ext cx="927100" cy="9271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4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632450" y="5084279"/>
            <a:ext cx="927100" cy="9271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7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7296371" y="5084279"/>
            <a:ext cx="927100" cy="9271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8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445024" y="3704779"/>
            <a:ext cx="927100" cy="9271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6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8489201" y="3272254"/>
            <a:ext cx="927100" cy="9271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6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10138956" y="3272254"/>
            <a:ext cx="927100" cy="9271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5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8489201" y="1910852"/>
            <a:ext cx="927100" cy="9271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8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10138956" y="1910852"/>
            <a:ext cx="927100" cy="9271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4</a:t>
            </a:r>
            <a:endParaRPr lang="ru-RU" sz="6000" b="1" dirty="0">
              <a:solidFill>
                <a:schemeClr val="bg1"/>
              </a:solidFill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flipH="1">
            <a:off x="2232660" y="4631879"/>
            <a:ext cx="216600" cy="435421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 flipV="1">
            <a:off x="1313896" y="4636971"/>
            <a:ext cx="347264" cy="445569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3" idx="2"/>
            <a:endCxn id="5" idx="6"/>
          </p:cNvCxnSpPr>
          <p:nvPr/>
        </p:nvCxnSpPr>
        <p:spPr>
          <a:xfrm flipH="1">
            <a:off x="1579738" y="4237975"/>
            <a:ext cx="617764" cy="0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17" idx="7"/>
            <a:endCxn id="15" idx="4"/>
          </p:cNvCxnSpPr>
          <p:nvPr/>
        </p:nvCxnSpPr>
        <p:spPr>
          <a:xfrm flipV="1">
            <a:off x="5160923" y="2566853"/>
            <a:ext cx="34171" cy="534368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17" idx="1"/>
          </p:cNvCxnSpPr>
          <p:nvPr/>
        </p:nvCxnSpPr>
        <p:spPr>
          <a:xfrm flipH="1" flipV="1">
            <a:off x="3981125" y="2752237"/>
            <a:ext cx="524240" cy="348984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16" idx="6"/>
            <a:endCxn id="15" idx="2"/>
          </p:cNvCxnSpPr>
          <p:nvPr/>
        </p:nvCxnSpPr>
        <p:spPr>
          <a:xfrm flipV="1">
            <a:off x="4061039" y="2103303"/>
            <a:ext cx="670505" cy="408168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20" idx="5"/>
            <a:endCxn id="19" idx="0"/>
          </p:cNvCxnSpPr>
          <p:nvPr/>
        </p:nvCxnSpPr>
        <p:spPr>
          <a:xfrm>
            <a:off x="7236353" y="4496108"/>
            <a:ext cx="523568" cy="588171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18" idx="6"/>
            <a:endCxn id="19" idx="2"/>
          </p:cNvCxnSpPr>
          <p:nvPr/>
        </p:nvCxnSpPr>
        <p:spPr>
          <a:xfrm>
            <a:off x="6559550" y="5547829"/>
            <a:ext cx="736821" cy="0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endCxn id="18" idx="0"/>
          </p:cNvCxnSpPr>
          <p:nvPr/>
        </p:nvCxnSpPr>
        <p:spPr>
          <a:xfrm flipH="1">
            <a:off x="6096000" y="4527167"/>
            <a:ext cx="520572" cy="557112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22" idx="2"/>
            <a:endCxn id="21" idx="6"/>
          </p:cNvCxnSpPr>
          <p:nvPr/>
        </p:nvCxnSpPr>
        <p:spPr>
          <a:xfrm flipH="1">
            <a:off x="9416301" y="3735804"/>
            <a:ext cx="722655" cy="0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21" idx="0"/>
            <a:endCxn id="23" idx="4"/>
          </p:cNvCxnSpPr>
          <p:nvPr/>
        </p:nvCxnSpPr>
        <p:spPr>
          <a:xfrm flipV="1">
            <a:off x="8952751" y="2837952"/>
            <a:ext cx="0" cy="434302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endCxn id="23" idx="6"/>
          </p:cNvCxnSpPr>
          <p:nvPr/>
        </p:nvCxnSpPr>
        <p:spPr>
          <a:xfrm flipH="1">
            <a:off x="9416301" y="2374402"/>
            <a:ext cx="722655" cy="0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>
            <a:stCxn id="24" idx="4"/>
            <a:endCxn id="22" idx="0"/>
          </p:cNvCxnSpPr>
          <p:nvPr/>
        </p:nvCxnSpPr>
        <p:spPr>
          <a:xfrm>
            <a:off x="10602506" y="2837952"/>
            <a:ext cx="0" cy="434302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6263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657" y="271209"/>
            <a:ext cx="1193981" cy="1081341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0835342" y="444500"/>
            <a:ext cx="792000" cy="79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809131" y="519778"/>
            <a:ext cx="840295" cy="5796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1900"/>
              </a:lnSpc>
            </a:pPr>
            <a:r>
              <a:rPr lang="ru-RU" sz="2400" b="1" spc="-100" dirty="0" smtClean="0">
                <a:solidFill>
                  <a:srgbClr val="C00000"/>
                </a:solidFill>
              </a:rPr>
              <a:t>1</a:t>
            </a:r>
            <a:r>
              <a:rPr lang="ru-RU" b="1" spc="-100" dirty="0" smtClean="0">
                <a:solidFill>
                  <a:srgbClr val="C00000"/>
                </a:solidFill>
              </a:rPr>
              <a:t> </a:t>
            </a:r>
          </a:p>
          <a:p>
            <a:pPr lvl="0" algn="ctr">
              <a:lnSpc>
                <a:spcPts val="1900"/>
              </a:lnSpc>
            </a:pPr>
            <a:r>
              <a:rPr lang="ru-RU" b="1" spc="-100" dirty="0" smtClean="0">
                <a:solidFill>
                  <a:srgbClr val="C00000"/>
                </a:solidFill>
              </a:rPr>
              <a:t>минута</a:t>
            </a:r>
            <a:endParaRPr lang="ru-RU" b="1" spc="-1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03986" y="386475"/>
            <a:ext cx="3296550" cy="908050"/>
          </a:xfrm>
          <a:prstGeom prst="rect">
            <a:avLst/>
          </a:prstGeom>
          <a:solidFill>
            <a:schemeClr val="bg1"/>
          </a:solidFill>
          <a:ln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rgbClr val="A40000"/>
                </a:solidFill>
              </a:rPr>
              <a:t>      Соедини бусы.</a:t>
            </a:r>
            <a:endParaRPr lang="ru-RU" sz="2800" dirty="0">
              <a:solidFill>
                <a:srgbClr val="A40000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77990" y="321197"/>
            <a:ext cx="1080910" cy="1080910"/>
          </a:xfrm>
          <a:prstGeom prst="ellipse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800" b="1" i="1" dirty="0" smtClean="0"/>
              <a:t>№8</a:t>
            </a:r>
            <a:endParaRPr lang="ru-RU" sz="3800" b="1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50" r="15070" b="24156"/>
          <a:stretch/>
        </p:blipFill>
        <p:spPr>
          <a:xfrm rot="17113449">
            <a:off x="1651950" y="831732"/>
            <a:ext cx="1949151" cy="315309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50" r="15070" b="23857"/>
          <a:stretch/>
        </p:blipFill>
        <p:spPr>
          <a:xfrm rot="17113449">
            <a:off x="1642216" y="1908893"/>
            <a:ext cx="1949151" cy="3166783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50" r="15070" b="21144"/>
          <a:stretch/>
        </p:blipFill>
        <p:spPr>
          <a:xfrm rot="17113449">
            <a:off x="1696656" y="3051073"/>
            <a:ext cx="1949151" cy="3291326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50" r="15070" b="21144"/>
          <a:stretch/>
        </p:blipFill>
        <p:spPr>
          <a:xfrm rot="17113449">
            <a:off x="1733346" y="4035481"/>
            <a:ext cx="1949151" cy="3291326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137852" y="5429956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3682800" y="5464878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3037904" y="5458582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3360352" y="5474406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3976302" y="5451117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2722359" y="5464052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2077463" y="5457756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2399911" y="5473580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1432539" y="5437300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1754987" y="5453124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50" r="15070" b="21144"/>
          <a:stretch/>
        </p:blipFill>
        <p:spPr>
          <a:xfrm rot="17113449">
            <a:off x="8523616" y="1862975"/>
            <a:ext cx="1949151" cy="3291326"/>
          </a:xfrm>
          <a:prstGeom prst="rect">
            <a:avLst/>
          </a:prstGeom>
        </p:spPr>
      </p:pic>
      <p:sp>
        <p:nvSpPr>
          <p:cNvPr id="57" name="Овал 56"/>
          <p:cNvSpPr/>
          <p:nvPr/>
        </p:nvSpPr>
        <p:spPr>
          <a:xfrm>
            <a:off x="7928122" y="3257450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10473070" y="3292372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9828174" y="3286076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10150622" y="3301900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10766572" y="3278611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9512629" y="3291546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8867733" y="3285250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9190181" y="3301074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8222809" y="3264794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8545257" y="3280618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1106102" y="4464756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3657400" y="4474278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3012504" y="4467982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3334952" y="4483806"/>
            <a:ext cx="234000" cy="234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3969815" y="4486145"/>
            <a:ext cx="234000" cy="234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2711197" y="4491001"/>
            <a:ext cx="234000" cy="234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2052035" y="4491001"/>
            <a:ext cx="234000" cy="234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2374511" y="4482980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1419839" y="4484800"/>
            <a:ext cx="234000" cy="234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1729587" y="4462524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8" name="Рисунок 7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50" r="15070" b="21144"/>
          <a:stretch/>
        </p:blipFill>
        <p:spPr>
          <a:xfrm rot="17113449">
            <a:off x="8521890" y="821236"/>
            <a:ext cx="1949151" cy="3291326"/>
          </a:xfrm>
          <a:prstGeom prst="rect">
            <a:avLst/>
          </a:prstGeom>
        </p:spPr>
      </p:pic>
      <p:sp>
        <p:nvSpPr>
          <p:cNvPr id="79" name="Овал 78"/>
          <p:cNvSpPr/>
          <p:nvPr/>
        </p:nvSpPr>
        <p:spPr>
          <a:xfrm>
            <a:off x="7931336" y="2234919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10482634" y="2244441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9837738" y="2238145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10160186" y="2253969"/>
            <a:ext cx="234000" cy="234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10795049" y="2256308"/>
            <a:ext cx="234000" cy="234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9536431" y="2261164"/>
            <a:ext cx="234000" cy="234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8877269" y="2261164"/>
            <a:ext cx="234000" cy="234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9199745" y="2253143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8245073" y="2254963"/>
            <a:ext cx="234000" cy="234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8554821" y="2232687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1106964" y="3275798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3810035" y="3281171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2899066" y="3279024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3224689" y="3298023"/>
            <a:ext cx="234000" cy="234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3513477" y="3300362"/>
            <a:ext cx="234000" cy="234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>
            <a:off x="2600934" y="3295693"/>
            <a:ext cx="234000" cy="234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2312059" y="3293575"/>
            <a:ext cx="234000" cy="234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1988023" y="3281322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1420701" y="3295842"/>
            <a:ext cx="234000" cy="234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1700472" y="3295693"/>
            <a:ext cx="234000" cy="234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1" name="Рисунок 1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50" r="15070" b="21144"/>
          <a:stretch/>
        </p:blipFill>
        <p:spPr>
          <a:xfrm rot="17113449">
            <a:off x="8547601" y="4060074"/>
            <a:ext cx="1949151" cy="3291326"/>
          </a:xfrm>
          <a:prstGeom prst="rect">
            <a:avLst/>
          </a:prstGeom>
        </p:spPr>
      </p:pic>
      <p:sp>
        <p:nvSpPr>
          <p:cNvPr id="113" name="Овал 112"/>
          <p:cNvSpPr/>
          <p:nvPr/>
        </p:nvSpPr>
        <p:spPr>
          <a:xfrm>
            <a:off x="10355614" y="5478271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Овал 113"/>
          <p:cNvSpPr/>
          <p:nvPr/>
        </p:nvSpPr>
        <p:spPr>
          <a:xfrm>
            <a:off x="9444645" y="5476124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9770268" y="5495123"/>
            <a:ext cx="234000" cy="234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рямоугольник 115"/>
          <p:cNvSpPr/>
          <p:nvPr/>
        </p:nvSpPr>
        <p:spPr>
          <a:xfrm>
            <a:off x="10059056" y="5497462"/>
            <a:ext cx="234000" cy="234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9146513" y="5492793"/>
            <a:ext cx="234000" cy="234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Прямоугольник 117"/>
          <p:cNvSpPr/>
          <p:nvPr/>
        </p:nvSpPr>
        <p:spPr>
          <a:xfrm>
            <a:off x="8857638" y="5490675"/>
            <a:ext cx="234000" cy="234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Овал 118"/>
          <p:cNvSpPr/>
          <p:nvPr/>
        </p:nvSpPr>
        <p:spPr>
          <a:xfrm>
            <a:off x="8533602" y="5478422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рямоугольник 119"/>
          <p:cNvSpPr/>
          <p:nvPr/>
        </p:nvSpPr>
        <p:spPr>
          <a:xfrm>
            <a:off x="7966280" y="5492942"/>
            <a:ext cx="234000" cy="234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Прямоугольник 120"/>
          <p:cNvSpPr/>
          <p:nvPr/>
        </p:nvSpPr>
        <p:spPr>
          <a:xfrm>
            <a:off x="8246051" y="5492793"/>
            <a:ext cx="234000" cy="234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Прямоугольник 121"/>
          <p:cNvSpPr/>
          <p:nvPr/>
        </p:nvSpPr>
        <p:spPr>
          <a:xfrm>
            <a:off x="10661808" y="5502743"/>
            <a:ext cx="234000" cy="234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рямоугольник 122"/>
          <p:cNvSpPr/>
          <p:nvPr/>
        </p:nvSpPr>
        <p:spPr>
          <a:xfrm>
            <a:off x="10950596" y="5505082"/>
            <a:ext cx="234000" cy="234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Овал 134"/>
          <p:cNvSpPr/>
          <p:nvPr/>
        </p:nvSpPr>
        <p:spPr>
          <a:xfrm>
            <a:off x="1106964" y="2185683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Овал 135"/>
          <p:cNvSpPr/>
          <p:nvPr/>
        </p:nvSpPr>
        <p:spPr>
          <a:xfrm>
            <a:off x="3810035" y="2191056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Овал 136"/>
          <p:cNvSpPr/>
          <p:nvPr/>
        </p:nvSpPr>
        <p:spPr>
          <a:xfrm>
            <a:off x="2899066" y="2188909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рямоугольник 138"/>
          <p:cNvSpPr/>
          <p:nvPr/>
        </p:nvSpPr>
        <p:spPr>
          <a:xfrm>
            <a:off x="3513477" y="2210247"/>
            <a:ext cx="234000" cy="234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рямоугольник 139"/>
          <p:cNvSpPr/>
          <p:nvPr/>
        </p:nvSpPr>
        <p:spPr>
          <a:xfrm>
            <a:off x="2600934" y="2205578"/>
            <a:ext cx="234000" cy="234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/>
          <p:cNvSpPr/>
          <p:nvPr/>
        </p:nvSpPr>
        <p:spPr>
          <a:xfrm>
            <a:off x="1406998" y="2191207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Прямоугольник 143"/>
          <p:cNvSpPr/>
          <p:nvPr/>
        </p:nvSpPr>
        <p:spPr>
          <a:xfrm>
            <a:off x="1700472" y="2205578"/>
            <a:ext cx="234000" cy="234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Овал 144"/>
          <p:cNvSpPr/>
          <p:nvPr/>
        </p:nvSpPr>
        <p:spPr>
          <a:xfrm>
            <a:off x="1988026" y="2190446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Овал 145"/>
          <p:cNvSpPr/>
          <p:nvPr/>
        </p:nvSpPr>
        <p:spPr>
          <a:xfrm>
            <a:off x="2288060" y="2195970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/>
          <p:cNvSpPr/>
          <p:nvPr/>
        </p:nvSpPr>
        <p:spPr>
          <a:xfrm>
            <a:off x="3209960" y="2191056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8" name="Рисунок 14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50" r="15070" b="21144"/>
          <a:stretch/>
        </p:blipFill>
        <p:spPr>
          <a:xfrm rot="17113449">
            <a:off x="8500439" y="3066767"/>
            <a:ext cx="1949151" cy="3291326"/>
          </a:xfrm>
          <a:prstGeom prst="rect">
            <a:avLst/>
          </a:prstGeom>
        </p:spPr>
      </p:pic>
      <p:sp>
        <p:nvSpPr>
          <p:cNvPr id="149" name="Овал 148"/>
          <p:cNvSpPr/>
          <p:nvPr/>
        </p:nvSpPr>
        <p:spPr>
          <a:xfrm>
            <a:off x="10623490" y="4481707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Овал 149"/>
          <p:cNvSpPr/>
          <p:nvPr/>
        </p:nvSpPr>
        <p:spPr>
          <a:xfrm>
            <a:off x="10302275" y="4477056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Овал 150"/>
          <p:cNvSpPr/>
          <p:nvPr/>
        </p:nvSpPr>
        <p:spPr>
          <a:xfrm>
            <a:off x="9391306" y="4474909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Прямоугольник 151"/>
          <p:cNvSpPr/>
          <p:nvPr/>
        </p:nvSpPr>
        <p:spPr>
          <a:xfrm>
            <a:off x="10005717" y="4496247"/>
            <a:ext cx="234000" cy="234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Прямоугольник 152"/>
          <p:cNvSpPr/>
          <p:nvPr/>
        </p:nvSpPr>
        <p:spPr>
          <a:xfrm>
            <a:off x="9093174" y="4491578"/>
            <a:ext cx="234000" cy="234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Овал 153"/>
          <p:cNvSpPr/>
          <p:nvPr/>
        </p:nvSpPr>
        <p:spPr>
          <a:xfrm>
            <a:off x="7899238" y="4477207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Прямоугольник 154"/>
          <p:cNvSpPr/>
          <p:nvPr/>
        </p:nvSpPr>
        <p:spPr>
          <a:xfrm>
            <a:off x="8192712" y="4491578"/>
            <a:ext cx="234000" cy="234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Овал 155"/>
          <p:cNvSpPr/>
          <p:nvPr/>
        </p:nvSpPr>
        <p:spPr>
          <a:xfrm>
            <a:off x="8480266" y="4476446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7" name="Овал 156"/>
          <p:cNvSpPr/>
          <p:nvPr/>
        </p:nvSpPr>
        <p:spPr>
          <a:xfrm>
            <a:off x="8780300" y="4481970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Овал 157"/>
          <p:cNvSpPr/>
          <p:nvPr/>
        </p:nvSpPr>
        <p:spPr>
          <a:xfrm>
            <a:off x="9702200" y="4477056"/>
            <a:ext cx="262477" cy="26247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4216400" y="2311400"/>
            <a:ext cx="3632200" cy="2394851"/>
          </a:xfrm>
          <a:custGeom>
            <a:avLst/>
            <a:gdLst>
              <a:gd name="connsiteX0" fmla="*/ 0 w 3632200"/>
              <a:gd name="connsiteY0" fmla="*/ 0 h 2394851"/>
              <a:gd name="connsiteX1" fmla="*/ 660400 w 3632200"/>
              <a:gd name="connsiteY1" fmla="*/ 368300 h 2394851"/>
              <a:gd name="connsiteX2" fmla="*/ 1257300 w 3632200"/>
              <a:gd name="connsiteY2" fmla="*/ 914400 h 2394851"/>
              <a:gd name="connsiteX3" fmla="*/ 1536700 w 3632200"/>
              <a:gd name="connsiteY3" fmla="*/ 1816100 h 2394851"/>
              <a:gd name="connsiteX4" fmla="*/ 1841500 w 3632200"/>
              <a:gd name="connsiteY4" fmla="*/ 2197100 h 2394851"/>
              <a:gd name="connsiteX5" fmla="*/ 2222500 w 3632200"/>
              <a:gd name="connsiteY5" fmla="*/ 2387600 h 2394851"/>
              <a:gd name="connsiteX6" fmla="*/ 3632200 w 3632200"/>
              <a:gd name="connsiteY6" fmla="*/ 2336800 h 2394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32200" h="2394851">
                <a:moveTo>
                  <a:pt x="0" y="0"/>
                </a:moveTo>
                <a:cubicBezTo>
                  <a:pt x="225425" y="107950"/>
                  <a:pt x="450850" y="215900"/>
                  <a:pt x="660400" y="368300"/>
                </a:cubicBezTo>
                <a:cubicBezTo>
                  <a:pt x="869950" y="520700"/>
                  <a:pt x="1111250" y="673100"/>
                  <a:pt x="1257300" y="914400"/>
                </a:cubicBezTo>
                <a:cubicBezTo>
                  <a:pt x="1403350" y="1155700"/>
                  <a:pt x="1439333" y="1602317"/>
                  <a:pt x="1536700" y="1816100"/>
                </a:cubicBezTo>
                <a:cubicBezTo>
                  <a:pt x="1634067" y="2029883"/>
                  <a:pt x="1727200" y="2101850"/>
                  <a:pt x="1841500" y="2197100"/>
                </a:cubicBezTo>
                <a:cubicBezTo>
                  <a:pt x="1955800" y="2292350"/>
                  <a:pt x="1924050" y="2364317"/>
                  <a:pt x="2222500" y="2387600"/>
                </a:cubicBezTo>
                <a:cubicBezTo>
                  <a:pt x="2520950" y="2410883"/>
                  <a:pt x="3076575" y="2373841"/>
                  <a:pt x="3632200" y="2336800"/>
                </a:cubicBezTo>
              </a:path>
            </a:pathLst>
          </a:custGeom>
          <a:noFill/>
          <a:ln w="28575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4229100" y="3403600"/>
            <a:ext cx="3721100" cy="2364956"/>
          </a:xfrm>
          <a:custGeom>
            <a:avLst/>
            <a:gdLst>
              <a:gd name="connsiteX0" fmla="*/ 0 w 3721100"/>
              <a:gd name="connsiteY0" fmla="*/ 0 h 2364956"/>
              <a:gd name="connsiteX1" fmla="*/ 495300 w 3721100"/>
              <a:gd name="connsiteY1" fmla="*/ 419100 h 2364956"/>
              <a:gd name="connsiteX2" fmla="*/ 723900 w 3721100"/>
              <a:gd name="connsiteY2" fmla="*/ 952500 h 2364956"/>
              <a:gd name="connsiteX3" fmla="*/ 927100 w 3721100"/>
              <a:gd name="connsiteY3" fmla="*/ 1282700 h 2364956"/>
              <a:gd name="connsiteX4" fmla="*/ 1130300 w 3721100"/>
              <a:gd name="connsiteY4" fmla="*/ 1625600 h 2364956"/>
              <a:gd name="connsiteX5" fmla="*/ 1422400 w 3721100"/>
              <a:gd name="connsiteY5" fmla="*/ 1943100 h 2364956"/>
              <a:gd name="connsiteX6" fmla="*/ 1714500 w 3721100"/>
              <a:gd name="connsiteY6" fmla="*/ 2146300 h 2364956"/>
              <a:gd name="connsiteX7" fmla="*/ 2247900 w 3721100"/>
              <a:gd name="connsiteY7" fmla="*/ 2324100 h 2364956"/>
              <a:gd name="connsiteX8" fmla="*/ 2806700 w 3721100"/>
              <a:gd name="connsiteY8" fmla="*/ 2362200 h 2364956"/>
              <a:gd name="connsiteX9" fmla="*/ 3479800 w 3721100"/>
              <a:gd name="connsiteY9" fmla="*/ 2273300 h 2364956"/>
              <a:gd name="connsiteX10" fmla="*/ 3721100 w 3721100"/>
              <a:gd name="connsiteY10" fmla="*/ 2235200 h 2364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21100" h="2364956">
                <a:moveTo>
                  <a:pt x="0" y="0"/>
                </a:moveTo>
                <a:cubicBezTo>
                  <a:pt x="187325" y="130175"/>
                  <a:pt x="374650" y="260350"/>
                  <a:pt x="495300" y="419100"/>
                </a:cubicBezTo>
                <a:cubicBezTo>
                  <a:pt x="615950" y="577850"/>
                  <a:pt x="651933" y="808567"/>
                  <a:pt x="723900" y="952500"/>
                </a:cubicBezTo>
                <a:cubicBezTo>
                  <a:pt x="795867" y="1096433"/>
                  <a:pt x="859367" y="1170517"/>
                  <a:pt x="927100" y="1282700"/>
                </a:cubicBezTo>
                <a:cubicBezTo>
                  <a:pt x="994833" y="1394883"/>
                  <a:pt x="1047750" y="1515533"/>
                  <a:pt x="1130300" y="1625600"/>
                </a:cubicBezTo>
                <a:cubicBezTo>
                  <a:pt x="1212850" y="1735667"/>
                  <a:pt x="1325033" y="1856317"/>
                  <a:pt x="1422400" y="1943100"/>
                </a:cubicBezTo>
                <a:cubicBezTo>
                  <a:pt x="1519767" y="2029883"/>
                  <a:pt x="1576917" y="2082800"/>
                  <a:pt x="1714500" y="2146300"/>
                </a:cubicBezTo>
                <a:cubicBezTo>
                  <a:pt x="1852083" y="2209800"/>
                  <a:pt x="2065867" y="2288117"/>
                  <a:pt x="2247900" y="2324100"/>
                </a:cubicBezTo>
                <a:cubicBezTo>
                  <a:pt x="2429933" y="2360083"/>
                  <a:pt x="2601383" y="2370667"/>
                  <a:pt x="2806700" y="2362200"/>
                </a:cubicBezTo>
                <a:cubicBezTo>
                  <a:pt x="3012017" y="2353733"/>
                  <a:pt x="3327400" y="2294467"/>
                  <a:pt x="3479800" y="2273300"/>
                </a:cubicBezTo>
                <a:cubicBezTo>
                  <a:pt x="3632200" y="2252133"/>
                  <a:pt x="3676650" y="2243666"/>
                  <a:pt x="3721100" y="2235200"/>
                </a:cubicBezTo>
              </a:path>
            </a:pathLst>
          </a:custGeom>
          <a:noFill/>
          <a:ln w="28575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4330700" y="2336800"/>
            <a:ext cx="3606800" cy="2303588"/>
          </a:xfrm>
          <a:custGeom>
            <a:avLst/>
            <a:gdLst>
              <a:gd name="connsiteX0" fmla="*/ 0 w 3606800"/>
              <a:gd name="connsiteY0" fmla="*/ 2298700 h 2303588"/>
              <a:gd name="connsiteX1" fmla="*/ 355600 w 3606800"/>
              <a:gd name="connsiteY1" fmla="*/ 2298700 h 2303588"/>
              <a:gd name="connsiteX2" fmla="*/ 825500 w 3606800"/>
              <a:gd name="connsiteY2" fmla="*/ 2247900 h 2303588"/>
              <a:gd name="connsiteX3" fmla="*/ 1270000 w 3606800"/>
              <a:gd name="connsiteY3" fmla="*/ 2070100 h 2303588"/>
              <a:gd name="connsiteX4" fmla="*/ 1739900 w 3606800"/>
              <a:gd name="connsiteY4" fmla="*/ 1727200 h 2303588"/>
              <a:gd name="connsiteX5" fmla="*/ 1892300 w 3606800"/>
              <a:gd name="connsiteY5" fmla="*/ 1473200 h 2303588"/>
              <a:gd name="connsiteX6" fmla="*/ 2032000 w 3606800"/>
              <a:gd name="connsiteY6" fmla="*/ 1193800 h 2303588"/>
              <a:gd name="connsiteX7" fmla="*/ 2108200 w 3606800"/>
              <a:gd name="connsiteY7" fmla="*/ 889000 h 2303588"/>
              <a:gd name="connsiteX8" fmla="*/ 2273300 w 3606800"/>
              <a:gd name="connsiteY8" fmla="*/ 546100 h 2303588"/>
              <a:gd name="connsiteX9" fmla="*/ 2387600 w 3606800"/>
              <a:gd name="connsiteY9" fmla="*/ 368300 h 2303588"/>
              <a:gd name="connsiteX10" fmla="*/ 2540000 w 3606800"/>
              <a:gd name="connsiteY10" fmla="*/ 241300 h 2303588"/>
              <a:gd name="connsiteX11" fmla="*/ 2641600 w 3606800"/>
              <a:gd name="connsiteY11" fmla="*/ 190500 h 2303588"/>
              <a:gd name="connsiteX12" fmla="*/ 3187700 w 3606800"/>
              <a:gd name="connsiteY12" fmla="*/ 101600 h 2303588"/>
              <a:gd name="connsiteX13" fmla="*/ 3276600 w 3606800"/>
              <a:gd name="connsiteY13" fmla="*/ 76200 h 2303588"/>
              <a:gd name="connsiteX14" fmla="*/ 3606800 w 3606800"/>
              <a:gd name="connsiteY14" fmla="*/ 0 h 2303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06800" h="2303588">
                <a:moveTo>
                  <a:pt x="0" y="2298700"/>
                </a:moveTo>
                <a:cubicBezTo>
                  <a:pt x="109008" y="2302933"/>
                  <a:pt x="218017" y="2307167"/>
                  <a:pt x="355600" y="2298700"/>
                </a:cubicBezTo>
                <a:cubicBezTo>
                  <a:pt x="493183" y="2290233"/>
                  <a:pt x="673100" y="2286000"/>
                  <a:pt x="825500" y="2247900"/>
                </a:cubicBezTo>
                <a:cubicBezTo>
                  <a:pt x="977900" y="2209800"/>
                  <a:pt x="1117600" y="2156883"/>
                  <a:pt x="1270000" y="2070100"/>
                </a:cubicBezTo>
                <a:cubicBezTo>
                  <a:pt x="1422400" y="1983317"/>
                  <a:pt x="1636183" y="1826683"/>
                  <a:pt x="1739900" y="1727200"/>
                </a:cubicBezTo>
                <a:cubicBezTo>
                  <a:pt x="1843617" y="1627717"/>
                  <a:pt x="1843617" y="1562100"/>
                  <a:pt x="1892300" y="1473200"/>
                </a:cubicBezTo>
                <a:cubicBezTo>
                  <a:pt x="1940983" y="1384300"/>
                  <a:pt x="1996017" y="1291167"/>
                  <a:pt x="2032000" y="1193800"/>
                </a:cubicBezTo>
                <a:cubicBezTo>
                  <a:pt x="2067983" y="1096433"/>
                  <a:pt x="2067983" y="996950"/>
                  <a:pt x="2108200" y="889000"/>
                </a:cubicBezTo>
                <a:cubicBezTo>
                  <a:pt x="2148417" y="781050"/>
                  <a:pt x="2226733" y="632883"/>
                  <a:pt x="2273300" y="546100"/>
                </a:cubicBezTo>
                <a:cubicBezTo>
                  <a:pt x="2319867" y="459317"/>
                  <a:pt x="2343150" y="419100"/>
                  <a:pt x="2387600" y="368300"/>
                </a:cubicBezTo>
                <a:cubicBezTo>
                  <a:pt x="2432050" y="317500"/>
                  <a:pt x="2497667" y="270933"/>
                  <a:pt x="2540000" y="241300"/>
                </a:cubicBezTo>
                <a:cubicBezTo>
                  <a:pt x="2582333" y="211667"/>
                  <a:pt x="2533650" y="213783"/>
                  <a:pt x="2641600" y="190500"/>
                </a:cubicBezTo>
                <a:cubicBezTo>
                  <a:pt x="2749550" y="167217"/>
                  <a:pt x="3081867" y="120650"/>
                  <a:pt x="3187700" y="101600"/>
                </a:cubicBezTo>
                <a:cubicBezTo>
                  <a:pt x="3293533" y="82550"/>
                  <a:pt x="3206750" y="93133"/>
                  <a:pt x="3276600" y="76200"/>
                </a:cubicBezTo>
                <a:cubicBezTo>
                  <a:pt x="3346450" y="59267"/>
                  <a:pt x="3476625" y="29633"/>
                  <a:pt x="3606800" y="0"/>
                </a:cubicBezTo>
              </a:path>
            </a:pathLst>
          </a:custGeom>
          <a:noFill/>
          <a:ln w="28575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4330700" y="3373792"/>
            <a:ext cx="3581400" cy="2344538"/>
          </a:xfrm>
          <a:custGeom>
            <a:avLst/>
            <a:gdLst>
              <a:gd name="connsiteX0" fmla="*/ 0 w 3581400"/>
              <a:gd name="connsiteY0" fmla="*/ 2226908 h 2344538"/>
              <a:gd name="connsiteX1" fmla="*/ 533400 w 3581400"/>
              <a:gd name="connsiteY1" fmla="*/ 2328508 h 2344538"/>
              <a:gd name="connsiteX2" fmla="*/ 1257300 w 3581400"/>
              <a:gd name="connsiteY2" fmla="*/ 2328508 h 2344538"/>
              <a:gd name="connsiteX3" fmla="*/ 1727200 w 3581400"/>
              <a:gd name="connsiteY3" fmla="*/ 2176108 h 2344538"/>
              <a:gd name="connsiteX4" fmla="*/ 1993900 w 3581400"/>
              <a:gd name="connsiteY4" fmla="*/ 1909408 h 2344538"/>
              <a:gd name="connsiteX5" fmla="*/ 2374900 w 3581400"/>
              <a:gd name="connsiteY5" fmla="*/ 1236308 h 2344538"/>
              <a:gd name="connsiteX6" fmla="*/ 2540000 w 3581400"/>
              <a:gd name="connsiteY6" fmla="*/ 855308 h 2344538"/>
              <a:gd name="connsiteX7" fmla="*/ 2730500 w 3581400"/>
              <a:gd name="connsiteY7" fmla="*/ 487008 h 2344538"/>
              <a:gd name="connsiteX8" fmla="*/ 2857500 w 3581400"/>
              <a:gd name="connsiteY8" fmla="*/ 194908 h 2344538"/>
              <a:gd name="connsiteX9" fmla="*/ 3086100 w 3581400"/>
              <a:gd name="connsiteY9" fmla="*/ 17108 h 2344538"/>
              <a:gd name="connsiteX10" fmla="*/ 3581400 w 3581400"/>
              <a:gd name="connsiteY10" fmla="*/ 17108 h 2344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81400" h="2344538">
                <a:moveTo>
                  <a:pt x="0" y="2226908"/>
                </a:moveTo>
                <a:cubicBezTo>
                  <a:pt x="161925" y="2269241"/>
                  <a:pt x="323850" y="2311575"/>
                  <a:pt x="533400" y="2328508"/>
                </a:cubicBezTo>
                <a:cubicBezTo>
                  <a:pt x="742950" y="2345441"/>
                  <a:pt x="1058333" y="2353908"/>
                  <a:pt x="1257300" y="2328508"/>
                </a:cubicBezTo>
                <a:cubicBezTo>
                  <a:pt x="1456267" y="2303108"/>
                  <a:pt x="1604433" y="2245958"/>
                  <a:pt x="1727200" y="2176108"/>
                </a:cubicBezTo>
                <a:cubicBezTo>
                  <a:pt x="1849967" y="2106258"/>
                  <a:pt x="1885950" y="2066041"/>
                  <a:pt x="1993900" y="1909408"/>
                </a:cubicBezTo>
                <a:cubicBezTo>
                  <a:pt x="2101850" y="1752775"/>
                  <a:pt x="2283883" y="1411991"/>
                  <a:pt x="2374900" y="1236308"/>
                </a:cubicBezTo>
                <a:cubicBezTo>
                  <a:pt x="2465917" y="1060625"/>
                  <a:pt x="2480733" y="980191"/>
                  <a:pt x="2540000" y="855308"/>
                </a:cubicBezTo>
                <a:cubicBezTo>
                  <a:pt x="2599267" y="730425"/>
                  <a:pt x="2677583" y="597075"/>
                  <a:pt x="2730500" y="487008"/>
                </a:cubicBezTo>
                <a:cubicBezTo>
                  <a:pt x="2783417" y="376941"/>
                  <a:pt x="2798233" y="273225"/>
                  <a:pt x="2857500" y="194908"/>
                </a:cubicBezTo>
                <a:cubicBezTo>
                  <a:pt x="2916767" y="116591"/>
                  <a:pt x="2965450" y="46741"/>
                  <a:pt x="3086100" y="17108"/>
                </a:cubicBezTo>
                <a:cubicBezTo>
                  <a:pt x="3206750" y="-12525"/>
                  <a:pt x="3394075" y="2291"/>
                  <a:pt x="3581400" y="17108"/>
                </a:cubicBezTo>
              </a:path>
            </a:pathLst>
          </a:custGeom>
          <a:noFill/>
          <a:ln w="28575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10920117" y="4496247"/>
            <a:ext cx="234000" cy="234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3917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657" y="271209"/>
            <a:ext cx="1193981" cy="1081341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0835342" y="444500"/>
            <a:ext cx="792000" cy="79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83483" y="519778"/>
            <a:ext cx="891591" cy="5796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1900"/>
              </a:lnSpc>
            </a:pPr>
            <a:r>
              <a:rPr lang="ru-RU" sz="2400" b="1" spc="-100" dirty="0" smtClean="0">
                <a:solidFill>
                  <a:srgbClr val="C00000"/>
                </a:solidFill>
              </a:rPr>
              <a:t>4</a:t>
            </a:r>
            <a:r>
              <a:rPr lang="ru-RU" b="1" spc="-100" dirty="0" smtClean="0">
                <a:solidFill>
                  <a:srgbClr val="C00000"/>
                </a:solidFill>
              </a:rPr>
              <a:t> </a:t>
            </a:r>
          </a:p>
          <a:p>
            <a:pPr lvl="0" algn="ctr">
              <a:lnSpc>
                <a:spcPts val="1900"/>
              </a:lnSpc>
            </a:pPr>
            <a:r>
              <a:rPr lang="ru-RU" b="1" spc="-100" dirty="0" smtClean="0">
                <a:solidFill>
                  <a:srgbClr val="C00000"/>
                </a:solidFill>
              </a:rPr>
              <a:t>минуты</a:t>
            </a:r>
            <a:endParaRPr lang="ru-RU" b="1" spc="-1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03986" y="386475"/>
            <a:ext cx="8468992" cy="908050"/>
          </a:xfrm>
          <a:prstGeom prst="rect">
            <a:avLst/>
          </a:prstGeom>
          <a:solidFill>
            <a:schemeClr val="bg1"/>
          </a:solidFill>
          <a:ln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rgbClr val="A40000"/>
                </a:solidFill>
              </a:rPr>
              <a:t>    Посчитай количество каждой геометрической </a:t>
            </a:r>
          </a:p>
          <a:p>
            <a:r>
              <a:rPr lang="ru-RU" sz="2800" dirty="0" smtClean="0">
                <a:solidFill>
                  <a:srgbClr val="A40000"/>
                </a:solidFill>
              </a:rPr>
              <a:t>    фигуры </a:t>
            </a:r>
            <a:r>
              <a:rPr lang="ru-RU" sz="2800" dirty="0">
                <a:solidFill>
                  <a:srgbClr val="A40000"/>
                </a:solidFill>
              </a:rPr>
              <a:t>на выходе из лабиринта</a:t>
            </a:r>
            <a:r>
              <a:rPr lang="ru-RU" sz="2800" dirty="0" smtClean="0">
                <a:solidFill>
                  <a:srgbClr val="A40000"/>
                </a:solidFill>
              </a:rPr>
              <a:t>.</a:t>
            </a:r>
            <a:endParaRPr lang="ru-RU" sz="2800" dirty="0">
              <a:solidFill>
                <a:srgbClr val="A40000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77990" y="321197"/>
            <a:ext cx="1080910" cy="1080910"/>
          </a:xfrm>
          <a:prstGeom prst="ellipse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800" b="1" i="1" dirty="0" smtClean="0"/>
              <a:t>№9</a:t>
            </a:r>
            <a:endParaRPr lang="ru-RU" sz="3800" b="1" i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" t="2286" b="3730"/>
          <a:stretch/>
        </p:blipFill>
        <p:spPr>
          <a:xfrm>
            <a:off x="1103986" y="1574365"/>
            <a:ext cx="3872089" cy="5063500"/>
          </a:xfrm>
          <a:prstGeom prst="rect">
            <a:avLst/>
          </a:prstGeom>
          <a:ln>
            <a:solidFill>
              <a:srgbClr val="A40000"/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6096000" y="2483556"/>
            <a:ext cx="2937566" cy="6208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Треугольников: </a:t>
            </a:r>
            <a:r>
              <a:rPr lang="ru-RU" sz="2800" dirty="0" smtClean="0">
                <a:solidFill>
                  <a:srgbClr val="A40000"/>
                </a:solidFill>
              </a:rPr>
              <a:t>4</a:t>
            </a:r>
            <a:endParaRPr lang="ru-RU" sz="2800" dirty="0">
              <a:solidFill>
                <a:srgbClr val="A40000"/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6096000" y="3508898"/>
            <a:ext cx="2937566" cy="6208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Квадратов: </a:t>
            </a:r>
            <a:r>
              <a:rPr lang="ru-RU" sz="2800" dirty="0" smtClean="0">
                <a:solidFill>
                  <a:srgbClr val="A40000"/>
                </a:solidFill>
              </a:rPr>
              <a:t>5</a:t>
            </a:r>
            <a:endParaRPr lang="ru-RU" sz="2800" dirty="0">
              <a:solidFill>
                <a:srgbClr val="A40000"/>
              </a:solidFill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6096000" y="4506018"/>
            <a:ext cx="2937566" cy="6208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Кругов: </a:t>
            </a:r>
            <a:r>
              <a:rPr lang="ru-RU" sz="2800" dirty="0" smtClean="0">
                <a:solidFill>
                  <a:srgbClr val="A40000"/>
                </a:solidFill>
              </a:rPr>
              <a:t>6</a:t>
            </a:r>
            <a:endParaRPr lang="ru-RU" sz="2400" dirty="0">
              <a:solidFill>
                <a:srgbClr val="A40000"/>
              </a:solidFill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2730546" y="2219325"/>
            <a:ext cx="1946229" cy="2597092"/>
          </a:xfrm>
          <a:custGeom>
            <a:avLst/>
            <a:gdLst>
              <a:gd name="connsiteX0" fmla="*/ 584154 w 1946229"/>
              <a:gd name="connsiteY0" fmla="*/ 0 h 2597092"/>
              <a:gd name="connsiteX1" fmla="*/ 346029 w 1946229"/>
              <a:gd name="connsiteY1" fmla="*/ 247650 h 2597092"/>
              <a:gd name="connsiteX2" fmla="*/ 165054 w 1946229"/>
              <a:gd name="connsiteY2" fmla="*/ 423863 h 2597092"/>
              <a:gd name="connsiteX3" fmla="*/ 12654 w 1946229"/>
              <a:gd name="connsiteY3" fmla="*/ 533400 h 2597092"/>
              <a:gd name="connsiteX4" fmla="*/ 17417 w 1946229"/>
              <a:gd name="connsiteY4" fmla="*/ 671513 h 2597092"/>
              <a:gd name="connsiteX5" fmla="*/ 88854 w 1946229"/>
              <a:gd name="connsiteY5" fmla="*/ 752475 h 2597092"/>
              <a:gd name="connsiteX6" fmla="*/ 179342 w 1946229"/>
              <a:gd name="connsiteY6" fmla="*/ 800100 h 2597092"/>
              <a:gd name="connsiteX7" fmla="*/ 226967 w 1946229"/>
              <a:gd name="connsiteY7" fmla="*/ 823913 h 2597092"/>
              <a:gd name="connsiteX8" fmla="*/ 298404 w 1946229"/>
              <a:gd name="connsiteY8" fmla="*/ 962025 h 2597092"/>
              <a:gd name="connsiteX9" fmla="*/ 322217 w 1946229"/>
              <a:gd name="connsiteY9" fmla="*/ 1071563 h 2597092"/>
              <a:gd name="connsiteX10" fmla="*/ 255542 w 1946229"/>
              <a:gd name="connsiteY10" fmla="*/ 1204913 h 2597092"/>
              <a:gd name="connsiteX11" fmla="*/ 179342 w 1946229"/>
              <a:gd name="connsiteY11" fmla="*/ 1309688 h 2597092"/>
              <a:gd name="connsiteX12" fmla="*/ 65042 w 1946229"/>
              <a:gd name="connsiteY12" fmla="*/ 1366838 h 2597092"/>
              <a:gd name="connsiteX13" fmla="*/ 31704 w 1946229"/>
              <a:gd name="connsiteY13" fmla="*/ 1528763 h 2597092"/>
              <a:gd name="connsiteX14" fmla="*/ 50754 w 1946229"/>
              <a:gd name="connsiteY14" fmla="*/ 1700213 h 2597092"/>
              <a:gd name="connsiteX15" fmla="*/ 50754 w 1946229"/>
              <a:gd name="connsiteY15" fmla="*/ 1885950 h 2597092"/>
              <a:gd name="connsiteX16" fmla="*/ 84092 w 1946229"/>
              <a:gd name="connsiteY16" fmla="*/ 2052638 h 2597092"/>
              <a:gd name="connsiteX17" fmla="*/ 388892 w 1946229"/>
              <a:gd name="connsiteY17" fmla="*/ 2052638 h 2597092"/>
              <a:gd name="connsiteX18" fmla="*/ 431754 w 1946229"/>
              <a:gd name="connsiteY18" fmla="*/ 2171700 h 2597092"/>
              <a:gd name="connsiteX19" fmla="*/ 455567 w 1946229"/>
              <a:gd name="connsiteY19" fmla="*/ 2314575 h 2597092"/>
              <a:gd name="connsiteX20" fmla="*/ 455567 w 1946229"/>
              <a:gd name="connsiteY20" fmla="*/ 2509838 h 2597092"/>
              <a:gd name="connsiteX21" fmla="*/ 503192 w 1946229"/>
              <a:gd name="connsiteY21" fmla="*/ 2557463 h 2597092"/>
              <a:gd name="connsiteX22" fmla="*/ 641304 w 1946229"/>
              <a:gd name="connsiteY22" fmla="*/ 2576513 h 2597092"/>
              <a:gd name="connsiteX23" fmla="*/ 979442 w 1946229"/>
              <a:gd name="connsiteY23" fmla="*/ 2595563 h 2597092"/>
              <a:gd name="connsiteX24" fmla="*/ 1484267 w 1946229"/>
              <a:gd name="connsiteY24" fmla="*/ 2533650 h 2597092"/>
              <a:gd name="connsiteX25" fmla="*/ 1517604 w 1946229"/>
              <a:gd name="connsiteY25" fmla="*/ 2371725 h 2597092"/>
              <a:gd name="connsiteX26" fmla="*/ 1517604 w 1946229"/>
              <a:gd name="connsiteY26" fmla="*/ 2062163 h 2597092"/>
              <a:gd name="connsiteX27" fmla="*/ 1522367 w 1946229"/>
              <a:gd name="connsiteY27" fmla="*/ 1819275 h 2597092"/>
              <a:gd name="connsiteX28" fmla="*/ 1546179 w 1946229"/>
              <a:gd name="connsiteY28" fmla="*/ 1609725 h 2597092"/>
              <a:gd name="connsiteX29" fmla="*/ 1627142 w 1946229"/>
              <a:gd name="connsiteY29" fmla="*/ 1490663 h 2597092"/>
              <a:gd name="connsiteX30" fmla="*/ 1817642 w 1946229"/>
              <a:gd name="connsiteY30" fmla="*/ 1466850 h 2597092"/>
              <a:gd name="connsiteX31" fmla="*/ 1946229 w 1946229"/>
              <a:gd name="connsiteY31" fmla="*/ 1466850 h 2597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46229" h="2597092">
                <a:moveTo>
                  <a:pt x="584154" y="0"/>
                </a:moveTo>
                <a:cubicBezTo>
                  <a:pt x="500016" y="88503"/>
                  <a:pt x="415879" y="177006"/>
                  <a:pt x="346029" y="247650"/>
                </a:cubicBezTo>
                <a:cubicBezTo>
                  <a:pt x="276179" y="318294"/>
                  <a:pt x="220616" y="376238"/>
                  <a:pt x="165054" y="423863"/>
                </a:cubicBezTo>
                <a:cubicBezTo>
                  <a:pt x="109492" y="471488"/>
                  <a:pt x="37260" y="492125"/>
                  <a:pt x="12654" y="533400"/>
                </a:cubicBezTo>
                <a:cubicBezTo>
                  <a:pt x="-11952" y="574675"/>
                  <a:pt x="4717" y="635001"/>
                  <a:pt x="17417" y="671513"/>
                </a:cubicBezTo>
                <a:cubicBezTo>
                  <a:pt x="30117" y="708026"/>
                  <a:pt x="61867" y="731044"/>
                  <a:pt x="88854" y="752475"/>
                </a:cubicBezTo>
                <a:cubicBezTo>
                  <a:pt x="115841" y="773906"/>
                  <a:pt x="156323" y="788194"/>
                  <a:pt x="179342" y="800100"/>
                </a:cubicBezTo>
                <a:cubicBezTo>
                  <a:pt x="202361" y="812006"/>
                  <a:pt x="207123" y="796925"/>
                  <a:pt x="226967" y="823913"/>
                </a:cubicBezTo>
                <a:cubicBezTo>
                  <a:pt x="246811" y="850901"/>
                  <a:pt x="282529" y="920750"/>
                  <a:pt x="298404" y="962025"/>
                </a:cubicBezTo>
                <a:cubicBezTo>
                  <a:pt x="314279" y="1003300"/>
                  <a:pt x="329361" y="1031082"/>
                  <a:pt x="322217" y="1071563"/>
                </a:cubicBezTo>
                <a:cubicBezTo>
                  <a:pt x="315073" y="1112044"/>
                  <a:pt x="279354" y="1165226"/>
                  <a:pt x="255542" y="1204913"/>
                </a:cubicBezTo>
                <a:cubicBezTo>
                  <a:pt x="231729" y="1244601"/>
                  <a:pt x="211092" y="1282701"/>
                  <a:pt x="179342" y="1309688"/>
                </a:cubicBezTo>
                <a:cubicBezTo>
                  <a:pt x="147592" y="1336675"/>
                  <a:pt x="89648" y="1330326"/>
                  <a:pt x="65042" y="1366838"/>
                </a:cubicBezTo>
                <a:cubicBezTo>
                  <a:pt x="40436" y="1403351"/>
                  <a:pt x="34085" y="1473201"/>
                  <a:pt x="31704" y="1528763"/>
                </a:cubicBezTo>
                <a:cubicBezTo>
                  <a:pt x="29323" y="1584325"/>
                  <a:pt x="47579" y="1640682"/>
                  <a:pt x="50754" y="1700213"/>
                </a:cubicBezTo>
                <a:cubicBezTo>
                  <a:pt x="53929" y="1759744"/>
                  <a:pt x="45198" y="1827212"/>
                  <a:pt x="50754" y="1885950"/>
                </a:cubicBezTo>
                <a:cubicBezTo>
                  <a:pt x="56310" y="1944688"/>
                  <a:pt x="27736" y="2024857"/>
                  <a:pt x="84092" y="2052638"/>
                </a:cubicBezTo>
                <a:cubicBezTo>
                  <a:pt x="140448" y="2080419"/>
                  <a:pt x="330948" y="2032794"/>
                  <a:pt x="388892" y="2052638"/>
                </a:cubicBezTo>
                <a:cubicBezTo>
                  <a:pt x="446836" y="2072482"/>
                  <a:pt x="420642" y="2128044"/>
                  <a:pt x="431754" y="2171700"/>
                </a:cubicBezTo>
                <a:cubicBezTo>
                  <a:pt x="442866" y="2215356"/>
                  <a:pt x="451598" y="2258219"/>
                  <a:pt x="455567" y="2314575"/>
                </a:cubicBezTo>
                <a:cubicBezTo>
                  <a:pt x="459536" y="2370931"/>
                  <a:pt x="447630" y="2469357"/>
                  <a:pt x="455567" y="2509838"/>
                </a:cubicBezTo>
                <a:cubicBezTo>
                  <a:pt x="463504" y="2550319"/>
                  <a:pt x="472236" y="2546351"/>
                  <a:pt x="503192" y="2557463"/>
                </a:cubicBezTo>
                <a:cubicBezTo>
                  <a:pt x="534148" y="2568575"/>
                  <a:pt x="561929" y="2570163"/>
                  <a:pt x="641304" y="2576513"/>
                </a:cubicBezTo>
                <a:cubicBezTo>
                  <a:pt x="720679" y="2582863"/>
                  <a:pt x="838948" y="2602707"/>
                  <a:pt x="979442" y="2595563"/>
                </a:cubicBezTo>
                <a:cubicBezTo>
                  <a:pt x="1119936" y="2588419"/>
                  <a:pt x="1394573" y="2570956"/>
                  <a:pt x="1484267" y="2533650"/>
                </a:cubicBezTo>
                <a:cubicBezTo>
                  <a:pt x="1573961" y="2496344"/>
                  <a:pt x="1512048" y="2450306"/>
                  <a:pt x="1517604" y="2371725"/>
                </a:cubicBezTo>
                <a:cubicBezTo>
                  <a:pt x="1523160" y="2293144"/>
                  <a:pt x="1516810" y="2154238"/>
                  <a:pt x="1517604" y="2062163"/>
                </a:cubicBezTo>
                <a:cubicBezTo>
                  <a:pt x="1518398" y="1970088"/>
                  <a:pt x="1517605" y="1894681"/>
                  <a:pt x="1522367" y="1819275"/>
                </a:cubicBezTo>
                <a:cubicBezTo>
                  <a:pt x="1527129" y="1743869"/>
                  <a:pt x="1528717" y="1664494"/>
                  <a:pt x="1546179" y="1609725"/>
                </a:cubicBezTo>
                <a:cubicBezTo>
                  <a:pt x="1563641" y="1554956"/>
                  <a:pt x="1581898" y="1514476"/>
                  <a:pt x="1627142" y="1490663"/>
                </a:cubicBezTo>
                <a:cubicBezTo>
                  <a:pt x="1672386" y="1466850"/>
                  <a:pt x="1764461" y="1470819"/>
                  <a:pt x="1817642" y="1466850"/>
                </a:cubicBezTo>
                <a:cubicBezTo>
                  <a:pt x="1870823" y="1462881"/>
                  <a:pt x="1908526" y="1464865"/>
                  <a:pt x="1946229" y="1466850"/>
                </a:cubicBezTo>
              </a:path>
            </a:pathLst>
          </a:custGeom>
          <a:noFill/>
          <a:ln w="38100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108079" y="2822292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3994705" y="2935410"/>
            <a:ext cx="180000" cy="14400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900363" y="2576513"/>
            <a:ext cx="144000" cy="144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рямоугольник 109"/>
          <p:cNvSpPr/>
          <p:nvPr/>
        </p:nvSpPr>
        <p:spPr>
          <a:xfrm>
            <a:off x="2676546" y="3600451"/>
            <a:ext cx="144000" cy="144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>
            <a:off x="2676546" y="3988291"/>
            <a:ext cx="144000" cy="144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Прямоугольник 124"/>
          <p:cNvSpPr/>
          <p:nvPr/>
        </p:nvSpPr>
        <p:spPr>
          <a:xfrm>
            <a:off x="3176608" y="4716953"/>
            <a:ext cx="144000" cy="144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Прямоугольник 125"/>
          <p:cNvSpPr/>
          <p:nvPr/>
        </p:nvSpPr>
        <p:spPr>
          <a:xfrm>
            <a:off x="4157684" y="4026391"/>
            <a:ext cx="144000" cy="144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рямоугольник 126"/>
          <p:cNvSpPr/>
          <p:nvPr/>
        </p:nvSpPr>
        <p:spPr>
          <a:xfrm>
            <a:off x="1795484" y="2869103"/>
            <a:ext cx="144000" cy="144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Прямоугольник 127"/>
          <p:cNvSpPr/>
          <p:nvPr/>
        </p:nvSpPr>
        <p:spPr>
          <a:xfrm>
            <a:off x="1818266" y="4060291"/>
            <a:ext cx="144000" cy="144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рямоугольник 128"/>
          <p:cNvSpPr/>
          <p:nvPr/>
        </p:nvSpPr>
        <p:spPr>
          <a:xfrm>
            <a:off x="3596643" y="3291451"/>
            <a:ext cx="144000" cy="144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рямоугольник 129"/>
          <p:cNvSpPr/>
          <p:nvPr/>
        </p:nvSpPr>
        <p:spPr>
          <a:xfrm>
            <a:off x="2730546" y="5241078"/>
            <a:ext cx="144000" cy="144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Прямоугольник 130"/>
          <p:cNvSpPr/>
          <p:nvPr/>
        </p:nvSpPr>
        <p:spPr>
          <a:xfrm>
            <a:off x="3668643" y="2719388"/>
            <a:ext cx="144000" cy="144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Равнобедренный треугольник 131"/>
          <p:cNvSpPr/>
          <p:nvPr/>
        </p:nvSpPr>
        <p:spPr>
          <a:xfrm>
            <a:off x="3762571" y="4734488"/>
            <a:ext cx="180000" cy="14400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Равнобедренный треугольник 132"/>
          <p:cNvSpPr/>
          <p:nvPr/>
        </p:nvSpPr>
        <p:spPr>
          <a:xfrm>
            <a:off x="4313792" y="3621210"/>
            <a:ext cx="180000" cy="14400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Равнобедренный треугольник 133"/>
          <p:cNvSpPr/>
          <p:nvPr/>
        </p:nvSpPr>
        <p:spPr>
          <a:xfrm>
            <a:off x="3018392" y="4168897"/>
            <a:ext cx="180000" cy="14400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Равнобедренный треугольник 137"/>
          <p:cNvSpPr/>
          <p:nvPr/>
        </p:nvSpPr>
        <p:spPr>
          <a:xfrm>
            <a:off x="2908854" y="2906835"/>
            <a:ext cx="180000" cy="14400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Равнобедренный треугольник 140"/>
          <p:cNvSpPr/>
          <p:nvPr/>
        </p:nvSpPr>
        <p:spPr>
          <a:xfrm>
            <a:off x="1494392" y="2282947"/>
            <a:ext cx="180000" cy="14400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Равнобедренный треугольник 142"/>
          <p:cNvSpPr/>
          <p:nvPr/>
        </p:nvSpPr>
        <p:spPr>
          <a:xfrm>
            <a:off x="4370942" y="2287710"/>
            <a:ext cx="180000" cy="14400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Равнобедренный треугольник 158"/>
          <p:cNvSpPr/>
          <p:nvPr/>
        </p:nvSpPr>
        <p:spPr>
          <a:xfrm>
            <a:off x="2065892" y="3373559"/>
            <a:ext cx="180000" cy="14400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Равнобедренный треугольник 159"/>
          <p:cNvSpPr/>
          <p:nvPr/>
        </p:nvSpPr>
        <p:spPr>
          <a:xfrm>
            <a:off x="3332717" y="5216647"/>
            <a:ext cx="180000" cy="14400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Равнобедренный треугольник 160"/>
          <p:cNvSpPr/>
          <p:nvPr/>
        </p:nvSpPr>
        <p:spPr>
          <a:xfrm>
            <a:off x="2532617" y="4778497"/>
            <a:ext cx="180000" cy="14400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Овал 161"/>
          <p:cNvSpPr/>
          <p:nvPr/>
        </p:nvSpPr>
        <p:spPr>
          <a:xfrm>
            <a:off x="3044512" y="2311522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Овал 162"/>
          <p:cNvSpPr/>
          <p:nvPr/>
        </p:nvSpPr>
        <p:spPr>
          <a:xfrm>
            <a:off x="4155108" y="4321860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Овал 163"/>
          <p:cNvSpPr/>
          <p:nvPr/>
        </p:nvSpPr>
        <p:spPr>
          <a:xfrm>
            <a:off x="4126191" y="4631431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" name="Овал 164"/>
          <p:cNvSpPr/>
          <p:nvPr/>
        </p:nvSpPr>
        <p:spPr>
          <a:xfrm>
            <a:off x="3116512" y="4458825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" name="Овал 165"/>
          <p:cNvSpPr/>
          <p:nvPr/>
        </p:nvSpPr>
        <p:spPr>
          <a:xfrm>
            <a:off x="2962018" y="3207544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Овал 166"/>
          <p:cNvSpPr/>
          <p:nvPr/>
        </p:nvSpPr>
        <p:spPr>
          <a:xfrm>
            <a:off x="2640315" y="2756271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" name="Овал 167"/>
          <p:cNvSpPr/>
          <p:nvPr/>
        </p:nvSpPr>
        <p:spPr>
          <a:xfrm>
            <a:off x="1818266" y="3487358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Овал 168"/>
          <p:cNvSpPr/>
          <p:nvPr/>
        </p:nvSpPr>
        <p:spPr>
          <a:xfrm>
            <a:off x="2111755" y="4572953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0" name="Овал 169"/>
          <p:cNvSpPr/>
          <p:nvPr/>
        </p:nvSpPr>
        <p:spPr>
          <a:xfrm>
            <a:off x="2260479" y="5054907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1" name="Овал 170"/>
          <p:cNvSpPr/>
          <p:nvPr/>
        </p:nvSpPr>
        <p:spPr>
          <a:xfrm>
            <a:off x="3708571" y="4216651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2" name="Овал 171"/>
          <p:cNvSpPr/>
          <p:nvPr/>
        </p:nvSpPr>
        <p:spPr>
          <a:xfrm>
            <a:off x="3259366" y="3831702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3" name="Овал 172"/>
          <p:cNvSpPr/>
          <p:nvPr/>
        </p:nvSpPr>
        <p:spPr>
          <a:xfrm>
            <a:off x="4349792" y="3265290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" name="Овал 173"/>
          <p:cNvSpPr/>
          <p:nvPr/>
        </p:nvSpPr>
        <p:spPr>
          <a:xfrm>
            <a:off x="2355455" y="4005413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9509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657" y="271209"/>
            <a:ext cx="1193981" cy="1081341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0835342" y="444500"/>
            <a:ext cx="792000" cy="79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83483" y="519778"/>
            <a:ext cx="891591" cy="5796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1900"/>
              </a:lnSpc>
            </a:pPr>
            <a:r>
              <a:rPr lang="ru-RU" sz="2400" b="1" spc="-100" dirty="0" smtClean="0">
                <a:solidFill>
                  <a:srgbClr val="C00000"/>
                </a:solidFill>
              </a:rPr>
              <a:t>4</a:t>
            </a:r>
            <a:r>
              <a:rPr lang="ru-RU" b="1" spc="-100" dirty="0" smtClean="0">
                <a:solidFill>
                  <a:srgbClr val="C00000"/>
                </a:solidFill>
              </a:rPr>
              <a:t> </a:t>
            </a:r>
          </a:p>
          <a:p>
            <a:pPr lvl="0" algn="ctr">
              <a:lnSpc>
                <a:spcPts val="1900"/>
              </a:lnSpc>
            </a:pPr>
            <a:r>
              <a:rPr lang="ru-RU" b="1" spc="-100" dirty="0" smtClean="0">
                <a:solidFill>
                  <a:srgbClr val="C00000"/>
                </a:solidFill>
              </a:rPr>
              <a:t>минуты</a:t>
            </a:r>
            <a:endParaRPr lang="ru-RU" b="1" spc="-1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03986" y="386475"/>
            <a:ext cx="6249314" cy="908050"/>
          </a:xfrm>
          <a:prstGeom prst="rect">
            <a:avLst/>
          </a:prstGeom>
          <a:solidFill>
            <a:schemeClr val="bg1"/>
          </a:solidFill>
          <a:ln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rgbClr val="A40000"/>
                </a:solidFill>
              </a:rPr>
              <a:t>    Составь слово из букв, за </a:t>
            </a:r>
            <a:r>
              <a:rPr lang="ru-RU" sz="2800" dirty="0" smtClean="0">
                <a:solidFill>
                  <a:srgbClr val="A40000"/>
                </a:solidFill>
              </a:rPr>
              <a:t>которыми</a:t>
            </a:r>
          </a:p>
          <a:p>
            <a:r>
              <a:rPr lang="ru-RU" sz="2800" dirty="0">
                <a:solidFill>
                  <a:srgbClr val="A40000"/>
                </a:solidFill>
              </a:rPr>
              <a:t> </a:t>
            </a:r>
            <a:r>
              <a:rPr lang="ru-RU" sz="2800" dirty="0" smtClean="0">
                <a:solidFill>
                  <a:srgbClr val="A40000"/>
                </a:solidFill>
              </a:rPr>
              <a:t>   </a:t>
            </a:r>
            <a:r>
              <a:rPr lang="ru-RU" sz="2800" dirty="0">
                <a:solidFill>
                  <a:srgbClr val="A40000"/>
                </a:solidFill>
              </a:rPr>
              <a:t>спряталось </a:t>
            </a:r>
            <a:r>
              <a:rPr lang="ru-RU" sz="2800" dirty="0" smtClean="0">
                <a:solidFill>
                  <a:srgbClr val="A40000"/>
                </a:solidFill>
              </a:rPr>
              <a:t>число 3.</a:t>
            </a:r>
            <a:endParaRPr lang="ru-RU" sz="2800" dirty="0">
              <a:solidFill>
                <a:srgbClr val="A40000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77990" y="321197"/>
            <a:ext cx="1080910" cy="1080910"/>
          </a:xfrm>
          <a:prstGeom prst="ellipse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38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528" y="499646"/>
            <a:ext cx="118654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800" b="1" i="1" dirty="0">
                <a:solidFill>
                  <a:prstClr val="white"/>
                </a:solidFill>
              </a:rPr>
              <a:t>№10</a:t>
            </a:r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6689725" y="5670760"/>
            <a:ext cx="2937566" cy="6208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3200">
                <a:solidFill>
                  <a:prstClr val="black"/>
                </a:solidFill>
              </a:rPr>
              <a:t>Слово: </a:t>
            </a:r>
            <a:r>
              <a:rPr lang="ru-RU" sz="3200">
                <a:solidFill>
                  <a:srgbClr val="A40000"/>
                </a:solidFill>
              </a:rPr>
              <a:t>ЭРУДИТ</a:t>
            </a:r>
            <a:endParaRPr lang="ru-RU" sz="3200" dirty="0">
              <a:solidFill>
                <a:srgbClr val="A40000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787518"/>
              </p:ext>
            </p:extLst>
          </p:nvPr>
        </p:nvGraphicFramePr>
        <p:xfrm>
          <a:off x="2358571" y="1539649"/>
          <a:ext cx="2952330" cy="4752000"/>
        </p:xfrm>
        <a:graphic>
          <a:graphicData uri="http://schemas.openxmlformats.org/drawingml/2006/table">
            <a:tbl>
              <a:tblPr firstRow="1" bandRow="1"/>
              <a:tblGrid>
                <a:gridCol w="590466">
                  <a:extLst>
                    <a:ext uri="{9D8B030D-6E8A-4147-A177-3AD203B41FA5}">
                      <a16:colId xmlns:a16="http://schemas.microsoft.com/office/drawing/2014/main" val="3222061754"/>
                    </a:ext>
                  </a:extLst>
                </a:gridCol>
                <a:gridCol w="590466">
                  <a:extLst>
                    <a:ext uri="{9D8B030D-6E8A-4147-A177-3AD203B41FA5}">
                      <a16:colId xmlns:a16="http://schemas.microsoft.com/office/drawing/2014/main" val="886623998"/>
                    </a:ext>
                  </a:extLst>
                </a:gridCol>
                <a:gridCol w="590466">
                  <a:extLst>
                    <a:ext uri="{9D8B030D-6E8A-4147-A177-3AD203B41FA5}">
                      <a16:colId xmlns:a16="http://schemas.microsoft.com/office/drawing/2014/main" val="3750219659"/>
                    </a:ext>
                  </a:extLst>
                </a:gridCol>
                <a:gridCol w="590466">
                  <a:extLst>
                    <a:ext uri="{9D8B030D-6E8A-4147-A177-3AD203B41FA5}">
                      <a16:colId xmlns:a16="http://schemas.microsoft.com/office/drawing/2014/main" val="3852533339"/>
                    </a:ext>
                  </a:extLst>
                </a:gridCol>
                <a:gridCol w="590466">
                  <a:extLst>
                    <a:ext uri="{9D8B030D-6E8A-4147-A177-3AD203B41FA5}">
                      <a16:colId xmlns:a16="http://schemas.microsoft.com/office/drawing/2014/main" val="1379799988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</a:t>
                      </a:r>
                      <a:endParaRPr lang="ru-RU" sz="2400" b="1" dirty="0"/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+</a:t>
                      </a:r>
                      <a:endParaRPr lang="ru-RU" sz="2400" b="1" dirty="0"/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Э</a:t>
                      </a:r>
                      <a:endParaRPr lang="ru-RU" sz="2400" b="1" dirty="0"/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=</a:t>
                      </a:r>
                      <a:endParaRPr lang="ru-RU" sz="2400" b="1" dirty="0"/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5</a:t>
                      </a:r>
                      <a:endParaRPr lang="ru-RU" sz="2400" b="1" dirty="0"/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62667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4</a:t>
                      </a:r>
                      <a:endParaRPr lang="ru-RU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11320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−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Л</a:t>
                      </a:r>
                      <a:endParaRPr lang="ru-RU" sz="2400" b="1" dirty="0"/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=</a:t>
                      </a:r>
                      <a:endParaRPr lang="ru-RU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</a:t>
                      </a:r>
                      <a:endParaRPr lang="ru-RU" sz="2400" b="1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4489516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5</a:t>
                      </a:r>
                      <a:endParaRPr lang="ru-RU" sz="2400" b="1" dirty="0"/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Р</a:t>
                      </a:r>
                      <a:endParaRPr lang="ru-RU" sz="2400" b="1" dirty="0"/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=</a:t>
                      </a:r>
                      <a:endParaRPr lang="ru-RU" sz="2400" b="1" dirty="0"/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8</a:t>
                      </a:r>
                      <a:endParaRPr lang="ru-RU" sz="2400" b="1" dirty="0"/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35052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13</a:t>
                      </a:r>
                      <a:endParaRPr lang="ru-RU" sz="2400" b="1" dirty="0"/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1320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−</a:t>
                      </a:r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У</a:t>
                      </a:r>
                      <a:endParaRPr lang="ru-RU" sz="2400" b="1" dirty="0"/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=</a:t>
                      </a:r>
                      <a:endParaRPr lang="ru-RU" sz="2400" b="1" dirty="0"/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10</a:t>
                      </a:r>
                      <a:endParaRPr lang="ru-RU" sz="2400" b="1" dirty="0"/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14703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8</a:t>
                      </a:r>
                      <a:endParaRPr lang="ru-RU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−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Е</a:t>
                      </a:r>
                      <a:endParaRPr lang="ru-RU" sz="2400" b="1" dirty="0"/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=</a:t>
                      </a:r>
                      <a:endParaRPr lang="ru-RU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6</a:t>
                      </a:r>
                      <a:endParaRPr lang="ru-RU" sz="2400" b="1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53972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7</a:t>
                      </a:r>
                      <a:endParaRPr lang="ru-RU" sz="2400" b="1" dirty="0"/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Д</a:t>
                      </a:r>
                      <a:endParaRPr lang="ru-RU" sz="2400" b="1" dirty="0"/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=</a:t>
                      </a:r>
                      <a:endParaRPr lang="ru-RU" sz="2400" b="1" dirty="0"/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10</a:t>
                      </a:r>
                      <a:endParaRPr lang="ru-RU" sz="2400" b="1" dirty="0"/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54732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4</a:t>
                      </a:r>
                      <a:endParaRPr lang="ru-RU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+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А</a:t>
                      </a:r>
                      <a:endParaRPr lang="ru-RU" sz="2400" b="1" dirty="0"/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=</a:t>
                      </a:r>
                      <a:endParaRPr lang="ru-RU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</a:t>
                      </a:r>
                      <a:endParaRPr lang="ru-RU" sz="2400" b="1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0414125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</a:t>
                      </a:r>
                      <a:endParaRPr lang="ru-RU" sz="2400" b="1" dirty="0"/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И</a:t>
                      </a:r>
                      <a:endParaRPr lang="ru-RU" sz="2400" b="1" dirty="0"/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=</a:t>
                      </a:r>
                      <a:endParaRPr lang="ru-RU" sz="2400" b="1" dirty="0"/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6</a:t>
                      </a:r>
                      <a:endParaRPr lang="ru-RU" sz="2400" b="1" dirty="0"/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37769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9</a:t>
                      </a:r>
                      <a:endParaRPr lang="ru-RU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−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С</a:t>
                      </a:r>
                      <a:endParaRPr lang="ru-RU" sz="2400" b="1" dirty="0"/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=</a:t>
                      </a:r>
                      <a:endParaRPr lang="ru-RU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5</a:t>
                      </a:r>
                      <a:endParaRPr lang="ru-RU" sz="2400" b="1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5240359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8</a:t>
                      </a:r>
                      <a:endParaRPr lang="ru-RU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−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Ж</a:t>
                      </a:r>
                      <a:endParaRPr lang="ru-RU" sz="2400" b="1" dirty="0"/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=</a:t>
                      </a:r>
                      <a:endParaRPr lang="ru-RU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</a:t>
                      </a:r>
                      <a:endParaRPr lang="ru-RU" sz="2400" b="1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9293084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</a:t>
                      </a:r>
                      <a:endParaRPr lang="ru-RU" sz="2400" b="1" dirty="0"/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Т</a:t>
                      </a:r>
                      <a:endParaRPr lang="ru-RU" sz="2400" b="1" dirty="0"/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=</a:t>
                      </a:r>
                      <a:endParaRPr lang="ru-RU" sz="2400" b="1" dirty="0"/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4</a:t>
                      </a:r>
                      <a:endParaRPr lang="ru-RU" sz="2400" b="1" dirty="0"/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989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84261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49" y="-191003"/>
            <a:ext cx="115347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55091">
              <a:lnSpc>
                <a:spcPct val="150000"/>
              </a:lnSpc>
            </a:pPr>
            <a:r>
              <a:rPr lang="ru-RU" sz="7200" dirty="0" smtClean="0">
                <a:solidFill>
                  <a:srgbClr val="A40000"/>
                </a:solidFill>
                <a:effectLst>
                  <a:outerShdw blurRad="63500" sx="101000" sy="101000" algn="ctr" rotWithShape="0">
                    <a:schemeClr val="bg1">
                      <a:alpha val="72000"/>
                    </a:schemeClr>
                  </a:outerShdw>
                </a:effectLst>
                <a:latin typeface="Heinrich Text" panose="02000000000000000000" pitchFamily="2" charset="0"/>
              </a:rPr>
              <a:t>5 февраля − «</a:t>
            </a:r>
            <a:r>
              <a:rPr lang="ru-RU" sz="7200" dirty="0">
                <a:solidFill>
                  <a:srgbClr val="A40000"/>
                </a:solidFill>
                <a:effectLst>
                  <a:outerShdw blurRad="63500" sx="101000" sy="101000" algn="ctr" rotWithShape="0">
                    <a:schemeClr val="bg1">
                      <a:alpha val="72000"/>
                    </a:schemeClr>
                  </a:outerShdw>
                </a:effectLst>
                <a:latin typeface="Heinrich Text" panose="02000000000000000000" pitchFamily="2" charset="0"/>
              </a:rPr>
              <a:t>День эрудита»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14300" y="1602792"/>
            <a:ext cx="12369800" cy="1184729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49249" y="1653592"/>
            <a:ext cx="117284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Эрудит</a:t>
            </a: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образованный </a:t>
            </a:r>
            <a:r>
              <a:rPr lang="ru-RU" sz="3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человек, который много </a:t>
            </a: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читает, </a:t>
            </a:r>
            <a:r>
              <a:rPr lang="ru-RU" sz="3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изучает разные предметы, познаёт </a:t>
            </a: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мир.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101600" y="3164892"/>
            <a:ext cx="12357100" cy="2941523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49200" y="3244713"/>
            <a:ext cx="11569700" cy="2798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Интересные факты</a:t>
            </a:r>
            <a:r>
              <a:rPr lang="ru-RU" sz="3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Самый высокий IQ (коэффициент умственного развития) </a:t>
            </a:r>
            <a:r>
              <a:rPr lang="ru-RU" sz="3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показала 10-летняя </a:t>
            </a: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американка Мэрилин Во Саван в 1956 году. Она попала в Книгу рекордов Гиннеса</a:t>
            </a:r>
            <a:r>
              <a:rPr lang="ru-RU" sz="3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ts val="1900"/>
              </a:lnSpc>
            </a:pPr>
            <a:endParaRPr lang="ru-RU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IQ </a:t>
            </a:r>
            <a:r>
              <a:rPr lang="ru-RU" sz="3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передаётся </a:t>
            </a: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наследству с вероятностью в 70%.</a:t>
            </a:r>
          </a:p>
        </p:txBody>
      </p:sp>
    </p:spTree>
    <p:extLst>
      <p:ext uri="{BB962C8B-B14F-4D97-AF65-F5344CB8AC3E}">
        <p14:creationId xmlns:p14="http://schemas.microsoft.com/office/powerpoint/2010/main" val="160124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49" y="-191003"/>
            <a:ext cx="115347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55091">
              <a:lnSpc>
                <a:spcPct val="150000"/>
              </a:lnSpc>
            </a:pPr>
            <a:r>
              <a:rPr lang="ru-RU" sz="7200" dirty="0" smtClean="0">
                <a:solidFill>
                  <a:srgbClr val="A40000"/>
                </a:solidFill>
                <a:effectLst>
                  <a:outerShdw blurRad="63500" sx="101000" sy="101000" algn="ctr" rotWithShape="0">
                    <a:schemeClr val="bg1">
                      <a:alpha val="72000"/>
                    </a:schemeClr>
                  </a:outerShdw>
                </a:effectLst>
                <a:latin typeface="Heinrich Text" panose="02000000000000000000" pitchFamily="2" charset="0"/>
              </a:rPr>
              <a:t>5 февраля − «</a:t>
            </a:r>
            <a:r>
              <a:rPr lang="ru-RU" sz="7200" dirty="0">
                <a:solidFill>
                  <a:srgbClr val="A40000"/>
                </a:solidFill>
                <a:effectLst>
                  <a:outerShdw blurRad="63500" sx="101000" sy="101000" algn="ctr" rotWithShape="0">
                    <a:schemeClr val="bg1">
                      <a:alpha val="72000"/>
                    </a:schemeClr>
                  </a:outerShdw>
                </a:effectLst>
                <a:latin typeface="Heinrich Text" panose="02000000000000000000" pitchFamily="2" charset="0"/>
              </a:rPr>
              <a:t>День эрудита»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14300" y="1602792"/>
            <a:ext cx="12369800" cy="4137608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49249" y="1640892"/>
            <a:ext cx="1172845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Чтобы быть эрудированным, умным человеком, нужно много читать, интересоваться разными науками, развивать логику.</a:t>
            </a:r>
          </a:p>
          <a:p>
            <a:endParaRPr lang="ru-RU" sz="3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Тебе предлагается </a:t>
            </a:r>
            <a:r>
              <a:rPr lang="ru-RU" sz="3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заданий</a:t>
            </a:r>
            <a:r>
              <a:rPr lang="ru-RU" sz="3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которые необходимо выполнить </a:t>
            </a:r>
            <a:r>
              <a:rPr lang="ru-RU" sz="3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указанное время</a:t>
            </a:r>
            <a:r>
              <a:rPr lang="ru-RU" sz="3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Ты выполняешь на карточках, а затем сверяешь свой результат с готовым решением.</a:t>
            </a:r>
          </a:p>
          <a:p>
            <a:endParaRPr lang="ru-RU" sz="3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Успехов! </a:t>
            </a:r>
            <a:endParaRPr lang="ru-RU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28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031938" y="1128631"/>
            <a:ext cx="8265404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600" dirty="0" smtClean="0">
                <a:solidFill>
                  <a:srgbClr val="00A249"/>
                </a:solidFill>
                <a:effectLst>
                  <a:outerShdw blurRad="38100" dist="38100" dir="2700000" sx="99000" sy="99000" algn="tl">
                    <a:srgbClr val="000000">
                      <a:alpha val="43137"/>
                    </a:srgbClr>
                  </a:outerShdw>
                </a:effectLst>
                <a:latin typeface="Heinrich Text" panose="02000000000000000000" pitchFamily="2" charset="0"/>
              </a:rPr>
              <a:t>ЗАДАНИЯ</a:t>
            </a:r>
            <a:endParaRPr lang="ru-RU" sz="16600" dirty="0">
              <a:solidFill>
                <a:srgbClr val="00A249"/>
              </a:solidFill>
              <a:effectLst>
                <a:outerShdw blurRad="38100" dist="38100" dir="2700000" sx="99000" sy="99000" algn="tl">
                  <a:srgbClr val="000000">
                    <a:alpha val="43137"/>
                  </a:srgbClr>
                </a:outerShdw>
              </a:effectLst>
              <a:latin typeface="Heinrich Tex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654671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657" y="271209"/>
            <a:ext cx="1193981" cy="1081341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0835342" y="444500"/>
            <a:ext cx="792000" cy="79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809131" y="485911"/>
            <a:ext cx="840295" cy="5796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1900"/>
              </a:lnSpc>
            </a:pPr>
            <a:r>
              <a:rPr lang="ru-RU" sz="2400" b="1" spc="-100" dirty="0" smtClean="0">
                <a:solidFill>
                  <a:srgbClr val="C00000"/>
                </a:solidFill>
              </a:rPr>
              <a:t>1</a:t>
            </a:r>
            <a:r>
              <a:rPr lang="ru-RU" b="1" spc="-100" dirty="0" smtClean="0">
                <a:solidFill>
                  <a:srgbClr val="C00000"/>
                </a:solidFill>
              </a:rPr>
              <a:t> </a:t>
            </a:r>
          </a:p>
          <a:p>
            <a:pPr lvl="0" algn="ctr">
              <a:lnSpc>
                <a:spcPts val="1900"/>
              </a:lnSpc>
            </a:pPr>
            <a:r>
              <a:rPr lang="ru-RU" b="1" spc="-100" dirty="0" smtClean="0">
                <a:solidFill>
                  <a:srgbClr val="C00000"/>
                </a:solidFill>
              </a:rPr>
              <a:t>минута</a:t>
            </a:r>
            <a:endParaRPr lang="ru-RU" b="1" spc="-1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03984" y="386475"/>
            <a:ext cx="7521029" cy="908050"/>
          </a:xfrm>
          <a:prstGeom prst="rect">
            <a:avLst/>
          </a:prstGeom>
          <a:solidFill>
            <a:schemeClr val="bg1"/>
          </a:solidFill>
          <a:ln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rgbClr val="A40000"/>
                </a:solidFill>
              </a:rPr>
              <a:t>      Соедини слева направо. </a:t>
            </a:r>
          </a:p>
          <a:p>
            <a:r>
              <a:rPr lang="ru-RU" sz="2800" dirty="0" smtClean="0">
                <a:solidFill>
                  <a:srgbClr val="A40000"/>
                </a:solidFill>
              </a:rPr>
              <a:t>      По какому принципу соединять, догадайся. </a:t>
            </a:r>
            <a:endParaRPr lang="ru-RU" sz="2800" dirty="0">
              <a:solidFill>
                <a:srgbClr val="A40000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77990" y="321197"/>
            <a:ext cx="1080910" cy="1080910"/>
          </a:xfrm>
          <a:prstGeom prst="ellipse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800" b="1" i="1" dirty="0" smtClean="0"/>
              <a:t>№1</a:t>
            </a:r>
            <a:endParaRPr lang="ru-RU" sz="3800" b="1" i="1" dirty="0"/>
          </a:p>
        </p:txBody>
      </p:sp>
      <p:sp>
        <p:nvSpPr>
          <p:cNvPr id="60" name="Овал 59"/>
          <p:cNvSpPr/>
          <p:nvPr/>
        </p:nvSpPr>
        <p:spPr>
          <a:xfrm>
            <a:off x="9373782" y="2196040"/>
            <a:ext cx="767645" cy="76764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110984" y="2192745"/>
            <a:ext cx="699912" cy="699912"/>
          </a:xfrm>
          <a:prstGeom prst="roundRect">
            <a:avLst>
              <a:gd name="adj" fmla="val 3279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4420287" y="1673013"/>
            <a:ext cx="598311" cy="5983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2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402212" y="1799552"/>
            <a:ext cx="1704924" cy="3870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ДВА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1551194" y="2840616"/>
            <a:ext cx="699912" cy="699912"/>
          </a:xfrm>
          <a:prstGeom prst="roundRect">
            <a:avLst>
              <a:gd name="adj" fmla="val 3279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2115484" y="3465601"/>
            <a:ext cx="699912" cy="699912"/>
          </a:xfrm>
          <a:prstGeom prst="roundRect">
            <a:avLst>
              <a:gd name="adj" fmla="val 3279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1560880" y="4169912"/>
            <a:ext cx="699912" cy="699912"/>
          </a:xfrm>
          <a:prstGeom prst="roundRect">
            <a:avLst>
              <a:gd name="adj" fmla="val 3279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2114035" y="4821074"/>
            <a:ext cx="699912" cy="699912"/>
          </a:xfrm>
          <a:prstGeom prst="roundRect">
            <a:avLst>
              <a:gd name="adj" fmla="val 3279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4420286" y="2590557"/>
            <a:ext cx="598311" cy="5983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1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4420286" y="3480696"/>
            <a:ext cx="598311" cy="5983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4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420285" y="4398240"/>
            <a:ext cx="598311" cy="5983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5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4420284" y="5400592"/>
            <a:ext cx="598311" cy="5983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3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402212" y="2702875"/>
            <a:ext cx="1704924" cy="3870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ЧЕТЫРЕ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402212" y="3606198"/>
            <a:ext cx="1704924" cy="3870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ОДИН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402212" y="4523432"/>
            <a:ext cx="1704924" cy="3870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ПЯТЬ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6402212" y="5483200"/>
            <a:ext cx="1704924" cy="3870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ТРИ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9958734" y="2795461"/>
            <a:ext cx="767645" cy="76764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9373781" y="3472707"/>
            <a:ext cx="767645" cy="76764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9951073" y="4117371"/>
            <a:ext cx="767645" cy="76764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9373781" y="4775918"/>
            <a:ext cx="767645" cy="76764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2406940" y="2355975"/>
            <a:ext cx="108000" cy="108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2475993" y="3722951"/>
            <a:ext cx="108000" cy="108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2364183" y="3893104"/>
            <a:ext cx="108000" cy="108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2251106" y="3616364"/>
            <a:ext cx="108000" cy="108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1846047" y="4501193"/>
            <a:ext cx="108000" cy="108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1683040" y="4290240"/>
            <a:ext cx="108000" cy="108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2614511" y="5122988"/>
            <a:ext cx="108000" cy="108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2470780" y="5249857"/>
            <a:ext cx="108000" cy="108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2297403" y="5122988"/>
            <a:ext cx="108000" cy="108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2464090" y="4989637"/>
            <a:ext cx="108000" cy="108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2278353" y="4913438"/>
            <a:ext cx="108000" cy="108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2008061" y="3226862"/>
            <a:ext cx="108000" cy="108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1933582" y="3003799"/>
            <a:ext cx="108000" cy="108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1832059" y="3234205"/>
            <a:ext cx="108000" cy="108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1724059" y="3035882"/>
            <a:ext cx="108000" cy="108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5" name="Прямая соединительная линия 94"/>
          <p:cNvCxnSpPr/>
          <p:nvPr/>
        </p:nvCxnSpPr>
        <p:spPr>
          <a:xfrm flipH="1">
            <a:off x="9757603" y="4996551"/>
            <a:ext cx="0" cy="39441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flipH="1">
            <a:off x="10486266" y="4339326"/>
            <a:ext cx="0" cy="39441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flipH="1">
            <a:off x="10373149" y="4255844"/>
            <a:ext cx="0" cy="39441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 flipH="1">
            <a:off x="10256831" y="4201032"/>
            <a:ext cx="0" cy="39441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 flipH="1">
            <a:off x="10129078" y="4322519"/>
            <a:ext cx="0" cy="39441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flipH="1">
            <a:off x="9748906" y="3579743"/>
            <a:ext cx="0" cy="39441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 flipH="1">
            <a:off x="9595678" y="3659321"/>
            <a:ext cx="0" cy="39441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 flipH="1">
            <a:off x="10402235" y="3029654"/>
            <a:ext cx="0" cy="39441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flipH="1">
            <a:off x="10550626" y="2982076"/>
            <a:ext cx="0" cy="39441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flipH="1">
            <a:off x="10226351" y="2890392"/>
            <a:ext cx="0" cy="39441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 flipH="1">
            <a:off x="10098598" y="3011879"/>
            <a:ext cx="0" cy="39441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 flipH="1">
            <a:off x="10598026" y="4301226"/>
            <a:ext cx="0" cy="39441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 flipH="1">
            <a:off x="9824509" y="2350844"/>
            <a:ext cx="0" cy="39441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 flipH="1">
            <a:off x="9708191" y="2296032"/>
            <a:ext cx="0" cy="39441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 flipH="1">
            <a:off x="9580438" y="2417519"/>
            <a:ext cx="0" cy="39441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779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657" y="271209"/>
            <a:ext cx="1193981" cy="1081341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0835342" y="444500"/>
            <a:ext cx="792000" cy="79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83483" y="485911"/>
            <a:ext cx="891591" cy="5796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1900"/>
              </a:lnSpc>
            </a:pPr>
            <a:r>
              <a:rPr lang="ru-RU" sz="2400" b="1" spc="-100" dirty="0" smtClean="0">
                <a:solidFill>
                  <a:srgbClr val="C00000"/>
                </a:solidFill>
              </a:rPr>
              <a:t>2</a:t>
            </a:r>
            <a:r>
              <a:rPr lang="ru-RU" b="1" spc="-100" dirty="0" smtClean="0">
                <a:solidFill>
                  <a:srgbClr val="C00000"/>
                </a:solidFill>
              </a:rPr>
              <a:t> </a:t>
            </a:r>
          </a:p>
          <a:p>
            <a:pPr lvl="0" algn="ctr">
              <a:lnSpc>
                <a:spcPts val="1900"/>
              </a:lnSpc>
            </a:pPr>
            <a:r>
              <a:rPr lang="ru-RU" b="1" spc="-100" dirty="0" smtClean="0">
                <a:solidFill>
                  <a:srgbClr val="C00000"/>
                </a:solidFill>
              </a:rPr>
              <a:t>минуты</a:t>
            </a:r>
            <a:endParaRPr lang="ru-RU" b="1" spc="-1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03984" y="386475"/>
            <a:ext cx="5365945" cy="908050"/>
          </a:xfrm>
          <a:prstGeom prst="rect">
            <a:avLst/>
          </a:prstGeom>
          <a:solidFill>
            <a:schemeClr val="bg1"/>
          </a:solidFill>
          <a:ln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rgbClr val="A40000"/>
                </a:solidFill>
              </a:rPr>
              <a:t>      Разрисуй клетки по адресам. </a:t>
            </a:r>
            <a:endParaRPr lang="ru-RU" sz="2800" dirty="0">
              <a:solidFill>
                <a:srgbClr val="A40000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77990" y="321197"/>
            <a:ext cx="1080910" cy="1080910"/>
          </a:xfrm>
          <a:prstGeom prst="ellipse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800" b="1" i="1" dirty="0" smtClean="0"/>
              <a:t>№2</a:t>
            </a:r>
            <a:endParaRPr lang="ru-RU" sz="3800" b="1" i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06500" y="1701000"/>
          <a:ext cx="1728000" cy="1728000"/>
        </p:xfrm>
        <a:graphic>
          <a:graphicData uri="http://schemas.openxmlformats.org/drawingml/2006/table">
            <a:tbl>
              <a:tblPr firstRow="1" bandRow="1"/>
              <a:tblGrid>
                <a:gridCol w="576000">
                  <a:extLst>
                    <a:ext uri="{9D8B030D-6E8A-4147-A177-3AD203B41FA5}">
                      <a16:colId xmlns:a16="http://schemas.microsoft.com/office/drawing/2014/main" val="3537849182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1046692021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3628005513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6903859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55531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99692"/>
                  </a:ext>
                </a:extLst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4461400" y="1719607"/>
          <a:ext cx="2304000" cy="2304000"/>
        </p:xfrm>
        <a:graphic>
          <a:graphicData uri="http://schemas.openxmlformats.org/drawingml/2006/table">
            <a:tbl>
              <a:tblPr firstRow="1" bandRow="1"/>
              <a:tblGrid>
                <a:gridCol w="576000">
                  <a:extLst>
                    <a:ext uri="{9D8B030D-6E8A-4147-A177-3AD203B41FA5}">
                      <a16:colId xmlns:a16="http://schemas.microsoft.com/office/drawing/2014/main" val="3537849182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1046692021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3628005513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494138963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903859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55531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99692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5393338"/>
                  </a:ext>
                </a:extLst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8228684" y="1719607"/>
          <a:ext cx="2880000" cy="2880000"/>
        </p:xfrm>
        <a:graphic>
          <a:graphicData uri="http://schemas.openxmlformats.org/drawingml/2006/table">
            <a:tbl>
              <a:tblPr firstRow="1" bandRow="1"/>
              <a:tblGrid>
                <a:gridCol w="576000">
                  <a:extLst>
                    <a:ext uri="{9D8B030D-6E8A-4147-A177-3AD203B41FA5}">
                      <a16:colId xmlns:a16="http://schemas.microsoft.com/office/drawing/2014/main" val="3537849182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1046692021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3628005513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1114420855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3532362253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903859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755531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99692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14040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2476609"/>
                  </a:ext>
                </a:extLst>
              </a:tr>
            </a:tbl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849984" y="2832100"/>
            <a:ext cx="242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1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34744" y="2260600"/>
            <a:ext cx="206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49984" y="1696720"/>
            <a:ext cx="242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3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113884" y="3441700"/>
            <a:ext cx="242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1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098644" y="2870200"/>
            <a:ext cx="206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113884" y="2306320"/>
            <a:ext cx="242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3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901024" y="3982720"/>
            <a:ext cx="242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1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885784" y="3411220"/>
            <a:ext cx="206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901024" y="2847340"/>
            <a:ext cx="242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3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870543" y="2298700"/>
            <a:ext cx="221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4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885784" y="1734820"/>
            <a:ext cx="244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2">
                    <a:lumMod val="25000"/>
                  </a:schemeClr>
                </a:solidFill>
              </a:rPr>
              <a:t>5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107423" y="1734820"/>
            <a:ext cx="221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4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380256" y="4512749"/>
            <a:ext cx="221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А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910481" y="4516559"/>
            <a:ext cx="221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Б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9450231" y="4514110"/>
            <a:ext cx="221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В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0091581" y="4517920"/>
            <a:ext cx="221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Г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0593159" y="4512749"/>
            <a:ext cx="221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Д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551947" y="3922803"/>
            <a:ext cx="221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А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105032" y="3926613"/>
            <a:ext cx="221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Б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660022" y="3924164"/>
            <a:ext cx="221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В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248032" y="3927974"/>
            <a:ext cx="221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Г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277326" y="3332857"/>
            <a:ext cx="221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А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853271" y="3336667"/>
            <a:ext cx="221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Б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415881" y="3334218"/>
            <a:ext cx="221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В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00884" y="4018183"/>
            <a:ext cx="851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А2</a:t>
            </a:r>
          </a:p>
          <a:p>
            <a:r>
              <a:rPr lang="ru-RU" sz="3200" dirty="0" smtClean="0">
                <a:solidFill>
                  <a:srgbClr val="0070C0"/>
                </a:solidFill>
              </a:rPr>
              <a:t>Б1</a:t>
            </a:r>
          </a:p>
          <a:p>
            <a:r>
              <a:rPr lang="ru-RU" sz="3200" dirty="0" smtClean="0">
                <a:solidFill>
                  <a:srgbClr val="0070C0"/>
                </a:solidFill>
              </a:rPr>
              <a:t>В3      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901552" y="4467648"/>
            <a:ext cx="851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А3</a:t>
            </a:r>
          </a:p>
          <a:p>
            <a:r>
              <a:rPr lang="ru-RU" sz="3200" dirty="0" smtClean="0">
                <a:solidFill>
                  <a:srgbClr val="00B050"/>
                </a:solidFill>
              </a:rPr>
              <a:t>Б1</a:t>
            </a:r>
          </a:p>
          <a:p>
            <a:r>
              <a:rPr lang="ru-RU" sz="3200" dirty="0" smtClean="0">
                <a:solidFill>
                  <a:srgbClr val="00B050"/>
                </a:solidFill>
              </a:rPr>
              <a:t>Б4      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688404" y="4467648"/>
            <a:ext cx="724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В2</a:t>
            </a:r>
          </a:p>
          <a:p>
            <a:r>
              <a:rPr lang="ru-RU" sz="3200" dirty="0" smtClean="0">
                <a:solidFill>
                  <a:srgbClr val="00B050"/>
                </a:solidFill>
              </a:rPr>
              <a:t>В3</a:t>
            </a:r>
          </a:p>
          <a:p>
            <a:r>
              <a:rPr lang="ru-RU" sz="3200" dirty="0" smtClean="0">
                <a:solidFill>
                  <a:srgbClr val="00B050"/>
                </a:solidFill>
              </a:rPr>
              <a:t>Г1      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8590346" y="5097524"/>
            <a:ext cx="851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Д1</a:t>
            </a:r>
          </a:p>
          <a:p>
            <a:r>
              <a:rPr lang="ru-RU" sz="3200" dirty="0" smtClean="0">
                <a:solidFill>
                  <a:srgbClr val="7030A0"/>
                </a:solidFill>
              </a:rPr>
              <a:t>Д4</a:t>
            </a:r>
          </a:p>
          <a:p>
            <a:r>
              <a:rPr lang="ru-RU" sz="3200" dirty="0" smtClean="0">
                <a:solidFill>
                  <a:srgbClr val="7030A0"/>
                </a:solidFill>
              </a:rPr>
              <a:t>Г5      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9377198" y="5097524"/>
            <a:ext cx="724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Г1</a:t>
            </a:r>
          </a:p>
          <a:p>
            <a:r>
              <a:rPr lang="ru-RU" sz="3200" dirty="0" smtClean="0">
                <a:solidFill>
                  <a:srgbClr val="7030A0"/>
                </a:solidFill>
              </a:rPr>
              <a:t>В2</a:t>
            </a:r>
          </a:p>
          <a:p>
            <a:r>
              <a:rPr lang="ru-RU" sz="3200" dirty="0" smtClean="0">
                <a:solidFill>
                  <a:srgbClr val="7030A0"/>
                </a:solidFill>
              </a:rPr>
              <a:t>Б4      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0113629" y="5101334"/>
            <a:ext cx="724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Б3</a:t>
            </a:r>
          </a:p>
          <a:p>
            <a:r>
              <a:rPr lang="ru-RU" sz="3200" dirty="0" smtClean="0">
                <a:solidFill>
                  <a:srgbClr val="7030A0"/>
                </a:solidFill>
              </a:rPr>
              <a:t>А5</a:t>
            </a:r>
          </a:p>
          <a:p>
            <a:r>
              <a:rPr lang="ru-RU" sz="3200" dirty="0" smtClean="0">
                <a:solidFill>
                  <a:srgbClr val="7030A0"/>
                </a:solidFill>
              </a:rPr>
              <a:t>А2      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9350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2" descr="Лейн, Двери, Панорамный Вид, Старая Деревн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0"/>
          <a:stretch/>
        </p:blipFill>
        <p:spPr bwMode="auto">
          <a:xfrm>
            <a:off x="169124" y="1451202"/>
            <a:ext cx="5797550" cy="493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657" y="271209"/>
            <a:ext cx="1193981" cy="1081341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0835342" y="444500"/>
            <a:ext cx="792000" cy="79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83483" y="485911"/>
            <a:ext cx="891591" cy="5796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1900"/>
              </a:lnSpc>
            </a:pPr>
            <a:r>
              <a:rPr lang="ru-RU" sz="2400" b="1" spc="-100" dirty="0">
                <a:solidFill>
                  <a:srgbClr val="C00000"/>
                </a:solidFill>
              </a:rPr>
              <a:t>3</a:t>
            </a:r>
            <a:r>
              <a:rPr lang="ru-RU" b="1" spc="-100" dirty="0" smtClean="0">
                <a:solidFill>
                  <a:srgbClr val="C00000"/>
                </a:solidFill>
              </a:rPr>
              <a:t> </a:t>
            </a:r>
          </a:p>
          <a:p>
            <a:pPr lvl="0" algn="ctr">
              <a:lnSpc>
                <a:spcPts val="1900"/>
              </a:lnSpc>
            </a:pPr>
            <a:r>
              <a:rPr lang="ru-RU" b="1" spc="-100" dirty="0" smtClean="0">
                <a:solidFill>
                  <a:srgbClr val="C00000"/>
                </a:solidFill>
              </a:rPr>
              <a:t>минуты</a:t>
            </a:r>
            <a:endParaRPr lang="ru-RU" b="1" spc="-1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03985" y="386475"/>
            <a:ext cx="3798216" cy="908050"/>
          </a:xfrm>
          <a:prstGeom prst="rect">
            <a:avLst/>
          </a:prstGeom>
          <a:solidFill>
            <a:schemeClr val="bg1"/>
          </a:solidFill>
          <a:ln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rgbClr val="A40000"/>
                </a:solidFill>
              </a:rPr>
              <a:t>      Найди 9 отличий. </a:t>
            </a:r>
            <a:endParaRPr lang="ru-RU" sz="2800" dirty="0">
              <a:solidFill>
                <a:srgbClr val="A40000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77990" y="321197"/>
            <a:ext cx="1080910" cy="1080910"/>
          </a:xfrm>
          <a:prstGeom prst="ellipse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800" b="1" i="1" dirty="0" smtClean="0"/>
              <a:t>№3</a:t>
            </a:r>
            <a:endParaRPr lang="ru-RU" sz="3800" b="1" i="1" dirty="0"/>
          </a:p>
        </p:txBody>
      </p:sp>
      <p:pic>
        <p:nvPicPr>
          <p:cNvPr id="44" name="Picture 2" descr="Лейн, Двери, Панорамный Вид, Старая Деревн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0"/>
          <a:stretch/>
        </p:blipFill>
        <p:spPr bwMode="auto">
          <a:xfrm>
            <a:off x="6214534" y="1443518"/>
            <a:ext cx="5797550" cy="493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Собака, Силуэт, Тень, Черный И Белый, Животных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959" y="5411951"/>
            <a:ext cx="1006475" cy="83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 descr="Зонтик, Зонтики, Satikka, Тень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35" b="50747"/>
          <a:stretch/>
        </p:blipFill>
        <p:spPr bwMode="auto">
          <a:xfrm>
            <a:off x="2306814" y="4208626"/>
            <a:ext cx="63044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Птица, Животных, Синий, Покупать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035" y="1732126"/>
            <a:ext cx="447231" cy="43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Цветы, Тюльпаны, Сумка, Подарок, Красный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744" y="4708888"/>
            <a:ext cx="955765" cy="71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8" descr="Пляжный Мяч, Шар, Надувные, Пляж, Красочные, Отказов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90" y="5627851"/>
            <a:ext cx="321535" cy="32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Солнце, Облака, Погода, Облачность, Символ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035" y="2598400"/>
            <a:ext cx="588208" cy="53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Сумки, Серый, Модные, Мягкий, Контейнер, Хранения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124" y="5843532"/>
            <a:ext cx="583501" cy="42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Плантатор, Ваза, Флора, Листва, Зеленый, Листья, Завод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196" y="4013313"/>
            <a:ext cx="386516" cy="62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226" y="5003497"/>
            <a:ext cx="617249" cy="55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2771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657" y="271209"/>
            <a:ext cx="1193981" cy="1081341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0835342" y="444500"/>
            <a:ext cx="792000" cy="79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83483" y="485911"/>
            <a:ext cx="891591" cy="5796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1900"/>
              </a:lnSpc>
            </a:pPr>
            <a:r>
              <a:rPr lang="ru-RU" sz="2400" b="1" spc="-100" dirty="0">
                <a:solidFill>
                  <a:srgbClr val="C00000"/>
                </a:solidFill>
              </a:rPr>
              <a:t>3</a:t>
            </a:r>
            <a:r>
              <a:rPr lang="ru-RU" b="1" spc="-100" dirty="0" smtClean="0">
                <a:solidFill>
                  <a:srgbClr val="C00000"/>
                </a:solidFill>
              </a:rPr>
              <a:t> </a:t>
            </a:r>
          </a:p>
          <a:p>
            <a:pPr lvl="0" algn="ctr">
              <a:lnSpc>
                <a:spcPts val="1900"/>
              </a:lnSpc>
            </a:pPr>
            <a:r>
              <a:rPr lang="ru-RU" b="1" spc="-100" dirty="0" smtClean="0">
                <a:solidFill>
                  <a:srgbClr val="C00000"/>
                </a:solidFill>
              </a:rPr>
              <a:t>минуты</a:t>
            </a:r>
            <a:endParaRPr lang="ru-RU" b="1" spc="-1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03985" y="386475"/>
            <a:ext cx="7972282" cy="908050"/>
          </a:xfrm>
          <a:prstGeom prst="rect">
            <a:avLst/>
          </a:prstGeom>
          <a:solidFill>
            <a:schemeClr val="bg1"/>
          </a:solidFill>
          <a:ln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rgbClr val="A40000"/>
                </a:solidFill>
              </a:rPr>
              <a:t>      На какой дороге ровно </a:t>
            </a:r>
            <a:r>
              <a:rPr lang="ru-RU" sz="2800" dirty="0" smtClean="0">
                <a:solidFill>
                  <a:srgbClr val="A40000"/>
                </a:solidFill>
              </a:rPr>
              <a:t>6 </a:t>
            </a:r>
            <a:r>
              <a:rPr lang="ru-RU" sz="2800" dirty="0" smtClean="0">
                <a:solidFill>
                  <a:srgbClr val="A40000"/>
                </a:solidFill>
              </a:rPr>
              <a:t>поворотов направо? </a:t>
            </a:r>
            <a:endParaRPr lang="ru-RU" sz="2800" dirty="0">
              <a:solidFill>
                <a:srgbClr val="A40000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77990" y="321197"/>
            <a:ext cx="1080910" cy="1080910"/>
          </a:xfrm>
          <a:prstGeom prst="ellipse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800" b="1" i="1" dirty="0" smtClean="0"/>
              <a:t>№4</a:t>
            </a:r>
            <a:endParaRPr lang="ru-RU" sz="3800" b="1" i="1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137" y="5496482"/>
            <a:ext cx="914221" cy="9284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9253" y="1719284"/>
            <a:ext cx="891163" cy="86010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9253" y="2992128"/>
            <a:ext cx="891163" cy="86010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918" y="4295531"/>
            <a:ext cx="891163" cy="860104"/>
          </a:xfrm>
          <a:prstGeom prst="rect">
            <a:avLst/>
          </a:prstGeom>
        </p:spPr>
      </p:pic>
      <p:sp>
        <p:nvSpPr>
          <p:cNvPr id="14" name="Полилиния 13"/>
          <p:cNvSpPr/>
          <p:nvPr/>
        </p:nvSpPr>
        <p:spPr>
          <a:xfrm>
            <a:off x="1286933" y="3149600"/>
            <a:ext cx="9776178" cy="880533"/>
          </a:xfrm>
          <a:custGeom>
            <a:avLst/>
            <a:gdLst>
              <a:gd name="connsiteX0" fmla="*/ 0 w 9776178"/>
              <a:gd name="connsiteY0" fmla="*/ 0 h 880533"/>
              <a:gd name="connsiteX1" fmla="*/ 914400 w 9776178"/>
              <a:gd name="connsiteY1" fmla="*/ 11289 h 880533"/>
              <a:gd name="connsiteX2" fmla="*/ 903111 w 9776178"/>
              <a:gd name="connsiteY2" fmla="*/ 417689 h 880533"/>
              <a:gd name="connsiteX3" fmla="*/ 361245 w 9776178"/>
              <a:gd name="connsiteY3" fmla="*/ 428978 h 880533"/>
              <a:gd name="connsiteX4" fmla="*/ 372534 w 9776178"/>
              <a:gd name="connsiteY4" fmla="*/ 790222 h 880533"/>
              <a:gd name="connsiteX5" fmla="*/ 2235200 w 9776178"/>
              <a:gd name="connsiteY5" fmla="*/ 801511 h 880533"/>
              <a:gd name="connsiteX6" fmla="*/ 2223911 w 9776178"/>
              <a:gd name="connsiteY6" fmla="*/ 440267 h 880533"/>
              <a:gd name="connsiteX7" fmla="*/ 1761067 w 9776178"/>
              <a:gd name="connsiteY7" fmla="*/ 440267 h 880533"/>
              <a:gd name="connsiteX8" fmla="*/ 1772356 w 9776178"/>
              <a:gd name="connsiteY8" fmla="*/ 33867 h 880533"/>
              <a:gd name="connsiteX9" fmla="*/ 5542845 w 9776178"/>
              <a:gd name="connsiteY9" fmla="*/ 33867 h 880533"/>
              <a:gd name="connsiteX10" fmla="*/ 5531556 w 9776178"/>
              <a:gd name="connsiteY10" fmla="*/ 474133 h 880533"/>
              <a:gd name="connsiteX11" fmla="*/ 3646311 w 9776178"/>
              <a:gd name="connsiteY11" fmla="*/ 474133 h 880533"/>
              <a:gd name="connsiteX12" fmla="*/ 3646311 w 9776178"/>
              <a:gd name="connsiteY12" fmla="*/ 869244 h 880533"/>
              <a:gd name="connsiteX13" fmla="*/ 7145867 w 9776178"/>
              <a:gd name="connsiteY13" fmla="*/ 869244 h 880533"/>
              <a:gd name="connsiteX14" fmla="*/ 7134578 w 9776178"/>
              <a:gd name="connsiteY14" fmla="*/ 56444 h 880533"/>
              <a:gd name="connsiteX15" fmla="*/ 8398934 w 9776178"/>
              <a:gd name="connsiteY15" fmla="*/ 56444 h 880533"/>
              <a:gd name="connsiteX16" fmla="*/ 8410223 w 9776178"/>
              <a:gd name="connsiteY16" fmla="*/ 880533 h 880533"/>
              <a:gd name="connsiteX17" fmla="*/ 9177867 w 9776178"/>
              <a:gd name="connsiteY17" fmla="*/ 880533 h 880533"/>
              <a:gd name="connsiteX18" fmla="*/ 9177867 w 9776178"/>
              <a:gd name="connsiteY18" fmla="*/ 316089 h 880533"/>
              <a:gd name="connsiteX19" fmla="*/ 9776178 w 9776178"/>
              <a:gd name="connsiteY19" fmla="*/ 327378 h 880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776178" h="880533">
                <a:moveTo>
                  <a:pt x="0" y="0"/>
                </a:moveTo>
                <a:lnTo>
                  <a:pt x="914400" y="11289"/>
                </a:lnTo>
                <a:lnTo>
                  <a:pt x="903111" y="417689"/>
                </a:lnTo>
                <a:lnTo>
                  <a:pt x="361245" y="428978"/>
                </a:lnTo>
                <a:lnTo>
                  <a:pt x="372534" y="790222"/>
                </a:lnTo>
                <a:lnTo>
                  <a:pt x="2235200" y="801511"/>
                </a:lnTo>
                <a:lnTo>
                  <a:pt x="2223911" y="440267"/>
                </a:lnTo>
                <a:lnTo>
                  <a:pt x="1761067" y="440267"/>
                </a:lnTo>
                <a:lnTo>
                  <a:pt x="1772356" y="33867"/>
                </a:lnTo>
                <a:lnTo>
                  <a:pt x="5542845" y="33867"/>
                </a:lnTo>
                <a:lnTo>
                  <a:pt x="5531556" y="474133"/>
                </a:lnTo>
                <a:lnTo>
                  <a:pt x="3646311" y="474133"/>
                </a:lnTo>
                <a:lnTo>
                  <a:pt x="3646311" y="869244"/>
                </a:lnTo>
                <a:lnTo>
                  <a:pt x="7145867" y="869244"/>
                </a:lnTo>
                <a:lnTo>
                  <a:pt x="7134578" y="56444"/>
                </a:lnTo>
                <a:lnTo>
                  <a:pt x="8398934" y="56444"/>
                </a:lnTo>
                <a:lnTo>
                  <a:pt x="8410223" y="880533"/>
                </a:lnTo>
                <a:lnTo>
                  <a:pt x="9177867" y="880533"/>
                </a:lnTo>
                <a:lnTo>
                  <a:pt x="9177867" y="316089"/>
                </a:lnTo>
                <a:lnTo>
                  <a:pt x="9776178" y="327378"/>
                </a:lnTo>
              </a:path>
            </a:pathLst>
          </a:cu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1185333" y="1952978"/>
            <a:ext cx="10013245" cy="575733"/>
          </a:xfrm>
          <a:custGeom>
            <a:avLst/>
            <a:gdLst>
              <a:gd name="connsiteX0" fmla="*/ 0 w 10013245"/>
              <a:gd name="connsiteY0" fmla="*/ 508000 h 575733"/>
              <a:gd name="connsiteX1" fmla="*/ 4775200 w 10013245"/>
              <a:gd name="connsiteY1" fmla="*/ 519289 h 575733"/>
              <a:gd name="connsiteX2" fmla="*/ 4775200 w 10013245"/>
              <a:gd name="connsiteY2" fmla="*/ 270933 h 575733"/>
              <a:gd name="connsiteX3" fmla="*/ 1219200 w 10013245"/>
              <a:gd name="connsiteY3" fmla="*/ 282222 h 575733"/>
              <a:gd name="connsiteX4" fmla="*/ 1230489 w 10013245"/>
              <a:gd name="connsiteY4" fmla="*/ 0 h 575733"/>
              <a:gd name="connsiteX5" fmla="*/ 5249334 w 10013245"/>
              <a:gd name="connsiteY5" fmla="*/ 11289 h 575733"/>
              <a:gd name="connsiteX6" fmla="*/ 5238045 w 10013245"/>
              <a:gd name="connsiteY6" fmla="*/ 508000 h 575733"/>
              <a:gd name="connsiteX7" fmla="*/ 6502400 w 10013245"/>
              <a:gd name="connsiteY7" fmla="*/ 508000 h 575733"/>
              <a:gd name="connsiteX8" fmla="*/ 6502400 w 10013245"/>
              <a:gd name="connsiteY8" fmla="*/ 33866 h 575733"/>
              <a:gd name="connsiteX9" fmla="*/ 6502400 w 10013245"/>
              <a:gd name="connsiteY9" fmla="*/ 33866 h 575733"/>
              <a:gd name="connsiteX10" fmla="*/ 7789334 w 10013245"/>
              <a:gd name="connsiteY10" fmla="*/ 22578 h 575733"/>
              <a:gd name="connsiteX11" fmla="*/ 7789334 w 10013245"/>
              <a:gd name="connsiteY11" fmla="*/ 575733 h 575733"/>
              <a:gd name="connsiteX12" fmla="*/ 8421511 w 10013245"/>
              <a:gd name="connsiteY12" fmla="*/ 575733 h 575733"/>
              <a:gd name="connsiteX13" fmla="*/ 8421511 w 10013245"/>
              <a:gd name="connsiteY13" fmla="*/ 45155 h 575733"/>
              <a:gd name="connsiteX14" fmla="*/ 9256889 w 10013245"/>
              <a:gd name="connsiteY14" fmla="*/ 33866 h 575733"/>
              <a:gd name="connsiteX15" fmla="*/ 9223023 w 10013245"/>
              <a:gd name="connsiteY15" fmla="*/ 564444 h 575733"/>
              <a:gd name="connsiteX16" fmla="*/ 10013245 w 10013245"/>
              <a:gd name="connsiteY16" fmla="*/ 496711 h 575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013245" h="575733">
                <a:moveTo>
                  <a:pt x="0" y="508000"/>
                </a:moveTo>
                <a:lnTo>
                  <a:pt x="4775200" y="519289"/>
                </a:lnTo>
                <a:lnTo>
                  <a:pt x="4775200" y="270933"/>
                </a:lnTo>
                <a:lnTo>
                  <a:pt x="1219200" y="282222"/>
                </a:lnTo>
                <a:lnTo>
                  <a:pt x="1230489" y="0"/>
                </a:lnTo>
                <a:lnTo>
                  <a:pt x="5249334" y="11289"/>
                </a:lnTo>
                <a:lnTo>
                  <a:pt x="5238045" y="508000"/>
                </a:lnTo>
                <a:lnTo>
                  <a:pt x="6502400" y="508000"/>
                </a:lnTo>
                <a:lnTo>
                  <a:pt x="6502400" y="33866"/>
                </a:lnTo>
                <a:lnTo>
                  <a:pt x="6502400" y="33866"/>
                </a:lnTo>
                <a:lnTo>
                  <a:pt x="7789334" y="22578"/>
                </a:lnTo>
                <a:lnTo>
                  <a:pt x="7789334" y="575733"/>
                </a:lnTo>
                <a:lnTo>
                  <a:pt x="8421511" y="575733"/>
                </a:lnTo>
                <a:lnTo>
                  <a:pt x="8421511" y="45155"/>
                </a:lnTo>
                <a:lnTo>
                  <a:pt x="9256889" y="33866"/>
                </a:lnTo>
                <a:lnTo>
                  <a:pt x="9223023" y="564444"/>
                </a:lnTo>
                <a:lnTo>
                  <a:pt x="10013245" y="496711"/>
                </a:lnTo>
              </a:path>
            </a:pathLst>
          </a:cu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1061156" y="5568696"/>
            <a:ext cx="9934222" cy="865971"/>
          </a:xfrm>
          <a:custGeom>
            <a:avLst/>
            <a:gdLst>
              <a:gd name="connsiteX0" fmla="*/ 0 w 9934222"/>
              <a:gd name="connsiteY0" fmla="*/ 440267 h 846667"/>
              <a:gd name="connsiteX1" fmla="*/ 936977 w 9934222"/>
              <a:gd name="connsiteY1" fmla="*/ 440267 h 846667"/>
              <a:gd name="connsiteX2" fmla="*/ 936977 w 9934222"/>
              <a:gd name="connsiteY2" fmla="*/ 846667 h 846667"/>
              <a:gd name="connsiteX3" fmla="*/ 2901244 w 9934222"/>
              <a:gd name="connsiteY3" fmla="*/ 835378 h 846667"/>
              <a:gd name="connsiteX4" fmla="*/ 2901244 w 9934222"/>
              <a:gd name="connsiteY4" fmla="*/ 485422 h 846667"/>
              <a:gd name="connsiteX5" fmla="*/ 1964266 w 9934222"/>
              <a:gd name="connsiteY5" fmla="*/ 496711 h 846667"/>
              <a:gd name="connsiteX6" fmla="*/ 1975555 w 9934222"/>
              <a:gd name="connsiteY6" fmla="*/ 101600 h 846667"/>
              <a:gd name="connsiteX7" fmla="*/ 3262488 w 9934222"/>
              <a:gd name="connsiteY7" fmla="*/ 101600 h 846667"/>
              <a:gd name="connsiteX8" fmla="*/ 3239911 w 9934222"/>
              <a:gd name="connsiteY8" fmla="*/ 812800 h 846667"/>
              <a:gd name="connsiteX9" fmla="*/ 3860800 w 9934222"/>
              <a:gd name="connsiteY9" fmla="*/ 812800 h 846667"/>
              <a:gd name="connsiteX10" fmla="*/ 3872088 w 9934222"/>
              <a:gd name="connsiteY10" fmla="*/ 395111 h 846667"/>
              <a:gd name="connsiteX11" fmla="*/ 5768622 w 9934222"/>
              <a:gd name="connsiteY11" fmla="*/ 428978 h 846667"/>
              <a:gd name="connsiteX12" fmla="*/ 5779911 w 9934222"/>
              <a:gd name="connsiteY12" fmla="*/ 0 h 846667"/>
              <a:gd name="connsiteX13" fmla="*/ 7179733 w 9934222"/>
              <a:gd name="connsiteY13" fmla="*/ 0 h 846667"/>
              <a:gd name="connsiteX14" fmla="*/ 7179733 w 9934222"/>
              <a:gd name="connsiteY14" fmla="*/ 745067 h 846667"/>
              <a:gd name="connsiteX15" fmla="*/ 9934222 w 9934222"/>
              <a:gd name="connsiteY15" fmla="*/ 722489 h 846667"/>
              <a:gd name="connsiteX0" fmla="*/ 0 w 9934222"/>
              <a:gd name="connsiteY0" fmla="*/ 440267 h 846667"/>
              <a:gd name="connsiteX1" fmla="*/ 936977 w 9934222"/>
              <a:gd name="connsiteY1" fmla="*/ 440267 h 846667"/>
              <a:gd name="connsiteX2" fmla="*/ 936977 w 9934222"/>
              <a:gd name="connsiteY2" fmla="*/ 846667 h 846667"/>
              <a:gd name="connsiteX3" fmla="*/ 2901244 w 9934222"/>
              <a:gd name="connsiteY3" fmla="*/ 835378 h 846667"/>
              <a:gd name="connsiteX4" fmla="*/ 2901244 w 9934222"/>
              <a:gd name="connsiteY4" fmla="*/ 485422 h 846667"/>
              <a:gd name="connsiteX5" fmla="*/ 1964266 w 9934222"/>
              <a:gd name="connsiteY5" fmla="*/ 496711 h 846667"/>
              <a:gd name="connsiteX6" fmla="*/ 1975555 w 9934222"/>
              <a:gd name="connsiteY6" fmla="*/ 101600 h 846667"/>
              <a:gd name="connsiteX7" fmla="*/ 3262488 w 9934222"/>
              <a:gd name="connsiteY7" fmla="*/ 101600 h 846667"/>
              <a:gd name="connsiteX8" fmla="*/ 3239911 w 9934222"/>
              <a:gd name="connsiteY8" fmla="*/ 812800 h 846667"/>
              <a:gd name="connsiteX9" fmla="*/ 3860800 w 9934222"/>
              <a:gd name="connsiteY9" fmla="*/ 812800 h 846667"/>
              <a:gd name="connsiteX10" fmla="*/ 3872088 w 9934222"/>
              <a:gd name="connsiteY10" fmla="*/ 395111 h 846667"/>
              <a:gd name="connsiteX11" fmla="*/ 5768622 w 9934222"/>
              <a:gd name="connsiteY11" fmla="*/ 428978 h 846667"/>
              <a:gd name="connsiteX12" fmla="*/ 5779911 w 9934222"/>
              <a:gd name="connsiteY12" fmla="*/ 0 h 846667"/>
              <a:gd name="connsiteX13" fmla="*/ 7179733 w 9934222"/>
              <a:gd name="connsiteY13" fmla="*/ 0 h 846667"/>
              <a:gd name="connsiteX14" fmla="*/ 7179733 w 9934222"/>
              <a:gd name="connsiteY14" fmla="*/ 745067 h 846667"/>
              <a:gd name="connsiteX15" fmla="*/ 8677204 w 9934222"/>
              <a:gd name="connsiteY15" fmla="*/ 739648 h 846667"/>
              <a:gd name="connsiteX16" fmla="*/ 9934222 w 9934222"/>
              <a:gd name="connsiteY16" fmla="*/ 722489 h 846667"/>
              <a:gd name="connsiteX0" fmla="*/ 0 w 9934222"/>
              <a:gd name="connsiteY0" fmla="*/ 440267 h 846667"/>
              <a:gd name="connsiteX1" fmla="*/ 936977 w 9934222"/>
              <a:gd name="connsiteY1" fmla="*/ 440267 h 846667"/>
              <a:gd name="connsiteX2" fmla="*/ 936977 w 9934222"/>
              <a:gd name="connsiteY2" fmla="*/ 846667 h 846667"/>
              <a:gd name="connsiteX3" fmla="*/ 2901244 w 9934222"/>
              <a:gd name="connsiteY3" fmla="*/ 835378 h 846667"/>
              <a:gd name="connsiteX4" fmla="*/ 2901244 w 9934222"/>
              <a:gd name="connsiteY4" fmla="*/ 485422 h 846667"/>
              <a:gd name="connsiteX5" fmla="*/ 1964266 w 9934222"/>
              <a:gd name="connsiteY5" fmla="*/ 496711 h 846667"/>
              <a:gd name="connsiteX6" fmla="*/ 1975555 w 9934222"/>
              <a:gd name="connsiteY6" fmla="*/ 101600 h 846667"/>
              <a:gd name="connsiteX7" fmla="*/ 3262488 w 9934222"/>
              <a:gd name="connsiteY7" fmla="*/ 101600 h 846667"/>
              <a:gd name="connsiteX8" fmla="*/ 3239911 w 9934222"/>
              <a:gd name="connsiteY8" fmla="*/ 812800 h 846667"/>
              <a:gd name="connsiteX9" fmla="*/ 3860800 w 9934222"/>
              <a:gd name="connsiteY9" fmla="*/ 812800 h 846667"/>
              <a:gd name="connsiteX10" fmla="*/ 3872088 w 9934222"/>
              <a:gd name="connsiteY10" fmla="*/ 395111 h 846667"/>
              <a:gd name="connsiteX11" fmla="*/ 5768622 w 9934222"/>
              <a:gd name="connsiteY11" fmla="*/ 428978 h 846667"/>
              <a:gd name="connsiteX12" fmla="*/ 5779911 w 9934222"/>
              <a:gd name="connsiteY12" fmla="*/ 0 h 846667"/>
              <a:gd name="connsiteX13" fmla="*/ 7179733 w 9934222"/>
              <a:gd name="connsiteY13" fmla="*/ 0 h 846667"/>
              <a:gd name="connsiteX14" fmla="*/ 7179733 w 9934222"/>
              <a:gd name="connsiteY14" fmla="*/ 745067 h 846667"/>
              <a:gd name="connsiteX15" fmla="*/ 8613196 w 9934222"/>
              <a:gd name="connsiteY15" fmla="*/ 593344 h 846667"/>
              <a:gd name="connsiteX16" fmla="*/ 9934222 w 9934222"/>
              <a:gd name="connsiteY16" fmla="*/ 722489 h 846667"/>
              <a:gd name="connsiteX0" fmla="*/ 0 w 9934222"/>
              <a:gd name="connsiteY0" fmla="*/ 440267 h 846667"/>
              <a:gd name="connsiteX1" fmla="*/ 936977 w 9934222"/>
              <a:gd name="connsiteY1" fmla="*/ 440267 h 846667"/>
              <a:gd name="connsiteX2" fmla="*/ 936977 w 9934222"/>
              <a:gd name="connsiteY2" fmla="*/ 846667 h 846667"/>
              <a:gd name="connsiteX3" fmla="*/ 2901244 w 9934222"/>
              <a:gd name="connsiteY3" fmla="*/ 835378 h 846667"/>
              <a:gd name="connsiteX4" fmla="*/ 2901244 w 9934222"/>
              <a:gd name="connsiteY4" fmla="*/ 485422 h 846667"/>
              <a:gd name="connsiteX5" fmla="*/ 1964266 w 9934222"/>
              <a:gd name="connsiteY5" fmla="*/ 496711 h 846667"/>
              <a:gd name="connsiteX6" fmla="*/ 1975555 w 9934222"/>
              <a:gd name="connsiteY6" fmla="*/ 101600 h 846667"/>
              <a:gd name="connsiteX7" fmla="*/ 3262488 w 9934222"/>
              <a:gd name="connsiteY7" fmla="*/ 101600 h 846667"/>
              <a:gd name="connsiteX8" fmla="*/ 3239911 w 9934222"/>
              <a:gd name="connsiteY8" fmla="*/ 812800 h 846667"/>
              <a:gd name="connsiteX9" fmla="*/ 3860800 w 9934222"/>
              <a:gd name="connsiteY9" fmla="*/ 812800 h 846667"/>
              <a:gd name="connsiteX10" fmla="*/ 3872088 w 9934222"/>
              <a:gd name="connsiteY10" fmla="*/ 395111 h 846667"/>
              <a:gd name="connsiteX11" fmla="*/ 5768622 w 9934222"/>
              <a:gd name="connsiteY11" fmla="*/ 428978 h 846667"/>
              <a:gd name="connsiteX12" fmla="*/ 5779911 w 9934222"/>
              <a:gd name="connsiteY12" fmla="*/ 0 h 846667"/>
              <a:gd name="connsiteX13" fmla="*/ 7179733 w 9934222"/>
              <a:gd name="connsiteY13" fmla="*/ 0 h 846667"/>
              <a:gd name="connsiteX14" fmla="*/ 7179733 w 9934222"/>
              <a:gd name="connsiteY14" fmla="*/ 745067 h 846667"/>
              <a:gd name="connsiteX15" fmla="*/ 8704636 w 9934222"/>
              <a:gd name="connsiteY15" fmla="*/ 44704 h 846667"/>
              <a:gd name="connsiteX16" fmla="*/ 9934222 w 9934222"/>
              <a:gd name="connsiteY16" fmla="*/ 722489 h 846667"/>
              <a:gd name="connsiteX0" fmla="*/ 0 w 9934222"/>
              <a:gd name="connsiteY0" fmla="*/ 440267 h 846667"/>
              <a:gd name="connsiteX1" fmla="*/ 936977 w 9934222"/>
              <a:gd name="connsiteY1" fmla="*/ 440267 h 846667"/>
              <a:gd name="connsiteX2" fmla="*/ 936977 w 9934222"/>
              <a:gd name="connsiteY2" fmla="*/ 846667 h 846667"/>
              <a:gd name="connsiteX3" fmla="*/ 2901244 w 9934222"/>
              <a:gd name="connsiteY3" fmla="*/ 835378 h 846667"/>
              <a:gd name="connsiteX4" fmla="*/ 2901244 w 9934222"/>
              <a:gd name="connsiteY4" fmla="*/ 485422 h 846667"/>
              <a:gd name="connsiteX5" fmla="*/ 1964266 w 9934222"/>
              <a:gd name="connsiteY5" fmla="*/ 496711 h 846667"/>
              <a:gd name="connsiteX6" fmla="*/ 1975555 w 9934222"/>
              <a:gd name="connsiteY6" fmla="*/ 101600 h 846667"/>
              <a:gd name="connsiteX7" fmla="*/ 3262488 w 9934222"/>
              <a:gd name="connsiteY7" fmla="*/ 101600 h 846667"/>
              <a:gd name="connsiteX8" fmla="*/ 3239911 w 9934222"/>
              <a:gd name="connsiteY8" fmla="*/ 812800 h 846667"/>
              <a:gd name="connsiteX9" fmla="*/ 3860800 w 9934222"/>
              <a:gd name="connsiteY9" fmla="*/ 812800 h 846667"/>
              <a:gd name="connsiteX10" fmla="*/ 3872088 w 9934222"/>
              <a:gd name="connsiteY10" fmla="*/ 395111 h 846667"/>
              <a:gd name="connsiteX11" fmla="*/ 5768622 w 9934222"/>
              <a:gd name="connsiteY11" fmla="*/ 428978 h 846667"/>
              <a:gd name="connsiteX12" fmla="*/ 5779911 w 9934222"/>
              <a:gd name="connsiteY12" fmla="*/ 0 h 846667"/>
              <a:gd name="connsiteX13" fmla="*/ 7179733 w 9934222"/>
              <a:gd name="connsiteY13" fmla="*/ 0 h 846667"/>
              <a:gd name="connsiteX14" fmla="*/ 7179733 w 9934222"/>
              <a:gd name="connsiteY14" fmla="*/ 745067 h 846667"/>
              <a:gd name="connsiteX15" fmla="*/ 8658916 w 9934222"/>
              <a:gd name="connsiteY15" fmla="*/ 218440 h 846667"/>
              <a:gd name="connsiteX16" fmla="*/ 9934222 w 9934222"/>
              <a:gd name="connsiteY16" fmla="*/ 722489 h 846667"/>
              <a:gd name="connsiteX0" fmla="*/ 0 w 9934222"/>
              <a:gd name="connsiteY0" fmla="*/ 459571 h 865971"/>
              <a:gd name="connsiteX1" fmla="*/ 936977 w 9934222"/>
              <a:gd name="connsiteY1" fmla="*/ 459571 h 865971"/>
              <a:gd name="connsiteX2" fmla="*/ 936977 w 9934222"/>
              <a:gd name="connsiteY2" fmla="*/ 865971 h 865971"/>
              <a:gd name="connsiteX3" fmla="*/ 2901244 w 9934222"/>
              <a:gd name="connsiteY3" fmla="*/ 854682 h 865971"/>
              <a:gd name="connsiteX4" fmla="*/ 2901244 w 9934222"/>
              <a:gd name="connsiteY4" fmla="*/ 504726 h 865971"/>
              <a:gd name="connsiteX5" fmla="*/ 1964266 w 9934222"/>
              <a:gd name="connsiteY5" fmla="*/ 516015 h 865971"/>
              <a:gd name="connsiteX6" fmla="*/ 1975555 w 9934222"/>
              <a:gd name="connsiteY6" fmla="*/ 120904 h 865971"/>
              <a:gd name="connsiteX7" fmla="*/ 3262488 w 9934222"/>
              <a:gd name="connsiteY7" fmla="*/ 120904 h 865971"/>
              <a:gd name="connsiteX8" fmla="*/ 3239911 w 9934222"/>
              <a:gd name="connsiteY8" fmla="*/ 832104 h 865971"/>
              <a:gd name="connsiteX9" fmla="*/ 3860800 w 9934222"/>
              <a:gd name="connsiteY9" fmla="*/ 832104 h 865971"/>
              <a:gd name="connsiteX10" fmla="*/ 3872088 w 9934222"/>
              <a:gd name="connsiteY10" fmla="*/ 414415 h 865971"/>
              <a:gd name="connsiteX11" fmla="*/ 5768622 w 9934222"/>
              <a:gd name="connsiteY11" fmla="*/ 448282 h 865971"/>
              <a:gd name="connsiteX12" fmla="*/ 5779911 w 9934222"/>
              <a:gd name="connsiteY12" fmla="*/ 19304 h 865971"/>
              <a:gd name="connsiteX13" fmla="*/ 7179733 w 9934222"/>
              <a:gd name="connsiteY13" fmla="*/ 19304 h 865971"/>
              <a:gd name="connsiteX14" fmla="*/ 7179733 w 9934222"/>
              <a:gd name="connsiteY14" fmla="*/ 764371 h 865971"/>
              <a:gd name="connsiteX15" fmla="*/ 8658916 w 9934222"/>
              <a:gd name="connsiteY15" fmla="*/ 0 h 865971"/>
              <a:gd name="connsiteX16" fmla="*/ 9934222 w 9934222"/>
              <a:gd name="connsiteY16" fmla="*/ 741793 h 865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934222" h="865971">
                <a:moveTo>
                  <a:pt x="0" y="459571"/>
                </a:moveTo>
                <a:lnTo>
                  <a:pt x="936977" y="459571"/>
                </a:lnTo>
                <a:lnTo>
                  <a:pt x="936977" y="865971"/>
                </a:lnTo>
                <a:lnTo>
                  <a:pt x="2901244" y="854682"/>
                </a:lnTo>
                <a:lnTo>
                  <a:pt x="2901244" y="504726"/>
                </a:lnTo>
                <a:lnTo>
                  <a:pt x="1964266" y="516015"/>
                </a:lnTo>
                <a:lnTo>
                  <a:pt x="1975555" y="120904"/>
                </a:lnTo>
                <a:lnTo>
                  <a:pt x="3262488" y="120904"/>
                </a:lnTo>
                <a:lnTo>
                  <a:pt x="3239911" y="832104"/>
                </a:lnTo>
                <a:lnTo>
                  <a:pt x="3860800" y="832104"/>
                </a:lnTo>
                <a:lnTo>
                  <a:pt x="3872088" y="414415"/>
                </a:lnTo>
                <a:lnTo>
                  <a:pt x="5768622" y="448282"/>
                </a:lnTo>
                <a:lnTo>
                  <a:pt x="5779911" y="19304"/>
                </a:lnTo>
                <a:lnTo>
                  <a:pt x="7179733" y="19304"/>
                </a:lnTo>
                <a:lnTo>
                  <a:pt x="7179733" y="764371"/>
                </a:lnTo>
                <a:lnTo>
                  <a:pt x="8658916" y="0"/>
                </a:lnTo>
                <a:lnTo>
                  <a:pt x="9934222" y="741793"/>
                </a:lnTo>
              </a:path>
            </a:pathLst>
          </a:cu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1219200" y="4447822"/>
            <a:ext cx="9968089" cy="666045"/>
          </a:xfrm>
          <a:custGeom>
            <a:avLst/>
            <a:gdLst>
              <a:gd name="connsiteX0" fmla="*/ 0 w 9968089"/>
              <a:gd name="connsiteY0" fmla="*/ 575734 h 666045"/>
              <a:gd name="connsiteX1" fmla="*/ 3544711 w 9968089"/>
              <a:gd name="connsiteY1" fmla="*/ 575734 h 666045"/>
              <a:gd name="connsiteX2" fmla="*/ 3544711 w 9968089"/>
              <a:gd name="connsiteY2" fmla="*/ 11289 h 666045"/>
              <a:gd name="connsiteX3" fmla="*/ 5339644 w 9968089"/>
              <a:gd name="connsiteY3" fmla="*/ 11289 h 666045"/>
              <a:gd name="connsiteX4" fmla="*/ 5339644 w 9968089"/>
              <a:gd name="connsiteY4" fmla="*/ 530578 h 666045"/>
              <a:gd name="connsiteX5" fmla="*/ 7484533 w 9968089"/>
              <a:gd name="connsiteY5" fmla="*/ 530578 h 666045"/>
              <a:gd name="connsiteX6" fmla="*/ 7484533 w 9968089"/>
              <a:gd name="connsiteY6" fmla="*/ 259645 h 666045"/>
              <a:gd name="connsiteX7" fmla="*/ 6558844 w 9968089"/>
              <a:gd name="connsiteY7" fmla="*/ 270934 h 666045"/>
              <a:gd name="connsiteX8" fmla="*/ 6558844 w 9968089"/>
              <a:gd name="connsiteY8" fmla="*/ 0 h 666045"/>
              <a:gd name="connsiteX9" fmla="*/ 8918222 w 9968089"/>
              <a:gd name="connsiteY9" fmla="*/ 11289 h 666045"/>
              <a:gd name="connsiteX10" fmla="*/ 8918222 w 9968089"/>
              <a:gd name="connsiteY10" fmla="*/ 508000 h 666045"/>
              <a:gd name="connsiteX11" fmla="*/ 8918222 w 9968089"/>
              <a:gd name="connsiteY11" fmla="*/ 666045 h 666045"/>
              <a:gd name="connsiteX12" fmla="*/ 9324622 w 9968089"/>
              <a:gd name="connsiteY12" fmla="*/ 666045 h 666045"/>
              <a:gd name="connsiteX13" fmla="*/ 9324622 w 9968089"/>
              <a:gd name="connsiteY13" fmla="*/ 383822 h 666045"/>
              <a:gd name="connsiteX14" fmla="*/ 9968089 w 9968089"/>
              <a:gd name="connsiteY14" fmla="*/ 361245 h 66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968089" h="666045">
                <a:moveTo>
                  <a:pt x="0" y="575734"/>
                </a:moveTo>
                <a:lnTo>
                  <a:pt x="3544711" y="575734"/>
                </a:lnTo>
                <a:lnTo>
                  <a:pt x="3544711" y="11289"/>
                </a:lnTo>
                <a:lnTo>
                  <a:pt x="5339644" y="11289"/>
                </a:lnTo>
                <a:lnTo>
                  <a:pt x="5339644" y="530578"/>
                </a:lnTo>
                <a:lnTo>
                  <a:pt x="7484533" y="530578"/>
                </a:lnTo>
                <a:lnTo>
                  <a:pt x="7484533" y="259645"/>
                </a:lnTo>
                <a:lnTo>
                  <a:pt x="6558844" y="270934"/>
                </a:lnTo>
                <a:lnTo>
                  <a:pt x="6558844" y="0"/>
                </a:lnTo>
                <a:lnTo>
                  <a:pt x="8918222" y="11289"/>
                </a:lnTo>
                <a:lnTo>
                  <a:pt x="8918222" y="508000"/>
                </a:lnTo>
                <a:lnTo>
                  <a:pt x="8918222" y="666045"/>
                </a:lnTo>
                <a:lnTo>
                  <a:pt x="9324622" y="666045"/>
                </a:lnTo>
                <a:lnTo>
                  <a:pt x="9324622" y="383822"/>
                </a:lnTo>
                <a:lnTo>
                  <a:pt x="9968089" y="361245"/>
                </a:lnTo>
              </a:path>
            </a:pathLst>
          </a:cu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436" y="1662839"/>
            <a:ext cx="914221" cy="92840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137" y="4227230"/>
            <a:ext cx="914221" cy="92840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802" y="2957978"/>
            <a:ext cx="914221" cy="92840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9842" y="5564783"/>
            <a:ext cx="891163" cy="86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475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700</Words>
  <Application>Microsoft Office PowerPoint</Application>
  <PresentationFormat>Широкоэкранный</PresentationFormat>
  <Paragraphs>361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Heinrich Text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Zoi</dc:creator>
  <cp:lastModifiedBy>Zoi</cp:lastModifiedBy>
  <cp:revision>83</cp:revision>
  <dcterms:created xsi:type="dcterms:W3CDTF">2018-01-15T17:21:24Z</dcterms:created>
  <dcterms:modified xsi:type="dcterms:W3CDTF">2018-01-24T16:26:06Z</dcterms:modified>
</cp:coreProperties>
</file>