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321" r:id="rId2"/>
    <p:sldId id="322" r:id="rId3"/>
    <p:sldId id="331" r:id="rId4"/>
    <p:sldId id="347" r:id="rId5"/>
    <p:sldId id="323" r:id="rId6"/>
    <p:sldId id="346" r:id="rId7"/>
    <p:sldId id="324" r:id="rId8"/>
    <p:sldId id="332" r:id="rId9"/>
    <p:sldId id="325" r:id="rId10"/>
    <p:sldId id="341" r:id="rId11"/>
    <p:sldId id="326" r:id="rId12"/>
    <p:sldId id="327" r:id="rId13"/>
    <p:sldId id="328" r:id="rId14"/>
    <p:sldId id="329" r:id="rId15"/>
    <p:sldId id="330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2" r:id="rId24"/>
    <p:sldId id="343" r:id="rId25"/>
    <p:sldId id="340" r:id="rId26"/>
    <p:sldId id="344" r:id="rId27"/>
    <p:sldId id="345" r:id="rId28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3C5C"/>
    <a:srgbClr val="742E47"/>
    <a:srgbClr val="B1510F"/>
    <a:srgbClr val="2F7353"/>
    <a:srgbClr val="666666"/>
    <a:srgbClr val="0078A2"/>
    <a:srgbClr val="9F5FCF"/>
    <a:srgbClr val="7A34AE"/>
    <a:srgbClr val="774972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9645" autoAdjust="0"/>
  </p:normalViewPr>
  <p:slideViewPr>
    <p:cSldViewPr snapToGrid="0">
      <p:cViewPr varScale="1">
        <p:scale>
          <a:sx n="150" d="100"/>
          <a:sy n="150" d="100"/>
        </p:scale>
        <p:origin x="44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5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8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6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0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9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5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3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0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1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96E2-1256-4DD7-B59C-7A300473D224}" type="datetimeFigureOut">
              <a:rPr lang="ru-RU" smtClean="0"/>
              <a:t>чт 02.01.25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4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86" y="61064"/>
            <a:ext cx="7024283" cy="468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4769" y="1"/>
            <a:ext cx="231076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328" y="776915"/>
            <a:ext cx="2129658" cy="3254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К годовщине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освобождения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ЛЕНИНГРАДА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ОТ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ФАШИСТСКОЙ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БЛОКАДЫ</a:t>
            </a:r>
          </a:p>
        </p:txBody>
      </p:sp>
    </p:spTree>
    <p:extLst>
      <p:ext uri="{BB962C8B-B14F-4D97-AF65-F5344CB8AC3E}">
        <p14:creationId xmlns:p14="http://schemas.microsoft.com/office/powerpoint/2010/main" val="1339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-13762" y="-31750"/>
            <a:ext cx="1797958" cy="518895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833097"/>
            <a:ext cx="1784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Очередь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за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хлебом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79" y="109532"/>
            <a:ext cx="3296345" cy="253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84" y="109532"/>
            <a:ext cx="3857241" cy="253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80" y="2741568"/>
            <a:ext cx="3771332" cy="238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71" y="2557180"/>
            <a:ext cx="3366854" cy="219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3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-1" y="0"/>
            <a:ext cx="2206753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49" y="1906247"/>
            <a:ext cx="22067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Рецепт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блокадного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хлеба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311909" y="51436"/>
            <a:ext cx="4031742" cy="2686116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1909" y="121451"/>
            <a:ext cx="45373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СОСТАВ: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Пищевая целлюлоза – 10 %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Хлопковый жмых – 10 %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Обойная пыль – 10 %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Вытряска из мешков – 2 %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Кукурузная мука – 3%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Ржаная мука – 73 %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08" y="2684548"/>
            <a:ext cx="3631692" cy="245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35" y="2433261"/>
            <a:ext cx="3070532" cy="204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60" y="314325"/>
            <a:ext cx="2698307" cy="18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-47813" y="0"/>
            <a:ext cx="1955636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2103759"/>
            <a:ext cx="1907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Печка-буржуйка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039776" y="93665"/>
            <a:ext cx="6043067" cy="461934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3992" y="93933"/>
            <a:ext cx="602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Единственный источник тепла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38" y="648164"/>
            <a:ext cx="2269067" cy="299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76" y="636431"/>
            <a:ext cx="2187910" cy="219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10" y="639554"/>
            <a:ext cx="2477614" cy="178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76" y="2698280"/>
            <a:ext cx="1833098" cy="245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74" y="2496044"/>
            <a:ext cx="3284580" cy="26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7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69067"/>
            <a:ext cx="6604673" cy="466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50799" y="0"/>
            <a:ext cx="2062480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03" y="69067"/>
            <a:ext cx="1923095" cy="269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049" y="1942118"/>
            <a:ext cx="2011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Метроном</a:t>
            </a:r>
          </a:p>
        </p:txBody>
      </p:sp>
    </p:spTree>
    <p:extLst>
      <p:ext uri="{BB962C8B-B14F-4D97-AF65-F5344CB8AC3E}">
        <p14:creationId xmlns:p14="http://schemas.microsoft.com/office/powerpoint/2010/main" val="29360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-1" y="0"/>
            <a:ext cx="2011681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2110367"/>
            <a:ext cx="2011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«Дорога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жизни»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5" y="44152"/>
            <a:ext cx="3291754" cy="223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426359"/>
            <a:ext cx="4360545" cy="273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41" y="44152"/>
            <a:ext cx="3569805" cy="223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71" y="2571749"/>
            <a:ext cx="266526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" y="-12700"/>
            <a:ext cx="2324099" cy="51699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9" y="1484918"/>
            <a:ext cx="23241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Музыка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блокадного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Ленинграда</a:t>
            </a:r>
          </a:p>
          <a:p>
            <a:pPr algn="ctr"/>
            <a:r>
              <a:rPr lang="ru-RU" sz="23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лето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1942 года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00" y="2824638"/>
            <a:ext cx="2508199" cy="182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31" y="2749334"/>
            <a:ext cx="4046315" cy="239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31" y="-6350"/>
            <a:ext cx="6724969" cy="272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0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" y="0"/>
            <a:ext cx="1815735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399" y="1843602"/>
            <a:ext cx="181573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Arial Black" pitchFamily="34" charset="0"/>
              </a:rPr>
              <a:t>Ольга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  <a:latin typeface="Arial Black" pitchFamily="34" charset="0"/>
              </a:rPr>
              <a:t>Берггольц </a:t>
            </a:r>
            <a:r>
              <a:rPr lang="ru-RU" sz="17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голос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блокадного 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Ленинграда</a:t>
            </a:r>
            <a:endParaRPr lang="ru-RU" sz="1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48226" y="0"/>
            <a:ext cx="4295774" cy="47475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6074F-71D4-2710-05E4-038B6DE56B0D}"/>
              </a:ext>
            </a:extLst>
          </p:cNvPr>
          <p:cNvSpPr txBox="1"/>
          <p:nvPr/>
        </p:nvSpPr>
        <p:spPr>
          <a:xfrm>
            <a:off x="4886326" y="190500"/>
            <a:ext cx="4295776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…Я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говорю с тобой под свист снарядов,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угрюмым заревом озарена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говорю с тобой из Ленинграда,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страна  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моя, печальная страна…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Кронштадтский злой, неукротимый ветер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моё лицо закинутое бьёт.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бомбоубежищах уснули дети,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очная стража встала у ворот.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 Ленинградом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смертная угроза</a:t>
            </a: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Бессонны ночи, тяжек день любой.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мы забыли, что такое слёзы,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то называлось страхом и мольбой.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говорю: нас, граждан Ленинграда, 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b="0" i="0" u="none" strike="noStrike" kern="1200" cap="none" spc="0" normalizeH="0" noProof="0" dirty="0">
                <a:ln w="5080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 поколеблет грохот канонад,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если завтра будут баррикады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</a:p>
          <a:p>
            <a:pPr lvl="0" algn="just" defTabSz="914400">
              <a:lnSpc>
                <a:spcPts val="2000"/>
              </a:lnSpc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не покинем наших баррикад. </a:t>
            </a:r>
            <a:endParaRPr kumimoji="0" lang="ru-RU" b="0" i="0" u="none" strike="noStrike" kern="1200" cap="none" spc="0" normalizeH="0" noProof="0" dirty="0">
              <a:ln w="50800"/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6" y="0"/>
            <a:ext cx="303249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7" y="-17911"/>
            <a:ext cx="1780904" cy="25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" y="0"/>
            <a:ext cx="1815735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876290"/>
            <a:ext cx="181573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Люди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от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холода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 и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голода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 умирали прямо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на улицах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6" y="0"/>
            <a:ext cx="3800803" cy="27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40" y="0"/>
            <a:ext cx="3421506" cy="256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6" y="2571750"/>
            <a:ext cx="3757981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39" y="2450144"/>
            <a:ext cx="3421507" cy="226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6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" y="0"/>
            <a:ext cx="1815735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48" y="1465666"/>
            <a:ext cx="18157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«Всё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для фронта!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Всё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для победы!»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6" y="0"/>
            <a:ext cx="3387907" cy="258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6" y="2496568"/>
            <a:ext cx="3795690" cy="26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42" y="-1"/>
            <a:ext cx="3940358" cy="28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26" y="2388087"/>
            <a:ext cx="3532574" cy="235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" y="0"/>
            <a:ext cx="1894113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1414866"/>
            <a:ext cx="18941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12-летние 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мальчишки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и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девчонки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встали к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заводским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станкам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3" y="-1"/>
            <a:ext cx="4824054" cy="262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3" y="2630947"/>
            <a:ext cx="3651347" cy="251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68" y="0"/>
            <a:ext cx="2425832" cy="311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59" y="2431962"/>
            <a:ext cx="2610000" cy="231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6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177981" y="271280"/>
            <a:ext cx="8788037" cy="4376920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177981" y="404446"/>
            <a:ext cx="8788036" cy="102325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just"/>
            <a:r>
              <a:rPr lang="ru-RU" sz="2800" b="1" dirty="0">
                <a:solidFill>
                  <a:srgbClr val="7E0000"/>
                </a:solidFill>
                <a:latin typeface="Arial Black" pitchFamily="34" charset="0"/>
                <a:cs typeface="Times New Roman" pitchFamily="18" charset="0"/>
              </a:rPr>
              <a:t>8 сентября 1941 года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–</a:t>
            </a: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начало блокады </a:t>
            </a:r>
          </a:p>
          <a:p>
            <a:pPr indent="261938" algn="just"/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                                             Ленинграда </a:t>
            </a:r>
          </a:p>
          <a:p>
            <a:pPr indent="261938" algn="just"/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n w="50800"/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05731" y="1474280"/>
            <a:ext cx="8788036" cy="1032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just"/>
            <a:r>
              <a:rPr lang="ru-RU" sz="2800" b="1" dirty="0">
                <a:solidFill>
                  <a:srgbClr val="7E0000"/>
                </a:solidFill>
                <a:latin typeface="Arial Black" pitchFamily="34" charset="0"/>
                <a:cs typeface="Times New Roman" pitchFamily="18" charset="0"/>
              </a:rPr>
              <a:t>27 января 1944 года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–</a:t>
            </a: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день полного снятия </a:t>
            </a:r>
          </a:p>
          <a:p>
            <a:pPr indent="261938" algn="just"/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                                          блокады Ленинграда </a:t>
            </a:r>
          </a:p>
          <a:p>
            <a:pPr indent="261938" algn="just"/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n w="50800"/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06830" y="2223407"/>
            <a:ext cx="8788036" cy="118654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just"/>
            <a:r>
              <a:rPr lang="ru-RU" sz="4000" b="1" dirty="0">
                <a:solidFill>
                  <a:srgbClr val="7E0000"/>
                </a:solidFill>
                <a:latin typeface="Arial Black" pitchFamily="34" charset="0"/>
                <a:cs typeface="Times New Roman" pitchFamily="18" charset="0"/>
              </a:rPr>
              <a:t>900</a:t>
            </a:r>
            <a:r>
              <a:rPr lang="ru-RU" sz="40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дней и ночей блокадного Ленинграда 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177982" y="3372723"/>
            <a:ext cx="8788036" cy="118654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just"/>
            <a:r>
              <a:rPr lang="ru-RU" sz="4000" b="1" dirty="0">
                <a:solidFill>
                  <a:srgbClr val="7E0000"/>
                </a:solidFill>
                <a:latin typeface="Arial Black" pitchFamily="34" charset="0"/>
                <a:cs typeface="Times New Roman" pitchFamily="18" charset="0"/>
              </a:rPr>
              <a:t>872</a:t>
            </a:r>
            <a:r>
              <a:rPr lang="ru-RU" sz="40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дня – точная длительность  блокады</a:t>
            </a:r>
          </a:p>
        </p:txBody>
      </p:sp>
    </p:spTree>
    <p:extLst>
      <p:ext uri="{BB962C8B-B14F-4D97-AF65-F5344CB8AC3E}">
        <p14:creationId xmlns:p14="http://schemas.microsoft.com/office/powerpoint/2010/main" val="3650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-2" y="0"/>
            <a:ext cx="2144487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3144667"/>
            <a:ext cx="214448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Дневник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12-летней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Тани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Савичевой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85" y="0"/>
            <a:ext cx="6999515" cy="47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9" y="87086"/>
            <a:ext cx="1960108" cy="282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6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53969" y="4645763"/>
            <a:ext cx="5095349" cy="497736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2261285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2358" y="3972431"/>
            <a:ext cx="22736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Прорыв блокады Ленинграда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84" y="1"/>
            <a:ext cx="6487299" cy="466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24561" y="4682313"/>
            <a:ext cx="506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18 </a:t>
            </a:r>
            <a:r>
              <a:rPr lang="ru-RU" sz="2400" b="1" dirty="0">
                <a:latin typeface="Arial Black" pitchFamily="34" charset="0"/>
              </a:rPr>
              <a:t>января 1943 года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2360" y="1647840"/>
            <a:ext cx="22736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600" dirty="0">
                <a:solidFill>
                  <a:schemeClr val="bg1"/>
                </a:solidFill>
                <a:latin typeface="Arial Black" pitchFamily="34" charset="0"/>
              </a:rPr>
              <a:t>Операция «Искра»</a:t>
            </a:r>
          </a:p>
        </p:txBody>
      </p:sp>
    </p:spTree>
    <p:extLst>
      <p:ext uri="{BB962C8B-B14F-4D97-AF65-F5344CB8AC3E}">
        <p14:creationId xmlns:p14="http://schemas.microsoft.com/office/powerpoint/2010/main" val="3247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0" y="0"/>
            <a:ext cx="2261285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61283" y="4618916"/>
            <a:ext cx="5168217" cy="520565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0671" y="4660368"/>
            <a:ext cx="506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14 – 27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atin typeface="Arial Black" pitchFamily="34" charset="0"/>
              </a:rPr>
              <a:t>января 1944 года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6011" y="1900626"/>
            <a:ext cx="22736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Операция «Январский 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гром»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83" y="2422974"/>
            <a:ext cx="4048184" cy="22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29" y="4019"/>
            <a:ext cx="4334371" cy="24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67" y="2422975"/>
            <a:ext cx="2834533" cy="222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83" y="0"/>
            <a:ext cx="2548346" cy="242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1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96" y="261258"/>
            <a:ext cx="6543303" cy="396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600696" y="4285662"/>
            <a:ext cx="4897757" cy="857838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00695" y="4483748"/>
            <a:ext cx="4897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26 января 1944 года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2657846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91" y="1681091"/>
            <a:ext cx="26130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Освобождение Гатчины</a:t>
            </a:r>
          </a:p>
          <a:p>
            <a:pPr algn="ctr">
              <a:tabLst>
                <a:tab pos="533400" algn="l"/>
              </a:tabLst>
            </a:pPr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от</a:t>
            </a:r>
          </a:p>
          <a:p>
            <a:pPr algn="ctr">
              <a:tabLst>
                <a:tab pos="533400" algn="l"/>
              </a:tabLst>
            </a:pPr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фашистских оккупантов</a:t>
            </a:r>
          </a:p>
        </p:txBody>
      </p:sp>
    </p:spTree>
    <p:extLst>
      <p:ext uri="{BB962C8B-B14F-4D97-AF65-F5344CB8AC3E}">
        <p14:creationId xmlns:p14="http://schemas.microsoft.com/office/powerpoint/2010/main" val="817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83106" y="4681566"/>
            <a:ext cx="5086450" cy="461934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3106" y="4681835"/>
            <a:ext cx="506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27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atin typeface="Arial Black" pitchFamily="34" charset="0"/>
              </a:rPr>
              <a:t>января 1944 года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85" y="0"/>
            <a:ext cx="3221360" cy="241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87" y="-1"/>
            <a:ext cx="3601785" cy="239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84" y="2508550"/>
            <a:ext cx="3406116" cy="21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9" y="2508550"/>
            <a:ext cx="3476601" cy="21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325127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1" y="1592301"/>
            <a:ext cx="22803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Полное </a:t>
            </a:r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освобождение</a:t>
            </a:r>
          </a:p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Ленинграда</a:t>
            </a:r>
          </a:p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от</a:t>
            </a:r>
          </a:p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вражеской</a:t>
            </a:r>
          </a:p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блокады</a:t>
            </a:r>
          </a:p>
        </p:txBody>
      </p:sp>
    </p:spTree>
    <p:extLst>
      <p:ext uri="{BB962C8B-B14F-4D97-AF65-F5344CB8AC3E}">
        <p14:creationId xmlns:p14="http://schemas.microsoft.com/office/powerpoint/2010/main" val="702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" y="0"/>
            <a:ext cx="2159306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42" y="2115749"/>
            <a:ext cx="2171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Блокадные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цифры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159308" y="110169"/>
            <a:ext cx="6806710" cy="4538031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39441" y="206063"/>
            <a:ext cx="3548287" cy="961725"/>
          </a:xfrm>
          <a:prstGeom prst="rect">
            <a:avLst/>
          </a:prstGeom>
          <a:solidFill>
            <a:schemeClr val="accent4">
              <a:lumMod val="75000"/>
              <a:alpha val="66000"/>
            </a:scheme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На город сброшено: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255 636 авиабомб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и снарядов 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5863060" y="206063"/>
            <a:ext cx="2998183" cy="961725"/>
          </a:xfrm>
          <a:prstGeom prst="rect">
            <a:avLst/>
          </a:prstGeom>
          <a:solidFill>
            <a:srgbClr val="9F5FCF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Возведено: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41 километр баррикад 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39440" y="1304925"/>
            <a:ext cx="3548287" cy="961725"/>
          </a:xfrm>
          <a:prstGeom prst="rect">
            <a:avLst/>
          </a:prstGeom>
          <a:solidFill>
            <a:srgbClr val="0078A2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13 140 уничтоженных зданий  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5863059" y="1304923"/>
            <a:ext cx="2998183" cy="1676401"/>
          </a:xfrm>
          <a:prstGeom prst="rect">
            <a:avLst/>
          </a:prstGeom>
          <a:solidFill>
            <a:srgbClr val="666666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16 747 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убито 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мирных жителей 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при артобстрелах и бомбардировках 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21455" y="2379184"/>
            <a:ext cx="3548287" cy="961725"/>
          </a:xfrm>
          <a:prstGeom prst="rect">
            <a:avLst/>
          </a:prstGeom>
          <a:solidFill>
            <a:srgbClr val="2F7353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632 253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погибших от голода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5863060" y="3069446"/>
            <a:ext cx="2998183" cy="1371300"/>
          </a:xfrm>
          <a:prstGeom prst="rect">
            <a:avLst/>
          </a:prstGeom>
          <a:solidFill>
            <a:srgbClr val="B1510F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111 142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пропавших без вести солдат   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41571" y="3479021"/>
            <a:ext cx="3548287" cy="961725"/>
          </a:xfrm>
          <a:prstGeom prst="rect">
            <a:avLst/>
          </a:prstGeom>
          <a:solidFill>
            <a:srgbClr val="963C5C">
              <a:alpha val="66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50800" dist="25400" dir="5400000" algn="t" rotWithShape="0">
                  <a:schemeClr val="bg1">
                    <a:alpha val="58000"/>
                  </a:scheme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332 059</a:t>
            </a:r>
          </a:p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убитых солдат</a:t>
            </a:r>
          </a:p>
          <a:p>
            <a:pPr algn="ctr"/>
            <a:r>
              <a:rPr lang="ru-RU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50800" dist="25400" dir="5400000" algn="t" rotWithShape="0">
                    <a:schemeClr val="bg1">
                      <a:alpha val="58000"/>
                    </a:scheme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1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0" y="-1"/>
            <a:ext cx="2909455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" y="276150"/>
            <a:ext cx="290945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Мемориальная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стена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Пискарёвского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кладбища: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«Никто не забыт, ничто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не забыто»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491"/>
            <a:ext cx="2909457" cy="19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99051" y="0"/>
            <a:ext cx="3476848" cy="457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6074F-71D4-2710-05E4-038B6DE56B0D}"/>
              </a:ext>
            </a:extLst>
          </p:cNvPr>
          <p:cNvSpPr txBox="1"/>
          <p:nvPr/>
        </p:nvSpPr>
        <p:spPr>
          <a:xfrm>
            <a:off x="5699051" y="73150"/>
            <a:ext cx="3444950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«Здесь лежат ленинградцы.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горожане — мужчины, 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женщины, дети.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ними 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солдаты-красноармейцы.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Всею жизнью своею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защищали тебя, Ленинград,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 революции.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имён благородных мы здесь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перечислить не сможем,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их много под вечной 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охраной гранита.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знай, внимающий 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камням: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ничто не забыто.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26" y="-1"/>
            <a:ext cx="2790825" cy="51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52" y="3362325"/>
            <a:ext cx="1242148" cy="120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" y="-1"/>
            <a:ext cx="2527300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2" y="1961707"/>
            <a:ext cx="2527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Памятник Защитникам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Ленинграда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1" y="124818"/>
            <a:ext cx="6524816" cy="462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8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2BAE14-45E3-B607-111E-94F4DA41F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1011"/>
          <a:stretch/>
        </p:blipFill>
        <p:spPr bwMode="auto">
          <a:xfrm>
            <a:off x="2041979" y="112056"/>
            <a:ext cx="7102020" cy="45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1208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" y="1988640"/>
            <a:ext cx="2028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Эвакуация</a:t>
            </a:r>
          </a:p>
        </p:txBody>
      </p:sp>
    </p:spTree>
    <p:extLst>
      <p:ext uri="{BB962C8B-B14F-4D97-AF65-F5344CB8AC3E}">
        <p14:creationId xmlns:p14="http://schemas.microsoft.com/office/powerpoint/2010/main" val="30792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C44C70-2B4E-CE02-5967-0286852D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85" y="2550058"/>
            <a:ext cx="3164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A368B2-2D30-A75B-9056-614525F94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-125" r="1580" b="125"/>
          <a:stretch/>
        </p:blipFill>
        <p:spPr bwMode="auto">
          <a:xfrm>
            <a:off x="5320185" y="105242"/>
            <a:ext cx="3164667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065363-CA00-9C7C-E586-A290375FF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693" b="3544"/>
          <a:stretch/>
        </p:blipFill>
        <p:spPr>
          <a:xfrm>
            <a:off x="2035628" y="111593"/>
            <a:ext cx="3152518" cy="2412000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CBDCEDB-0E9D-6226-4C5E-5468B37D4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8642" r="5801" b="7531"/>
          <a:stretch/>
        </p:blipFill>
        <p:spPr bwMode="auto">
          <a:xfrm>
            <a:off x="2035628" y="2543708"/>
            <a:ext cx="31525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254B5B-25E2-4C69-602A-746F11087244}"/>
              </a:ext>
            </a:extLst>
          </p:cNvPr>
          <p:cNvSpPr/>
          <p:nvPr/>
        </p:nvSpPr>
        <p:spPr>
          <a:xfrm>
            <a:off x="0" y="0"/>
            <a:ext cx="21208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44B86E-B122-D82C-0798-F3513A2195C2}"/>
              </a:ext>
            </a:extLst>
          </p:cNvPr>
          <p:cNvSpPr/>
          <p:nvPr/>
        </p:nvSpPr>
        <p:spPr>
          <a:xfrm>
            <a:off x="57150" y="1988640"/>
            <a:ext cx="2028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Эвакуация</a:t>
            </a:r>
          </a:p>
        </p:txBody>
      </p:sp>
    </p:spTree>
    <p:extLst>
      <p:ext uri="{BB962C8B-B14F-4D97-AF65-F5344CB8AC3E}">
        <p14:creationId xmlns:p14="http://schemas.microsoft.com/office/powerpoint/2010/main" val="13407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563621"/>
            <a:ext cx="4971066" cy="3703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27" y="91049"/>
            <a:ext cx="2695715" cy="4961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63" y="1761909"/>
            <a:ext cx="2583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«Кольцо вокруг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города сомкнулось»</a:t>
            </a:r>
          </a:p>
        </p:txBody>
      </p:sp>
    </p:spTree>
    <p:extLst>
      <p:ext uri="{BB962C8B-B14F-4D97-AF65-F5344CB8AC3E}">
        <p14:creationId xmlns:p14="http://schemas.microsoft.com/office/powerpoint/2010/main" val="36746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" y="1507103"/>
            <a:ext cx="2864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Генерал армии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Георгий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Константинович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 Жуков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4" name="Рисунок 13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63" y="285364"/>
            <a:ext cx="6837337" cy="40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31" y="2329348"/>
            <a:ext cx="3418670" cy="241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268286" y="4320514"/>
            <a:ext cx="3451689" cy="822986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83106" y="4488906"/>
            <a:ext cx="3436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Георгий Жуков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" y="0"/>
            <a:ext cx="2355852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300" y="1964104"/>
            <a:ext cx="219236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Оборона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Ленинграда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в 1941 году</a:t>
            </a:r>
          </a:p>
        </p:txBody>
      </p:sp>
    </p:spTree>
    <p:extLst>
      <p:ext uri="{BB962C8B-B14F-4D97-AF65-F5344CB8AC3E}">
        <p14:creationId xmlns:p14="http://schemas.microsoft.com/office/powerpoint/2010/main" val="5011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41" y="2123824"/>
            <a:ext cx="42386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1924040" y="93663"/>
            <a:ext cx="4238625" cy="1894977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30" y="93663"/>
            <a:ext cx="2932670" cy="457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0"/>
            <a:ext cx="1828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88640"/>
            <a:ext cx="2028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Окружение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24041" y="115608"/>
            <a:ext cx="42386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 Black" pitchFamily="34" charset="0"/>
                <a:cs typeface="Times New Roman" pitchFamily="18" charset="0"/>
              </a:rPr>
              <a:t>В городе 2 миллиона </a:t>
            </a:r>
          </a:p>
          <a:p>
            <a:r>
              <a:rPr lang="ru-RU" sz="1900" b="1" dirty="0">
                <a:latin typeface="Arial Black" pitchFamily="34" charset="0"/>
                <a:cs typeface="Times New Roman" pitchFamily="18" charset="0"/>
              </a:rPr>
              <a:t>544 тысячи человек, </a:t>
            </a:r>
          </a:p>
          <a:p>
            <a:r>
              <a:rPr lang="ru-RU" sz="1900" b="1" dirty="0">
                <a:latin typeface="Arial Black" pitchFamily="34" charset="0"/>
                <a:cs typeface="Times New Roman" pitchFamily="18" charset="0"/>
              </a:rPr>
              <a:t>из них 400 тысяч детей</a:t>
            </a:r>
          </a:p>
          <a:p>
            <a:endParaRPr lang="ru-RU" sz="1900" b="1" dirty="0">
              <a:latin typeface="Arial Black" pitchFamily="34" charset="0"/>
              <a:cs typeface="Times New Roman" pitchFamily="18" charset="0"/>
            </a:endParaRPr>
          </a:p>
          <a:p>
            <a:r>
              <a:rPr lang="ru-RU" sz="1900" b="1" dirty="0">
                <a:latin typeface="Arial Black" pitchFamily="34" charset="0"/>
                <a:cs typeface="Times New Roman" pitchFamily="18" charset="0"/>
              </a:rPr>
              <a:t>В пригородах 343 тысячи человек</a:t>
            </a:r>
            <a:endParaRPr lang="ru-RU" sz="1900" dirty="0"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039776" y="93665"/>
            <a:ext cx="4238625" cy="461934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3993" y="93933"/>
            <a:ext cx="422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Зима 1941</a:t>
            </a:r>
            <a:r>
              <a:rPr lang="ru-RU" sz="2400" b="1" dirty="0">
                <a:latin typeface="Arial Black" pitchFamily="34" charset="0"/>
              </a:rPr>
              <a:t>–1942 годов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84" y="610746"/>
            <a:ext cx="4224408" cy="23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48" y="93665"/>
            <a:ext cx="2697184" cy="19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50" y="3051995"/>
            <a:ext cx="3564094" cy="207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13" y="2114704"/>
            <a:ext cx="2014828" cy="258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" y="-25400"/>
            <a:ext cx="1938257" cy="518895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" y="1833097"/>
            <a:ext cx="1924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Вода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  <a:latin typeface="Arial Black" pitchFamily="34" charset="0"/>
              </a:rPr>
              <a:t>из проруби под обстрелами</a:t>
            </a:r>
          </a:p>
        </p:txBody>
      </p:sp>
    </p:spTree>
    <p:extLst>
      <p:ext uri="{BB962C8B-B14F-4D97-AF65-F5344CB8AC3E}">
        <p14:creationId xmlns:p14="http://schemas.microsoft.com/office/powerpoint/2010/main" val="27971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-1721" y="0"/>
            <a:ext cx="1939978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601494"/>
            <a:ext cx="1938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Arial Black" pitchFamily="34" charset="0"/>
              </a:rPr>
              <a:t>Голод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F000C-A009-B11A-0477-E727498F1E52}"/>
              </a:ext>
            </a:extLst>
          </p:cNvPr>
          <p:cNvSpPr/>
          <p:nvPr/>
        </p:nvSpPr>
        <p:spPr>
          <a:xfrm>
            <a:off x="2009775" y="93660"/>
            <a:ext cx="7118658" cy="1894977"/>
          </a:xfrm>
          <a:prstGeom prst="rect">
            <a:avLst/>
          </a:prstGeom>
          <a:solidFill>
            <a:srgbClr val="E2BDAC">
              <a:alpha val="91765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1938" algn="ctr"/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6" y="1851048"/>
            <a:ext cx="6029533" cy="330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25340" y="93663"/>
            <a:ext cx="71030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40" b="1" spc="-40" dirty="0">
                <a:latin typeface="Arial Black" pitchFamily="34" charset="0"/>
                <a:cs typeface="Times New Roman" pitchFamily="18" charset="0"/>
              </a:rPr>
              <a:t>250 граммов хлеба в день – работающий человек.</a:t>
            </a:r>
          </a:p>
          <a:p>
            <a:pPr algn="just"/>
            <a:endParaRPr lang="ru-RU" sz="1840" b="1" spc="-40" dirty="0"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1840" b="1" spc="-40" dirty="0">
                <a:latin typeface="Arial Black" pitchFamily="34" charset="0"/>
                <a:cs typeface="Times New Roman" pitchFamily="18" charset="0"/>
              </a:rPr>
              <a:t>125 граммов хлеба в день – неработающий человек.</a:t>
            </a:r>
          </a:p>
          <a:p>
            <a:pPr algn="just"/>
            <a:endParaRPr lang="ru-RU" sz="1840" b="1" spc="-40" dirty="0"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1840" b="1" spc="-40" dirty="0">
                <a:latin typeface="Arial Black" pitchFamily="34" charset="0"/>
                <a:cs typeface="Times New Roman" pitchFamily="18" charset="0"/>
              </a:rPr>
              <a:t>125 граммов хлеба в день – дети.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39" y="1682312"/>
            <a:ext cx="2324983" cy="301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4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2910</TotalTime>
  <Words>485</Words>
  <Application>Microsoft Office PowerPoint</Application>
  <PresentationFormat>Экран (16:9)</PresentationFormat>
  <Paragraphs>184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Zoi</dc:creator>
  <cp:lastModifiedBy>1</cp:lastModifiedBy>
  <cp:revision>336</cp:revision>
  <dcterms:created xsi:type="dcterms:W3CDTF">2018-01-04T12:29:44Z</dcterms:created>
  <dcterms:modified xsi:type="dcterms:W3CDTF">2025-01-02T10:13:35Z</dcterms:modified>
</cp:coreProperties>
</file>