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343" r:id="rId3"/>
    <p:sldId id="335" r:id="rId4"/>
    <p:sldId id="331" r:id="rId5"/>
    <p:sldId id="337" r:id="rId6"/>
    <p:sldId id="274" r:id="rId7"/>
    <p:sldId id="345" r:id="rId8"/>
    <p:sldId id="336" r:id="rId9"/>
    <p:sldId id="339" r:id="rId10"/>
    <p:sldId id="344" r:id="rId11"/>
    <p:sldId id="330" r:id="rId12"/>
    <p:sldId id="346" r:id="rId13"/>
    <p:sldId id="341" r:id="rId14"/>
    <p:sldId id="329" r:id="rId15"/>
    <p:sldId id="340" r:id="rId16"/>
    <p:sldId id="332" r:id="rId17"/>
    <p:sldId id="328" r:id="rId18"/>
    <p:sldId id="342" r:id="rId19"/>
    <p:sldId id="333" r:id="rId20"/>
    <p:sldId id="338" r:id="rId21"/>
    <p:sldId id="334" r:id="rId22"/>
    <p:sldId id="347" r:id="rId23"/>
  </p:sldIdLst>
  <p:sldSz cx="9144000" cy="5143500" type="screen16x9"/>
  <p:notesSz cx="6858000" cy="9144000"/>
  <p:embeddedFontLst>
    <p:embeddedFont>
      <p:font typeface="Open Sans" panose="020B0604020202020204" charset="0"/>
      <p:regular r:id="rId24"/>
      <p:bold r:id="rId25"/>
      <p:italic r:id="rId26"/>
      <p:boldItalic r:id="rId27"/>
    </p:embeddedFont>
    <p:embeddedFont>
      <p:font typeface="Roboto Slab" panose="020B0604020202020204" charset="0"/>
      <p:regular r:id="rId28"/>
      <p:bold r:id="rId2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0A9"/>
    <a:srgbClr val="C21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8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576" y="126"/>
      </p:cViewPr>
      <p:guideLst>
        <p:guide orient="horz" pos="237"/>
        <p:guide pos="226"/>
        <p:guide orient="horz" pos="3003"/>
        <p:guide pos="5534"/>
        <p:guide pos="2993"/>
        <p:guide pos="27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3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45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69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854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91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5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8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2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0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76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445D9-F42A-4BFD-9C0D-A43B82B03A27}" type="datetimeFigureOut">
              <a:rPr lang="ru-RU" smtClean="0"/>
              <a:t>05.12.2025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52399-5B53-4650-88F9-161B2D490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2366" y="2020101"/>
            <a:ext cx="5240641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НОВОГОДНЯЯ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ВИКТОРИНА </a:t>
            </a:r>
          </a:p>
          <a:p>
            <a:pPr algn="ctr"/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 вопросах и ответах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BAB1AF-2769-4F4C-91F5-38512C907F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4" name="Group 1">
            <a:extLst>
              <a:ext uri="{FF2B5EF4-FFF2-40B4-BE49-F238E27FC236}">
                <a16:creationId xmlns:a16="http://schemas.microsoft.com/office/drawing/2014/main" id="{09FD4D19-D7FE-842E-985A-3D92F25FE03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6" name="Flowchart: Manual Operation 2">
              <a:extLst>
                <a:ext uri="{FF2B5EF4-FFF2-40B4-BE49-F238E27FC236}">
                  <a16:creationId xmlns:a16="http://schemas.microsoft.com/office/drawing/2014/main" id="{D4E56E92-8DF3-13AA-82D5-F33639C16150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1263DCDE-C484-4591-DCC9-1AA0D84C6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623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Новогодний шар.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3882485" cy="148553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9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Как называется круглое украшение, которым наряжают ёлку?</a:t>
            </a:r>
            <a:endParaRPr lang="ru-RU" sz="16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99" y="1084362"/>
            <a:ext cx="3230713" cy="3952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E7EC32-599F-C625-DD7D-731C4C5AF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2935B538-9A92-1B68-9C6A-579E71F7F1F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D1FB97A7-4441-4671-3D8A-B63A2152A9FE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6BDDBA85-6327-8AE1-6B54-8C0F348B3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122" name="Picture 2" descr="Рождество, Праздничный День, Мяч, Дерево">
            <a:extLst>
              <a:ext uri="{FF2B5EF4-FFF2-40B4-BE49-F238E27FC236}">
                <a16:creationId xmlns:a16="http://schemas.microsoft.com/office/drawing/2014/main" id="{CA931097-B182-DBC1-653A-99B79D0C3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6" t="50247" r="34607"/>
          <a:stretch/>
        </p:blipFill>
        <p:spPr bwMode="auto">
          <a:xfrm>
            <a:off x="6248400" y="400922"/>
            <a:ext cx="2495549" cy="30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2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5" y="2758277"/>
            <a:ext cx="3257728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31.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645575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10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Декабрь – это месяц, который завершает год. Сколько в нём дней?</a:t>
            </a:r>
            <a:endParaRPr lang="ru-RU" sz="14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193"/>
          <a:stretch/>
        </p:blipFill>
        <p:spPr>
          <a:xfrm>
            <a:off x="3944838" y="2900578"/>
            <a:ext cx="5517280" cy="22429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74" y="1064220"/>
            <a:ext cx="2985737" cy="2303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30D295-B573-23A1-3E9D-91C6EBFC31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86798531-F2F1-758C-CBF3-03B072D1AA27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6A9EF556-045D-1E8F-527D-EDE99E89BB33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21D0F6BA-3D15-0ED9-9380-A32DFCEE8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7673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Ведро.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215457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11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Головной убор снеговика?</a:t>
            </a:r>
            <a:endParaRPr lang="ru-RU" sz="1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59" y="1268733"/>
            <a:ext cx="3700496" cy="37791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94" y="640687"/>
            <a:ext cx="1104626" cy="925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0ABB07-44E7-7791-8015-F9CD3E9EA2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9" name="Group 1">
            <a:extLst>
              <a:ext uri="{FF2B5EF4-FFF2-40B4-BE49-F238E27FC236}">
                <a16:creationId xmlns:a16="http://schemas.microsoft.com/office/drawing/2014/main" id="{276059A9-B1BE-2869-4DB8-9955A5CCCB0D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0" name="Flowchart: Manual Operation 2">
              <a:extLst>
                <a:ext uri="{FF2B5EF4-FFF2-40B4-BE49-F238E27FC236}">
                  <a16:creationId xmlns:a16="http://schemas.microsoft.com/office/drawing/2014/main" id="{55D4FA6A-5922-16A6-3990-28C298F7DE41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94AB9F2-9FF3-489E-9DEB-32E57DB9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053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5" y="3055812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Мандаринами.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2335764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12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Какими фруктами пахнет Новый год?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600" dirty="0">
                <a:latin typeface="+mj-lt"/>
              </a:rPr>
              <a:t>яблоками;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600" dirty="0">
                <a:latin typeface="+mj-lt"/>
              </a:rPr>
              <a:t>мандаринами;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600" dirty="0">
                <a:latin typeface="+mj-lt"/>
              </a:rPr>
              <a:t>бананами.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20" y="1418452"/>
            <a:ext cx="3865098" cy="38650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88" y="1527970"/>
            <a:ext cx="3031765" cy="1296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61835D-2DEE-2EAA-F8A5-A5C337695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16430295-0C29-A877-3028-D2FA27C5DCEF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96A616CA-EAE1-7451-A107-D843464B8CBF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148283C8-035A-3570-344C-6E214DAF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5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98" y="186527"/>
            <a:ext cx="4977762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9156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13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Зимой, когда на улице усиливаются морозы, часто образуются снежные узоры. На чём они появляются?</a:t>
            </a:r>
            <a:endParaRPr lang="ru-RU" sz="1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775" y="2758277"/>
            <a:ext cx="3257728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На окнах.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56" y="1539609"/>
            <a:ext cx="3686085" cy="36860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8505E0-C7C6-822F-C301-F15BD2E43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9" name="Group 1">
            <a:extLst>
              <a:ext uri="{FF2B5EF4-FFF2-40B4-BE49-F238E27FC236}">
                <a16:creationId xmlns:a16="http://schemas.microsoft.com/office/drawing/2014/main" id="{027DFE14-C645-D6CC-C973-D6D3DA47F695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4E7A4779-CEC3-B4C9-2366-7DDCF0AA0423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640607C-A42C-2C22-3733-0CE0B7806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448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71D452-E635-3FF4-9287-7A586E360C20}"/>
              </a:ext>
            </a:extLst>
          </p:cNvPr>
          <p:cNvGrpSpPr/>
          <p:nvPr/>
        </p:nvGrpSpPr>
        <p:grpSpPr>
          <a:xfrm>
            <a:off x="4572000" y="986246"/>
            <a:ext cx="4846367" cy="4846367"/>
            <a:chOff x="1076473" y="376238"/>
            <a:chExt cx="4299224" cy="429922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A5D8271-3383-6795-F0C5-DA3CEB310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6473" y="376238"/>
              <a:ext cx="4299224" cy="429922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7AF7CF4-6A2F-FB8F-FC7D-236D5281B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45" t="57872" r="12847" b="10859"/>
            <a:stretch/>
          </p:blipFill>
          <p:spPr>
            <a:xfrm rot="18182731">
              <a:off x="1652969" y="936942"/>
              <a:ext cx="757376" cy="526132"/>
            </a:xfrm>
            <a:prstGeom prst="rect">
              <a:avLst/>
            </a:prstGeom>
            <a:ln w="3175">
              <a:solidFill>
                <a:srgbClr val="3B80A9"/>
              </a:solidFill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Письмо.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645575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14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Что детки пишут Деду Морозу на Новый год?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21" y="1672837"/>
            <a:ext cx="2773513" cy="33928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0E15C7-3865-D0C3-884B-F719C9A65D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3" name="Group 1">
            <a:extLst>
              <a:ext uri="{FF2B5EF4-FFF2-40B4-BE49-F238E27FC236}">
                <a16:creationId xmlns:a16="http://schemas.microsoft.com/office/drawing/2014/main" id="{364CD23F-6C22-F4C7-B890-AE0498574A02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4" name="Flowchart: Manual Operation 2">
              <a:extLst>
                <a:ext uri="{FF2B5EF4-FFF2-40B4-BE49-F238E27FC236}">
                  <a16:creationId xmlns:a16="http://schemas.microsoft.com/office/drawing/2014/main" id="{D867DDEE-E269-2275-ECF8-9AE384E9A4A0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15A37BC2-B500-617C-6AEF-50FEA3EA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270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3802259" cy="1505536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+mj-lt"/>
              </a:rPr>
              <a:t>Рождество. </a:t>
            </a:r>
            <a:r>
              <a:rPr lang="ru-RU" sz="1600" dirty="0">
                <a:latin typeface="+mj-lt"/>
              </a:rPr>
              <a:t>Празднуется 7 января.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8111" y1="11354" x2="68111" y2="11354"/>
                        <a14:foregroundMark x1="69333" y1="9271" x2="69333" y2="9271"/>
                        <a14:foregroundMark x1="70556" y1="6250" x2="70556" y2="6250"/>
                        <a14:foregroundMark x1="71778" y1="5313" x2="72000" y2="6667"/>
                        <a14:foregroundMark x1="72444" y1="9479" x2="72444" y2="9479"/>
                        <a14:foregroundMark x1="72778" y1="10000" x2="72778" y2="10000"/>
                        <a14:foregroundMark x1="73222" y1="11146" x2="73222" y2="11146"/>
                        <a14:foregroundMark x1="72000" y1="13854" x2="72000" y2="14896"/>
                        <a14:foregroundMark x1="72222" y1="16979" x2="72222" y2="16979"/>
                        <a14:foregroundMark x1="72000" y1="19479" x2="72000" y2="20000"/>
                        <a14:foregroundMark x1="71556" y1="25729" x2="71556" y2="25729"/>
                        <a14:foregroundMark x1="72556" y1="29896" x2="74000" y2="32188"/>
                        <a14:foregroundMark x1="78889" y1="38958" x2="81444" y2="42188"/>
                        <a14:foregroundMark x1="83333" y1="42917" x2="83333" y2="42917"/>
                        <a14:foregroundMark x1="89778" y1="42917" x2="89778" y2="42917"/>
                        <a14:foregroundMark x1="88889" y1="41042" x2="88889" y2="41042"/>
                        <a14:foregroundMark x1="72556" y1="31250" x2="68333" y2="29167"/>
                        <a14:foregroundMark x1="50222" y1="21354" x2="50222" y2="21354"/>
                        <a14:foregroundMark x1="50222" y1="16875" x2="50222" y2="17604"/>
                        <a14:foregroundMark x1="49556" y1="21354" x2="49556" y2="21354"/>
                        <a14:foregroundMark x1="48556" y1="20833" x2="48556" y2="20833"/>
                        <a14:foregroundMark x1="47778" y1="14583" x2="47778" y2="14583"/>
                        <a14:foregroundMark x1="46333" y1="13229" x2="46333" y2="13229"/>
                        <a14:foregroundMark x1="41333" y1="17604" x2="41333" y2="17604"/>
                        <a14:foregroundMark x1="37667" y1="20625" x2="37667" y2="20625"/>
                        <a14:foregroundMark x1="36111" y1="22500" x2="35111" y2="23438"/>
                        <a14:foregroundMark x1="29667" y1="27604" x2="27222" y2="29479"/>
                        <a14:foregroundMark x1="23778" y1="31563" x2="18556" y2="33438"/>
                        <a14:foregroundMark x1="12889" y1="35208" x2="12889" y2="35208"/>
                        <a14:foregroundMark x1="12667" y1="37604" x2="12667" y2="37604"/>
                        <a14:foregroundMark x1="10111" y1="41250" x2="9889" y2="44063"/>
                        <a14:foregroundMark x1="38111" y1="57500" x2="38111" y2="57500"/>
                        <a14:foregroundMark x1="37333" y1="55208" x2="37333" y2="54688"/>
                        <a14:foregroundMark x1="36667" y1="52604" x2="36667" y2="52604"/>
                        <a14:foregroundMark x1="46556" y1="53333" x2="49444" y2="55625"/>
                        <a14:foregroundMark x1="61111" y1="63542" x2="61111" y2="63542"/>
                        <a14:foregroundMark x1="63333" y1="67188" x2="63667" y2="67917"/>
                        <a14:foregroundMark x1="63889" y1="71146" x2="63889" y2="71146"/>
                        <a14:foregroundMark x1="61333" y1="70521" x2="57444" y2="62604"/>
                        <a14:foregroundMark x1="55889" y1="58854" x2="56667" y2="57083"/>
                        <a14:foregroundMark x1="59111" y1="50833" x2="60889" y2="41563"/>
                        <a14:foregroundMark x1="60667" y1="40833" x2="60667" y2="40833"/>
                        <a14:foregroundMark x1="62889" y1="41250" x2="62889" y2="41250"/>
                        <a14:foregroundMark x1="62333" y1="45000" x2="62333" y2="45000"/>
                        <a14:foregroundMark x1="63111" y1="41771" x2="63111" y2="41771"/>
                        <a14:foregroundMark x1="63111" y1="41771" x2="62111" y2="42604"/>
                        <a14:foregroundMark x1="50222" y1="57500" x2="50222" y2="57500"/>
                        <a14:foregroundMark x1="40556" y1="69271" x2="37444" y2="71250"/>
                        <a14:foregroundMark x1="36111" y1="78333" x2="36111" y2="78333"/>
                        <a14:foregroundMark x1="37111" y1="79479" x2="37111" y2="79479"/>
                        <a14:foregroundMark x1="36889" y1="80521" x2="35444" y2="80521"/>
                        <a14:foregroundMark x1="24556" y1="77500" x2="23000" y2="75833"/>
                        <a14:foregroundMark x1="17778" y1="68438" x2="17778" y2="68438"/>
                        <a14:foregroundMark x1="17333" y1="68125" x2="18111" y2="70000"/>
                        <a14:foregroundMark x1="19889" y1="89271" x2="19889" y2="89271"/>
                        <a14:foregroundMark x1="15111" y1="94792" x2="15111" y2="94792"/>
                        <a14:foregroundMark x1="14111" y1="94792" x2="13111" y2="94792"/>
                        <a14:foregroundMark x1="10222" y1="95104" x2="10222" y2="95104"/>
                        <a14:foregroundMark x1="7222" y1="95104" x2="7222" y2="95104"/>
                        <a14:foregroundMark x1="13889" y1="94583" x2="16111" y2="94583"/>
                        <a14:foregroundMark x1="19333" y1="93958" x2="22111" y2="93958"/>
                        <a14:foregroundMark x1="34667" y1="95729" x2="34667" y2="95729"/>
                        <a14:foregroundMark x1="36333" y1="95729" x2="40111" y2="95521"/>
                        <a14:foregroundMark x1="46222" y1="95521" x2="47000" y2="95313"/>
                        <a14:foregroundMark x1="51444" y1="94375" x2="54444" y2="94375"/>
                        <a14:foregroundMark x1="59667" y1="94167" x2="60889" y2="94167"/>
                        <a14:foregroundMark x1="64778" y1="94167" x2="66778" y2="94583"/>
                        <a14:foregroundMark x1="74000" y1="94896" x2="74000" y2="94896"/>
                        <a14:foregroundMark x1="78444" y1="94167" x2="79222" y2="93958"/>
                        <a14:foregroundMark x1="85889" y1="93958" x2="87111" y2="93958"/>
                        <a14:foregroundMark x1="89889" y1="93958" x2="89889" y2="93958"/>
                        <a14:foregroundMark x1="91000" y1="93958" x2="91000" y2="93958"/>
                        <a14:foregroundMark x1="92778" y1="94167" x2="92778" y2="94167"/>
                        <a14:foregroundMark x1="84889" y1="93438" x2="83667" y2="91146"/>
                        <a14:foregroundMark x1="80889" y1="79479" x2="80667" y2="78333"/>
                        <a14:foregroundMark x1="80111" y1="75625" x2="80111" y2="75625"/>
                        <a14:foregroundMark x1="80111" y1="75417" x2="80111" y2="75417"/>
                        <a14:foregroundMark x1="80111" y1="75417" x2="80111" y2="75417"/>
                        <a14:foregroundMark x1="74667" y1="68438" x2="74667" y2="68438"/>
                        <a14:foregroundMark x1="74444" y1="65625" x2="73000" y2="63333"/>
                        <a14:foregroundMark x1="69000" y1="58021" x2="69000" y2="58021"/>
                        <a14:foregroundMark x1="69111" y1="54896" x2="69111" y2="54896"/>
                        <a14:foregroundMark x1="69556" y1="53333" x2="70222" y2="53125"/>
                        <a14:foregroundMark x1="76444" y1="58958" x2="76444" y2="58958"/>
                        <a14:foregroundMark x1="73444" y1="60000" x2="73444" y2="60729"/>
                        <a14:foregroundMark x1="70222" y1="71250" x2="70222" y2="71250"/>
                        <a14:foregroundMark x1="68778" y1="71875" x2="68778" y2="71875"/>
                        <a14:foregroundMark x1="69000" y1="76563" x2="69111" y2="77500"/>
                        <a14:foregroundMark x1="69000" y1="81875" x2="69000" y2="81875"/>
                        <a14:foregroundMark x1="69111" y1="82083" x2="68000" y2="79792"/>
                        <a14:foregroundMark x1="63111" y1="73333" x2="64111" y2="73229"/>
                        <a14:foregroundMark x1="68111" y1="74167" x2="68111" y2="74167"/>
                        <a14:foregroundMark x1="68778" y1="76979" x2="68778" y2="76979"/>
                        <a14:foregroundMark x1="69333" y1="78438" x2="69333" y2="78438"/>
                        <a14:foregroundMark x1="69556" y1="80521" x2="69556" y2="80521"/>
                        <a14:foregroundMark x1="66778" y1="78646" x2="65889" y2="76563"/>
                        <a14:foregroundMark x1="65333" y1="74167" x2="65333" y2="73021"/>
                        <a14:foregroundMark x1="64778" y1="71250" x2="65889" y2="71146"/>
                        <a14:foregroundMark x1="67333" y1="71250" x2="67778" y2="72813"/>
                        <a14:foregroundMark x1="68556" y1="76979" x2="68556" y2="76979"/>
                        <a14:foregroundMark x1="68778" y1="78125" x2="68778" y2="78125"/>
                        <a14:foregroundMark x1="65889" y1="62396" x2="65889" y2="62396"/>
                        <a14:foregroundMark x1="58222" y1="50104" x2="58222" y2="50104"/>
                        <a14:foregroundMark x1="57889" y1="48021" x2="57889" y2="48021"/>
                        <a14:foregroundMark x1="41556" y1="61458" x2="41778" y2="63333"/>
                        <a14:foregroundMark x1="37111" y1="78646" x2="37111" y2="78646"/>
                        <a14:foregroundMark x1="37444" y1="79063" x2="37444" y2="80208"/>
                        <a14:foregroundMark x1="39889" y1="83438" x2="39889" y2="83438"/>
                        <a14:foregroundMark x1="40556" y1="83021" x2="40556" y2="83021"/>
                        <a14:foregroundMark x1="39333" y1="80938" x2="39333" y2="80938"/>
                        <a14:foregroundMark x1="35444" y1="77708" x2="36111" y2="77708"/>
                        <a14:foregroundMark x1="35667" y1="76771" x2="35667" y2="76771"/>
                        <a14:foregroundMark x1="35222" y1="74167" x2="35222" y2="74167"/>
                        <a14:foregroundMark x1="36889" y1="73333" x2="36889" y2="73333"/>
                        <a14:foregroundMark x1="40111" y1="75833" x2="40111" y2="75833"/>
                        <a14:foregroundMark x1="41111" y1="80417" x2="41111" y2="80417"/>
                        <a14:foregroundMark x1="41889" y1="82813" x2="41333" y2="83021"/>
                        <a14:foregroundMark x1="36111" y1="83229" x2="36111" y2="83229"/>
                        <a14:foregroundMark x1="35444" y1="83229" x2="35444" y2="83229"/>
                        <a14:foregroundMark x1="34889" y1="73333" x2="34889" y2="73333"/>
                        <a14:foregroundMark x1="34889" y1="73333" x2="34889" y2="73333"/>
                        <a14:foregroundMark x1="31667" y1="71458" x2="31667" y2="71458"/>
                        <a14:foregroundMark x1="30444" y1="70313" x2="30444" y2="70313"/>
                        <a14:foregroundMark x1="30444" y1="70313" x2="30444" y2="70313"/>
                        <a14:foregroundMark x1="30444" y1="69375" x2="30444" y2="69375"/>
                        <a14:foregroundMark x1="28778" y1="69375" x2="28778" y2="69375"/>
                        <a14:foregroundMark x1="18333" y1="67292" x2="18333" y2="67292"/>
                        <a14:foregroundMark x1="22556" y1="68646" x2="23556" y2="69063"/>
                        <a14:foregroundMark x1="23556" y1="69063" x2="23556" y2="69063"/>
                        <a14:foregroundMark x1="21111" y1="68438" x2="21111" y2="68438"/>
                        <a14:foregroundMark x1="21111" y1="68438" x2="21111" y2="68438"/>
                        <a14:foregroundMark x1="20111" y1="65833" x2="20111" y2="65833"/>
                        <a14:foregroundMark x1="20111" y1="65833" x2="20111" y2="65833"/>
                        <a14:foregroundMark x1="19889" y1="65208" x2="19778" y2="64688"/>
                        <a14:foregroundMark x1="19111" y1="63750" x2="19111" y2="63750"/>
                        <a14:foregroundMark x1="24000" y1="67292" x2="24000" y2="67292"/>
                        <a14:foregroundMark x1="23778" y1="68854" x2="23778" y2="68854"/>
                        <a14:foregroundMark x1="49778" y1="13646" x2="49778" y2="13646"/>
                        <a14:foregroundMark x1="49778" y1="13229" x2="49778" y2="13229"/>
                        <a14:foregroundMark x1="49000" y1="11354" x2="49000" y2="11354"/>
                        <a14:foregroundMark x1="49000" y1="11354" x2="49000" y2="11354"/>
                        <a14:foregroundMark x1="53222" y1="14792" x2="53778" y2="15104"/>
                        <a14:foregroundMark x1="55889" y1="16875" x2="56444" y2="17188"/>
                        <a14:foregroundMark x1="60111" y1="20000" x2="61667" y2="20833"/>
                        <a14:foregroundMark x1="63667" y1="21771" x2="63667" y2="21771"/>
                        <a14:foregroundMark x1="67111" y1="22917" x2="67111" y2="22917"/>
                        <a14:foregroundMark x1="67778" y1="24063" x2="69333" y2="25729"/>
                        <a14:foregroundMark x1="76222" y1="32292" x2="77889" y2="32917"/>
                        <a14:foregroundMark x1="79222" y1="33333" x2="79222" y2="33333"/>
                        <a14:foregroundMark x1="83333" y1="34792" x2="83333" y2="34792"/>
                        <a14:foregroundMark x1="88556" y1="39896" x2="92111" y2="42604"/>
                        <a14:foregroundMark x1="92333" y1="42604" x2="92333" y2="42604"/>
                        <a14:foregroundMark x1="93778" y1="43542" x2="93778" y2="43542"/>
                        <a14:foregroundMark x1="32889" y1="77188" x2="32889" y2="77188"/>
                        <a14:foregroundMark x1="34111" y1="76771" x2="34111" y2="76771"/>
                        <a14:foregroundMark x1="34111" y1="76250" x2="34111" y2="76250"/>
                        <a14:foregroundMark x1="35444" y1="75417" x2="35444" y2="75417"/>
                        <a14:foregroundMark x1="35667" y1="75417" x2="35667" y2="75417"/>
                        <a14:foregroundMark x1="51778" y1="95729" x2="51778" y2="95729"/>
                        <a14:foregroundMark x1="56222" y1="97813" x2="56222" y2="97813"/>
                        <a14:foregroundMark x1="57667" y1="97813" x2="58444" y2="97396"/>
                        <a14:foregroundMark x1="61333" y1="96979" x2="61889" y2="96875"/>
                        <a14:foregroundMark x1="65111" y1="95104" x2="65778" y2="9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50" y="454060"/>
            <a:ext cx="3727669" cy="3976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639868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15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+mj-lt"/>
              </a:rPr>
              <a:t>Какой великий праздник наступает после Нового года?</a:t>
            </a:r>
            <a:endParaRPr lang="ru-RU" sz="1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21" y="1672837"/>
            <a:ext cx="2773513" cy="33928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A959A4-D625-C618-64A3-76FD62AE00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9" name="Group 1">
            <a:extLst>
              <a:ext uri="{FF2B5EF4-FFF2-40B4-BE49-F238E27FC236}">
                <a16:creationId xmlns:a16="http://schemas.microsoft.com/office/drawing/2014/main" id="{E34059BD-DA90-D1CF-29A8-3C860F791E7A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0" name="Flowchart: Manual Operation 2">
              <a:extLst>
                <a:ext uri="{FF2B5EF4-FFF2-40B4-BE49-F238E27FC236}">
                  <a16:creationId xmlns:a16="http://schemas.microsoft.com/office/drawing/2014/main" id="{C1F0B7B0-6E37-E8EA-766D-4DF557A5D7A6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B17254B-2521-9BE6-2B93-287C23D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184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75" y="376238"/>
            <a:ext cx="4033838" cy="1665580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16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+mj-lt"/>
              </a:rPr>
              <a:t>В чём, как правило, Дед Мороз приносит свои подарки детям?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775" y="2188397"/>
            <a:ext cx="3257728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В мешке.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054" y="1045833"/>
            <a:ext cx="3627512" cy="36275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629F31-291B-D794-AB46-FFECE467D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5F0BF804-2591-2261-76F9-03609E594C5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2" name="Flowchart: Manual Operation 2">
              <a:extLst>
                <a:ext uri="{FF2B5EF4-FFF2-40B4-BE49-F238E27FC236}">
                  <a16:creationId xmlns:a16="http://schemas.microsoft.com/office/drawing/2014/main" id="{7CD8BD75-A08D-7584-1CBF-351451725D6E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848F0EC-AF46-D10B-DC67-7233DAEF3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28" name="Picture 4" descr="Снег, Снеговик, Холодный, Зима">
            <a:extLst>
              <a:ext uri="{FF2B5EF4-FFF2-40B4-BE49-F238E27FC236}">
                <a16:creationId xmlns:a16="http://schemas.microsoft.com/office/drawing/2014/main" id="{C46052C3-9C20-B7F3-60CA-53EC73DF5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02" y="1943206"/>
            <a:ext cx="2466711" cy="32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6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Лапки.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48553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17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Что имеется не только у кролика, но и ёлки?</a:t>
            </a:r>
            <a:endParaRPr lang="ru-RU" sz="1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48" y="340424"/>
            <a:ext cx="3264401" cy="4122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D314B6-C417-76A0-F042-86127115C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5E3C2603-7700-37F4-D12F-51D941F81BD7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CC9814E3-521F-E363-CBD0-9791B44D5C51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306A5227-5BD9-2FC6-B75A-BE587912D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2" name="Picture 4" descr="Рождество, Снеговик, Снег, Зима">
            <a:extLst>
              <a:ext uri="{FF2B5EF4-FFF2-40B4-BE49-F238E27FC236}">
                <a16:creationId xmlns:a16="http://schemas.microsoft.com/office/drawing/2014/main" id="{F9307D02-51E6-070D-D6B1-E281076A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30" y="1170401"/>
            <a:ext cx="3311525" cy="400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Валенки.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37550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18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Обувь Деда Мороза в зимнее время?</a:t>
            </a:r>
            <a:endParaRPr lang="ru-RU" sz="1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8" b="99782" l="5000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>
          <a:xfrm>
            <a:off x="5463474" y="0"/>
            <a:ext cx="3895668" cy="3663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56" y="1539609"/>
            <a:ext cx="3686085" cy="36860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406E3D-20FA-C445-9A9B-8074C66CEB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19D0928B-8999-5AD1-FDED-1ABE03E7C898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091F7804-CC62-C27C-7B2C-55C6993DC676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DC790F2C-42BC-03E4-A655-C0D4178A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4475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Огня, тепла.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03" y="856033"/>
            <a:ext cx="3295722" cy="2756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215457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Чего боится снеговик?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94" y="2565528"/>
            <a:ext cx="3833915" cy="25559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F7F1AE-8A7B-E2D4-5AED-61303B660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62DEF276-06E8-2A4A-706D-C35221650FA0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258BE5D8-47BE-A7D6-F299-504738347D66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602BCC2E-62F3-5A1A-E37F-D27739AE1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45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Да.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73079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19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Верно ли утверждение: главный помощник Деда Мороза – СНЕГУРОЧКА?</a:t>
            </a:r>
            <a:endParaRPr lang="ru-RU" sz="16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70" y="666750"/>
            <a:ext cx="4616800" cy="4616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3A5F1A-EAA6-DD4E-20FF-310B6C3FA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3BB402C8-705B-FAB3-6B9F-38D49BF94085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2" name="Flowchart: Manual Operation 2">
              <a:extLst>
                <a:ext uri="{FF2B5EF4-FFF2-40B4-BE49-F238E27FC236}">
                  <a16:creationId xmlns:a16="http://schemas.microsoft.com/office/drawing/2014/main" id="{3F58556B-0613-E6C8-B3EE-A3E266AA9BE8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6C258EB6-FA01-F008-BAF6-4583DB12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98" name="Picture 2" descr="Снежный Шар, Waterglobe, Метель">
            <a:extLst>
              <a:ext uri="{FF2B5EF4-FFF2-40B4-BE49-F238E27FC236}">
                <a16:creationId xmlns:a16="http://schemas.microsoft.com/office/drawing/2014/main" id="{96B3F355-5491-FE57-9C43-0AC22A2B5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81" y="2628586"/>
            <a:ext cx="2264926" cy="25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Хоровод.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645575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20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Что водят вокруг ёлки в новогодние праздники?</a:t>
            </a:r>
            <a:endParaRPr lang="ru-RU" sz="1600" dirty="0">
              <a:latin typeface="+mj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080000" y="539750"/>
            <a:ext cx="3830263" cy="3669046"/>
            <a:chOff x="5532975" y="1098208"/>
            <a:chExt cx="3320138" cy="332013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47000" y1="11581" x2="47000" y2="11581"/>
                          <a14:foregroundMark x1="49556" y1="8915" x2="49556" y2="8915"/>
                          <a14:foregroundMark x1="61444" y1="23805" x2="61444" y2="23805"/>
                          <a14:foregroundMark x1="60556" y1="26103" x2="60556" y2="26103"/>
                          <a14:foregroundMark x1="50444" y1="7353" x2="50444" y2="7353"/>
                          <a14:foregroundMark x1="46000" y1="97794" x2="46000" y2="97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959" y="1532591"/>
              <a:ext cx="1230170" cy="148713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975" y="1098208"/>
              <a:ext cx="3320138" cy="332013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47000" y1="11581" x2="47000" y2="11581"/>
                          <a14:foregroundMark x1="49556" y1="8915" x2="49556" y2="8915"/>
                          <a14:foregroundMark x1="61444" y1="23805" x2="61444" y2="23805"/>
                          <a14:foregroundMark x1="60556" y1="26103" x2="60556" y2="26103"/>
                          <a14:foregroundMark x1="50444" y1="7353" x2="50444" y2="7353"/>
                          <a14:foregroundMark x1="46000" y1="97794" x2="46000" y2="97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7" t="1" r="37697" b="13361"/>
            <a:stretch/>
          </p:blipFill>
          <p:spPr>
            <a:xfrm>
              <a:off x="6887183" y="1532591"/>
              <a:ext cx="457201" cy="1288429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62C668-C781-49DF-C90E-9B34871DB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3" name="Group 1">
            <a:extLst>
              <a:ext uri="{FF2B5EF4-FFF2-40B4-BE49-F238E27FC236}">
                <a16:creationId xmlns:a16="http://schemas.microsoft.com/office/drawing/2014/main" id="{051A6025-B067-2057-C2FC-7BC1DAD9CAB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4" name="Flowchart: Manual Operation 2">
              <a:extLst>
                <a:ext uri="{FF2B5EF4-FFF2-40B4-BE49-F238E27FC236}">
                  <a16:creationId xmlns:a16="http://schemas.microsoft.com/office/drawing/2014/main" id="{36F9DCE5-7F37-2F22-6813-E999D185419C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176A3906-DA64-BC1A-0378-E05707535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6" name="Picture 4" descr="Рождество, Украшения, Игрушки, Деревья">
            <a:extLst>
              <a:ext uri="{FF2B5EF4-FFF2-40B4-BE49-F238E27FC236}">
                <a16:creationId xmlns:a16="http://schemas.microsoft.com/office/drawing/2014/main" id="{D3BD8F7F-B145-B656-D3A7-4A49254F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67" y="3425056"/>
            <a:ext cx="2955465" cy="23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1679" y="2032980"/>
            <a:ext cx="524064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60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МОЛОДЦЫ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9F638E-FFA5-2176-320E-5FE768417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6" name="Group 1">
            <a:extLst>
              <a:ext uri="{FF2B5EF4-FFF2-40B4-BE49-F238E27FC236}">
                <a16:creationId xmlns:a16="http://schemas.microsoft.com/office/drawing/2014/main" id="{95ED5F96-125A-C582-69D5-560667DF992A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7" name="Flowchart: Manual Operation 2">
              <a:extLst>
                <a:ext uri="{FF2B5EF4-FFF2-40B4-BE49-F238E27FC236}">
                  <a16:creationId xmlns:a16="http://schemas.microsoft.com/office/drawing/2014/main" id="{CA6B5D66-F21F-C93F-4A92-30F702731097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E0782645-F7D7-C14A-01C1-681A799E2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807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Без Деда Мороза.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05" y="790580"/>
            <a:ext cx="3686085" cy="3686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645575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2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Без какого деда не обходится ни один Новый год?</a:t>
            </a:r>
            <a:endParaRPr lang="ru-RU" sz="1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94" y="2565528"/>
            <a:ext cx="3833915" cy="25559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126978-BF3A-D85B-4F71-D671721A9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9" name="Group 1">
            <a:extLst>
              <a:ext uri="{FF2B5EF4-FFF2-40B4-BE49-F238E27FC236}">
                <a16:creationId xmlns:a16="http://schemas.microsoft.com/office/drawing/2014/main" id="{E48192DF-F439-1279-DFDE-94BA65CC169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0" name="Flowchart: Manual Operation 2">
              <a:extLst>
                <a:ext uri="{FF2B5EF4-FFF2-40B4-BE49-F238E27FC236}">
                  <a16:creationId xmlns:a16="http://schemas.microsoft.com/office/drawing/2014/main" id="{40B0AF0A-085E-83B4-4E0B-D2DD680CB2B2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74C786E1-629E-12FB-5768-A8F2D21E6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61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5" y="2758277"/>
            <a:ext cx="3257728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Ёлка.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62076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3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Что является главным украшением Нового года в каждом доме?</a:t>
            </a:r>
            <a:endParaRPr lang="ru-RU" sz="14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000" y1="11581" x2="47000" y2="11581"/>
                        <a14:foregroundMark x1="49556" y1="8915" x2="49556" y2="8915"/>
                        <a14:foregroundMark x1="61444" y1="23805" x2="61444" y2="23805"/>
                        <a14:foregroundMark x1="60556" y1="26103" x2="60556" y2="26103"/>
                        <a14:foregroundMark x1="50444" y1="7353" x2="50444" y2="7353"/>
                        <a14:foregroundMark x1="46000" y1="97794" x2="46000" y2="97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46" y="531882"/>
            <a:ext cx="3071857" cy="37135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79540-5B4D-C37A-6F74-DE214B8EAD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689ABEEF-836C-7ACE-52D0-987FB9A257C6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56470334-F11B-6571-A60F-9C6C4776867C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F749DDE-1A67-8CC2-BFF8-A726AE051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Рисунок 2" descr="Изображение выглядит как Карминный цвет, красный, сердц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3EAE8C2-5DFA-2531-C741-E9BDC72BC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0872" y="1695449"/>
            <a:ext cx="4116683" cy="411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5" y="2758277"/>
            <a:ext cx="2455070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Снегурочка.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215457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4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Как зовут внучку Деда Мороза?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44" y="1507958"/>
            <a:ext cx="3686085" cy="3686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963">
            <a:off x="5945125" y="815926"/>
            <a:ext cx="2577382" cy="32091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867CB3-3FAA-2D71-4F05-57AAE3CA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02599ACE-7197-D874-486E-46EB513D7A5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6FDEE4CD-AB84-EEAA-6EA5-0C52135613A1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D7E5AC45-AB3D-5B26-C02A-11474096C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19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75" y="376238"/>
            <a:ext cx="4033838" cy="1665580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5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sz="1400" dirty="0">
                <a:latin typeface="+mj-lt"/>
              </a:rPr>
              <a:t>Где зимой вы можете увидеть дождик?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775" y="2758277"/>
            <a:ext cx="3339922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На ёлке.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000" y1="11581" x2="47000" y2="11581"/>
                        <a14:foregroundMark x1="49556" y1="8915" x2="49556" y2="8915"/>
                        <a14:foregroundMark x1="61444" y1="23805" x2="61444" y2="23805"/>
                        <a14:foregroundMark x1="60556" y1="26103" x2="60556" y2="26103"/>
                        <a14:foregroundMark x1="50444" y1="7353" x2="50444" y2="7353"/>
                        <a14:foregroundMark x1="46000" y1="97794" x2="46000" y2="97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46" y="531882"/>
            <a:ext cx="3071857" cy="37135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0459E6-3BE9-BDC0-FE57-F0311A05C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20" y="1418452"/>
            <a:ext cx="3865098" cy="38650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B9EBFC-A0D5-A8F9-66A3-016F02401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784769C3-64B8-BAB5-807B-877F70DE2DC0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BD81B34D-93E1-2F69-AE9C-4CEE7240E2B3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7FAD5283-98F6-9F45-C4DC-7841A7A9C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32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Нет.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07" y="515565"/>
            <a:ext cx="4402533" cy="3557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48553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6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Верно ли утверждение: люди ранним утром встречают Новый год?</a:t>
            </a:r>
            <a:endParaRPr lang="ru-RU" sz="16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20" y="1418452"/>
            <a:ext cx="3865098" cy="38650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16A38B-16CC-0890-3A8D-6A20434F4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DB155996-B99A-8BDC-8FA7-34ED6869B974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CE40B877-503F-C431-7A1D-0BD3C60C8526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16714329-6625-93B0-FBC8-1FDBBE4C3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0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Да.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62076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7</a:t>
            </a:r>
          </a:p>
          <a:p>
            <a:pPr>
              <a:lnSpc>
                <a:spcPct val="130000"/>
              </a:lnSpc>
            </a:pPr>
            <a:endParaRPr lang="ru-RU" sz="1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Верно ли утверждение: вместо носа у снеговика, как правило, – морковка?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193"/>
          <a:stretch/>
        </p:blipFill>
        <p:spPr>
          <a:xfrm>
            <a:off x="5078622" y="2900578"/>
            <a:ext cx="5517280" cy="2242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58" y="1064220"/>
            <a:ext cx="2985737" cy="2303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B5E0F1-6F0F-A5B1-89A6-486B1DD0D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20" y="1418452"/>
            <a:ext cx="3865098" cy="38650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5991B7-E9D8-3313-AAD6-E07E24BA1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3" name="Group 1">
            <a:extLst>
              <a:ext uri="{FF2B5EF4-FFF2-40B4-BE49-F238E27FC236}">
                <a16:creationId xmlns:a16="http://schemas.microsoft.com/office/drawing/2014/main" id="{075BAF46-23E4-67C0-D9D5-D09F2D976547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4" name="Flowchart: Manual Operation 2">
              <a:extLst>
                <a:ext uri="{FF2B5EF4-FFF2-40B4-BE49-F238E27FC236}">
                  <a16:creationId xmlns:a16="http://schemas.microsoft.com/office/drawing/2014/main" id="{63FAB65B-9F64-751A-6B18-B164D5DA7EAA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34D1681-381C-F02E-925C-B8DA801D1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850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774" y="2758277"/>
            <a:ext cx="2867311" cy="1185449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Ответ</a:t>
            </a:r>
          </a:p>
          <a:p>
            <a:pPr>
              <a:lnSpc>
                <a:spcPct val="130000"/>
              </a:lnSpc>
            </a:pPr>
            <a:r>
              <a:rPr lang="ru-RU" sz="1600" dirty="0">
                <a:latin typeface="+mj-lt"/>
              </a:rPr>
              <a:t>Да.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75" y="376238"/>
            <a:ext cx="4033838" cy="1485531"/>
          </a:xfrm>
          <a:prstGeom prst="rect">
            <a:avLst/>
          </a:prstGeom>
          <a:solidFill>
            <a:schemeClr val="bg1"/>
          </a:solidFill>
          <a:effectLst>
            <a:outerShdw blurRad="127000" dist="190500" dir="5400000" sx="95000" sy="95000" algn="t" rotWithShape="0">
              <a:srgbClr val="002060">
                <a:alpha val="25000"/>
              </a:srgbClr>
            </a:outerShdw>
          </a:effectLst>
        </p:spPr>
        <p:txBody>
          <a:bodyPr wrap="square" lIns="270000" tIns="270000" rIns="270000" bIns="270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u="sng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Вопрос 8</a:t>
            </a:r>
          </a:p>
          <a:p>
            <a:pPr>
              <a:lnSpc>
                <a:spcPct val="130000"/>
              </a:lnSpc>
            </a:pPr>
            <a:endParaRPr lang="ru-RU" sz="4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ru-RU" dirty="0">
                <a:latin typeface="+mj-lt"/>
              </a:rPr>
              <a:t>Верно ли утверждение: посох – это волшебная палочка Деда Мороза?</a:t>
            </a:r>
            <a:endParaRPr lang="ru-RU" sz="16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94" y="1507958"/>
            <a:ext cx="3686085" cy="36860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36" y="624475"/>
            <a:ext cx="2570529" cy="37529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9306C5-7E73-DCAC-1D57-2BFE2D8F2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02" y="4416121"/>
            <a:ext cx="1312477" cy="187629"/>
          </a:xfrm>
          <a:prstGeom prst="rect">
            <a:avLst/>
          </a:prstGeom>
        </p:spPr>
      </p:pic>
      <p:grpSp>
        <p:nvGrpSpPr>
          <p:cNvPr id="10" name="Group 1">
            <a:extLst>
              <a:ext uri="{FF2B5EF4-FFF2-40B4-BE49-F238E27FC236}">
                <a16:creationId xmlns:a16="http://schemas.microsoft.com/office/drawing/2014/main" id="{48BAEDFB-40A5-882B-9C9C-855F80C92261}"/>
              </a:ext>
            </a:extLst>
          </p:cNvPr>
          <p:cNvGrpSpPr/>
          <p:nvPr/>
        </p:nvGrpSpPr>
        <p:grpSpPr>
          <a:xfrm>
            <a:off x="7571921" y="4648200"/>
            <a:ext cx="1159329" cy="424054"/>
            <a:chOff x="1894941" y="-269344"/>
            <a:chExt cx="2026762" cy="804989"/>
          </a:xfrm>
        </p:grpSpPr>
        <p:sp>
          <p:nvSpPr>
            <p:cNvPr id="11" name="Flowchart: Manual Operation 2">
              <a:extLst>
                <a:ext uri="{FF2B5EF4-FFF2-40B4-BE49-F238E27FC236}">
                  <a16:creationId xmlns:a16="http://schemas.microsoft.com/office/drawing/2014/main" id="{49264037-514A-7AB9-B7D7-CEA9396B8442}"/>
                </a:ext>
              </a:extLst>
            </p:cNvPr>
            <p:cNvSpPr/>
            <p:nvPr/>
          </p:nvSpPr>
          <p:spPr>
            <a:xfrm rot="10800000">
              <a:off x="1894941" y="-255410"/>
              <a:ext cx="2026762" cy="447238"/>
            </a:xfrm>
            <a:prstGeom prst="roundRect">
              <a:avLst>
                <a:gd name="adj" fmla="val 50000"/>
              </a:avLst>
            </a:prstGeom>
            <a:solidFill>
              <a:srgbClr val="001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43144D1-EE94-7F5D-9CD5-35439FFB7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256" y="-269344"/>
              <a:ext cx="1836244" cy="8049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156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1295</TotalTime>
  <Words>319</Words>
  <Application>Microsoft Office PowerPoint</Application>
  <PresentationFormat>Экран (16:9)</PresentationFormat>
  <Paragraphs>107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Open Sans</vt:lpstr>
      <vt:lpstr>Arial</vt:lpstr>
      <vt:lpstr>Roboto Slab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268</cp:revision>
  <dcterms:created xsi:type="dcterms:W3CDTF">2016-09-23T07:23:29Z</dcterms:created>
  <dcterms:modified xsi:type="dcterms:W3CDTF">2025-12-05T05:45:00Z</dcterms:modified>
</cp:coreProperties>
</file>