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61" r:id="rId6"/>
    <p:sldId id="285" r:id="rId7"/>
    <p:sldId id="263" r:id="rId8"/>
    <p:sldId id="264" r:id="rId9"/>
    <p:sldId id="265" r:id="rId10"/>
    <p:sldId id="266" r:id="rId11"/>
    <p:sldId id="267" r:id="rId12"/>
    <p:sldId id="286" r:id="rId13"/>
    <p:sldId id="269" r:id="rId14"/>
    <p:sldId id="270" r:id="rId15"/>
    <p:sldId id="271" r:id="rId16"/>
    <p:sldId id="278" r:id="rId17"/>
    <p:sldId id="273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4E18-0827-44BD-A078-A1EA7950EE64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9878-D64E-4E8A-A540-4B8C238C92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4E18-0827-44BD-A078-A1EA7950EE64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9878-D64E-4E8A-A540-4B8C238C9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4E18-0827-44BD-A078-A1EA7950EE64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9878-D64E-4E8A-A540-4B8C238C9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4E18-0827-44BD-A078-A1EA7950EE64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9878-D64E-4E8A-A540-4B8C238C9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4E18-0827-44BD-A078-A1EA7950EE64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9A9878-D64E-4E8A-A540-4B8C238C9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4E18-0827-44BD-A078-A1EA7950EE64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9878-D64E-4E8A-A540-4B8C238C9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4E18-0827-44BD-A078-A1EA7950EE64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9878-D64E-4E8A-A540-4B8C238C9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4E18-0827-44BD-A078-A1EA7950EE64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9878-D64E-4E8A-A540-4B8C238C9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4E18-0827-44BD-A078-A1EA7950EE64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9878-D64E-4E8A-A540-4B8C238C9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4E18-0827-44BD-A078-A1EA7950EE64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9878-D64E-4E8A-A540-4B8C238C9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4E18-0827-44BD-A078-A1EA7950EE64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9878-D64E-4E8A-A540-4B8C238C9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F04E18-0827-44BD-A078-A1EA7950EE64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9A9878-D64E-4E8A-A540-4B8C238C9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525389" cy="3816424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Модель внедрения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методов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развития межполушарного  взаимодействия в образовательный процесс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1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Растяжка (тонус)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/>
                <a:ea typeface="Times New Roman"/>
              </a:rPr>
              <a:t>Нормализует </a:t>
            </a:r>
            <a:r>
              <a:rPr lang="ru-RU" sz="2400" dirty="0" err="1">
                <a:latin typeface="Times New Roman"/>
                <a:ea typeface="Times New Roman"/>
              </a:rPr>
              <a:t>гипертонус</a:t>
            </a:r>
            <a:r>
              <a:rPr lang="ru-RU" sz="2400" dirty="0">
                <a:latin typeface="Times New Roman"/>
                <a:ea typeface="Times New Roman"/>
              </a:rPr>
              <a:t> (неконтролируемое чрезмерное мышечное напряжение), </a:t>
            </a:r>
            <a:r>
              <a:rPr lang="ru-RU" sz="2400" dirty="0" err="1">
                <a:latin typeface="Times New Roman"/>
                <a:ea typeface="Times New Roman"/>
              </a:rPr>
              <a:t>гипотонус</a:t>
            </a:r>
            <a:r>
              <a:rPr lang="ru-RU" sz="2400" dirty="0">
                <a:latin typeface="Times New Roman"/>
                <a:ea typeface="Times New Roman"/>
              </a:rPr>
              <a:t> (неконтролируемая мышечная вялость)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24" y="3501008"/>
            <a:ext cx="4139952" cy="2759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3110" y="3501008"/>
            <a:ext cx="4139951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426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effectLst/>
                <a:latin typeface="Times New Roman"/>
                <a:ea typeface="Times New Roman"/>
              </a:rPr>
              <a:t>Дыхательные 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/>
                <a:ea typeface="Times New Roman"/>
              </a:rPr>
              <a:t>Улучшает ритмику организма(активность мозга, ритм сердца, пульсация сосудов), развивает самоконтроль и произвольность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6" y="3212976"/>
            <a:ext cx="4143597" cy="2762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8600" y="3177626"/>
            <a:ext cx="4196619" cy="27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7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Глазодвигательные упражнения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a typeface="Times New Roman"/>
              </a:rPr>
              <a:t>Позволяют расширить поле зрения, улучшить восприятие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140968"/>
            <a:ext cx="4248472" cy="2832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03"/>
          <a:stretch>
            <a:fillRect/>
          </a:stretch>
        </p:blipFill>
        <p:spPr>
          <a:xfrm>
            <a:off x="4932040" y="2420888"/>
            <a:ext cx="3461930" cy="41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>
                <a:effectLst/>
                <a:latin typeface="Times New Roman"/>
                <a:ea typeface="Times New Roman"/>
              </a:rPr>
              <a:t>Упражнения для развития мелкой моторики рук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>
                <a:latin typeface="Times New Roman"/>
                <a:ea typeface="Times New Roman"/>
              </a:rPr>
              <a:t>Развивают межполушарное взаимодействие, мелкую моторику, память, внимание, улучшает мыслительную деятельность, формируют пространственные представления, стимулирует общее развитие речи. (морфологическое и функциональное  формирование речевых областей совершается под влиянием кинестетических импульсов от рук)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789040"/>
            <a:ext cx="4038600" cy="2692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484784"/>
            <a:ext cx="47525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5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effectLst/>
                <a:latin typeface="Times New Roman"/>
                <a:ea typeface="Times New Roman"/>
              </a:rPr>
              <a:t>Релаксация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/>
                <a:ea typeface="Times New Roman"/>
              </a:rPr>
              <a:t>Способствует расслаблению, снятию напряжения.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072500"/>
            <a:ext cx="7092280" cy="472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7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Совместная </a:t>
            </a:r>
            <a:r>
              <a:rPr lang="ru-RU" sz="4000" dirty="0">
                <a:effectLst/>
              </a:rPr>
              <a:t>деятельность взрослого и детей </a:t>
            </a:r>
            <a:r>
              <a:rPr lang="ru-RU" sz="4000" dirty="0" smtClean="0">
                <a:effectLst/>
              </a:rPr>
              <a:t>(индивидуальная)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dirty="0">
                <a:solidFill>
                  <a:srgbClr val="FF0000"/>
                </a:solidFill>
              </a:rPr>
              <a:t>1. </a:t>
            </a:r>
            <a:r>
              <a:rPr lang="ru-RU" sz="2600" dirty="0" smtClean="0">
                <a:solidFill>
                  <a:srgbClr val="FF0000"/>
                </a:solidFill>
              </a:rPr>
              <a:t>Самомассаж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247455" cy="75088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</a:t>
            </a:r>
            <a:r>
              <a:rPr lang="ru-RU" dirty="0">
                <a:solidFill>
                  <a:srgbClr val="FF0000"/>
                </a:solidFill>
              </a:rPr>
              <a:t> Упражнения для развития артикуляции.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897452"/>
            <a:ext cx="4040188" cy="269345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896923"/>
            <a:ext cx="4041775" cy="2694516"/>
          </a:xfrm>
        </p:spPr>
      </p:pic>
    </p:spTree>
    <p:extLst>
      <p:ext uri="{BB962C8B-B14F-4D97-AF65-F5344CB8AC3E}">
        <p14:creationId xmlns:p14="http://schemas.microsoft.com/office/powerpoint/2010/main" xmlns="" val="30873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3.Дыхательные </a:t>
            </a:r>
            <a:r>
              <a:rPr lang="ru-RU" dirty="0">
                <a:solidFill>
                  <a:srgbClr val="FF0000"/>
                </a:solidFill>
              </a:rPr>
              <a:t>упражнения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283968" y="1535112"/>
            <a:ext cx="4680521" cy="750887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>
                <a:solidFill>
                  <a:srgbClr val="FF0000"/>
                </a:solidFill>
              </a:rPr>
              <a:t>Нейропсихологическая игра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897452"/>
            <a:ext cx="4040188" cy="269345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896923"/>
            <a:ext cx="4041775" cy="2694516"/>
          </a:xfrm>
        </p:spPr>
      </p:pic>
    </p:spTree>
    <p:extLst>
      <p:ext uri="{BB962C8B-B14F-4D97-AF65-F5344CB8AC3E}">
        <p14:creationId xmlns:p14="http://schemas.microsoft.com/office/powerpoint/2010/main" xmlns="" val="12530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5. Игровые сеансы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139952" y="1535112"/>
            <a:ext cx="5004048" cy="7508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6. Графические упражнения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863"/>
          <a:stretch>
            <a:fillRect/>
          </a:stretch>
        </p:blipFill>
        <p:spPr>
          <a:xfrm>
            <a:off x="395536" y="2492896"/>
            <a:ext cx="3886688" cy="403998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4"/>
          <a:stretch>
            <a:fillRect/>
          </a:stretch>
        </p:blipFill>
        <p:spPr>
          <a:xfrm>
            <a:off x="4716016" y="2708920"/>
            <a:ext cx="392443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Лабиринт «Полушарные доски».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7. Лабиринт «Полушарные доски»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8. Зеркальное рисование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897452"/>
            <a:ext cx="4040188" cy="269345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896923"/>
            <a:ext cx="4041775" cy="2694516"/>
          </a:xfrm>
        </p:spPr>
      </p:pic>
    </p:spTree>
    <p:extLst>
      <p:ext uri="{BB962C8B-B14F-4D97-AF65-F5344CB8AC3E}">
        <p14:creationId xmlns:p14="http://schemas.microsoft.com/office/powerpoint/2010/main" xmlns="" val="30027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Образовательная ситуация (занятие)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Часть образовательной ситуации  (графические упражнения, нейродинамическая гимнастика).</a:t>
            </a:r>
          </a:p>
          <a:p>
            <a:r>
              <a:rPr lang="ru-RU" dirty="0"/>
              <a:t>Динамическая пауза (растяжка, тонус, перекрестные телесные упражнения, глазодвигательные упражнения, упражнения для развития мелкой моторики).</a:t>
            </a:r>
          </a:p>
        </p:txBody>
      </p:sp>
    </p:spTree>
    <p:extLst>
      <p:ext uri="{BB962C8B-B14F-4D97-AF65-F5344CB8AC3E}">
        <p14:creationId xmlns:p14="http://schemas.microsoft.com/office/powerpoint/2010/main" xmlns="" val="2470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a typeface="Times New Roman"/>
              </a:rPr>
              <a:t>При работе с детьми с тяжелыми нарушениями речи перед </a:t>
            </a:r>
            <a:r>
              <a:rPr lang="ru-RU" dirty="0">
                <a:ea typeface="Times New Roman"/>
              </a:rPr>
              <a:t>специалистами стоит задача поиска наиболее эффективных методов компенсации речевой патологии, которая обеспечивала бы социализацию </a:t>
            </a:r>
            <a:r>
              <a:rPr lang="ru-RU" dirty="0" smtClean="0">
                <a:ea typeface="Times New Roman"/>
              </a:rPr>
              <a:t>ребёнка, </a:t>
            </a:r>
            <a:r>
              <a:rPr lang="ru-RU" dirty="0">
                <a:ea typeface="Times New Roman"/>
              </a:rPr>
              <a:t>позволяла бы в игровой форме формировать мотивы, волевые качества, необходимые для продолжительной работы, дающей стабильные результаты.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53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Прогулка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Перекрестные телесные упражнения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780928"/>
            <a:ext cx="4247964" cy="2831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7516" y="2783971"/>
            <a:ext cx="4211960" cy="28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3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 сном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Упражнения на релаксацию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276872"/>
            <a:ext cx="6660232" cy="44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6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половина дня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91264" cy="7508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      </a:t>
            </a:r>
            <a:r>
              <a:rPr lang="ru-RU" sz="2800" dirty="0" err="1" smtClean="0">
                <a:solidFill>
                  <a:srgbClr val="FF0000"/>
                </a:solidFill>
              </a:rPr>
              <a:t>Кинезиологические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сказки.</a:t>
            </a:r>
          </a:p>
          <a:p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66"/>
          <a:stretch>
            <a:fillRect/>
          </a:stretch>
        </p:blipFill>
        <p:spPr>
          <a:xfrm>
            <a:off x="1043607" y="2276871"/>
            <a:ext cx="3668348" cy="403998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896923"/>
            <a:ext cx="4041775" cy="2694516"/>
          </a:xfrm>
        </p:spPr>
      </p:pic>
    </p:spTree>
    <p:extLst>
      <p:ext uri="{BB962C8B-B14F-4D97-AF65-F5344CB8AC3E}">
        <p14:creationId xmlns:p14="http://schemas.microsoft.com/office/powerpoint/2010/main" xmlns="" val="16563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effectLst/>
              </a:rPr>
              <a:t>Организация развивающей среды для самостоятельной   деятельности детей (центры активности, все помещения группы)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Нейропсихологическая игра.</a:t>
            </a:r>
          </a:p>
          <a:p>
            <a:r>
              <a:rPr lang="ru-RU" dirty="0"/>
              <a:t>Графические упражнения. </a:t>
            </a:r>
          </a:p>
          <a:p>
            <a:r>
              <a:rPr lang="ru-RU" dirty="0"/>
              <a:t>Нейродинамическая гимнастика.</a:t>
            </a:r>
          </a:p>
          <a:p>
            <a:r>
              <a:rPr lang="ru-RU" dirty="0"/>
              <a:t>Лабиринт «Полушарные доски».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760309"/>
            <a:ext cx="4067944" cy="2711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755581"/>
            <a:ext cx="4075037" cy="271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36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Взаимодействие с родителями.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Беседы, консультации (индивидуальные, групповые, подгрупповые)</a:t>
            </a:r>
          </a:p>
          <a:p>
            <a:r>
              <a:rPr lang="ru-RU" dirty="0"/>
              <a:t>Совместные   занятия.</a:t>
            </a:r>
          </a:p>
          <a:p>
            <a:r>
              <a:rPr lang="ru-RU" dirty="0"/>
              <a:t>Родительские собрания, гостиные.</a:t>
            </a:r>
          </a:p>
          <a:p>
            <a:r>
              <a:rPr lang="ru-RU" dirty="0"/>
              <a:t> Работа родительских клубов, семинары, открытые просмотры, мастер-класс, семинары-</a:t>
            </a:r>
          </a:p>
          <a:p>
            <a:r>
              <a:rPr lang="ru-RU" dirty="0"/>
              <a:t>практикумы. Анкетирование. Интерактивное  взаимодействие через сайт ДОУ. </a:t>
            </a:r>
          </a:p>
          <a:p>
            <a:r>
              <a:rPr lang="ru-RU" dirty="0"/>
              <a:t>Оформление родительских уголков. Буклеты, информационные листы.</a:t>
            </a:r>
          </a:p>
        </p:txBody>
      </p:sp>
    </p:spTree>
    <p:extLst>
      <p:ext uri="{BB962C8B-B14F-4D97-AF65-F5344CB8AC3E}">
        <p14:creationId xmlns:p14="http://schemas.microsoft.com/office/powerpoint/2010/main" xmlns="" val="3075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268760"/>
            <a:ext cx="3780420" cy="25202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139149"/>
            <a:ext cx="3527884" cy="23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7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ea typeface="Times New Roman"/>
                <a:cs typeface="Times New Roman"/>
              </a:rPr>
              <a:t>Применение методов развития межполушарного взаимодействия позволяет улучшить сенсомоторную и пространственную координацию, повысить возможности произвольного внимания, самоконтроля, повысить усидчивость, развить зрительно-моторную </a:t>
            </a:r>
            <a:r>
              <a:rPr lang="ru-RU" dirty="0" err="1">
                <a:ea typeface="Times New Roman"/>
                <a:cs typeface="Times New Roman"/>
              </a:rPr>
              <a:t>координированность</a:t>
            </a:r>
            <a:r>
              <a:rPr lang="ru-RU" dirty="0">
                <a:ea typeface="Times New Roman"/>
                <a:cs typeface="Times New Roman"/>
              </a:rPr>
              <a:t>, расширить возможности координации обеих рук, развивать большую согласованность, точность, плавность, </a:t>
            </a:r>
            <a:r>
              <a:rPr lang="ru-RU" dirty="0" err="1">
                <a:ea typeface="Times New Roman"/>
                <a:cs typeface="Times New Roman"/>
              </a:rPr>
              <a:t>мелкомоторных</a:t>
            </a:r>
            <a:r>
              <a:rPr lang="ru-RU" dirty="0">
                <a:ea typeface="Times New Roman"/>
                <a:cs typeface="Times New Roman"/>
              </a:rPr>
              <a:t> движений, а также активизировать развитие речи и психомоторных процессов.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6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реализации 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a typeface="Times New Roman"/>
                <a:cs typeface="Times New Roman"/>
              </a:rPr>
              <a:t>Ф</a:t>
            </a:r>
            <a:r>
              <a:rPr lang="ru-RU" dirty="0" smtClean="0">
                <a:ea typeface="Times New Roman"/>
                <a:cs typeface="Times New Roman"/>
              </a:rPr>
              <a:t>ормирование </a:t>
            </a:r>
            <a:r>
              <a:rPr lang="ru-RU" dirty="0">
                <a:ea typeface="Times New Roman"/>
                <a:cs typeface="Times New Roman"/>
              </a:rPr>
              <a:t>предпосылок межполушарного взаимодействия, способствующих активизации речевого развития и психомоторных процессов.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08639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>
              <a:lnSpc>
                <a:spcPct val="115000"/>
              </a:lnSpc>
              <a:spcAft>
                <a:spcPts val="0"/>
              </a:spcAft>
              <a:tabLst>
                <a:tab pos="3985895" algn="l"/>
              </a:tabLs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6281" y="3140968"/>
            <a:ext cx="5004048" cy="33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4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Задачи: </a:t>
            </a:r>
            <a:r>
              <a:rPr lang="ru-RU" sz="4000" dirty="0">
                <a:ea typeface="Times New Roman"/>
                <a:cs typeface="Times New Roman"/>
              </a:rPr>
              <a:t/>
            </a:r>
            <a:br>
              <a:rPr lang="ru-RU" sz="4000" dirty="0">
                <a:ea typeface="Times New Roman"/>
                <a:cs typeface="Times New Roman"/>
              </a:rPr>
            </a:b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>
                <a:ea typeface="Times New Roman"/>
                <a:cs typeface="Times New Roman"/>
              </a:rPr>
              <a:t>развитие межполушарной специализации;</a:t>
            </a:r>
            <a:endParaRPr lang="ru-RU" sz="29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>
                <a:ea typeface="Times New Roman"/>
                <a:cs typeface="Times New Roman"/>
              </a:rPr>
              <a:t>развитие межполушарного взаимодействия;</a:t>
            </a:r>
            <a:endParaRPr lang="ru-RU" sz="29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>
                <a:ea typeface="Times New Roman"/>
                <a:cs typeface="Times New Roman"/>
              </a:rPr>
              <a:t>развитие межполушарных связей;</a:t>
            </a:r>
            <a:endParaRPr lang="ru-RU" sz="29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>
                <a:ea typeface="Times New Roman"/>
                <a:cs typeface="Times New Roman"/>
              </a:rPr>
              <a:t>синхронизация работы полушарий;</a:t>
            </a:r>
            <a:endParaRPr lang="ru-RU" sz="29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>
                <a:ea typeface="Times New Roman"/>
                <a:cs typeface="Times New Roman"/>
              </a:rPr>
              <a:t>активизация работы мышц глаз;</a:t>
            </a:r>
            <a:endParaRPr lang="ru-RU" sz="29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>
                <a:ea typeface="Times New Roman"/>
                <a:cs typeface="Times New Roman"/>
              </a:rPr>
              <a:t>развитие дыхательной мускулатуры</a:t>
            </a:r>
            <a:endParaRPr lang="ru-RU" sz="29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>
                <a:ea typeface="Times New Roman"/>
                <a:cs typeface="Times New Roman"/>
              </a:rPr>
              <a:t>развитие мелкой моторики;</a:t>
            </a:r>
            <a:endParaRPr lang="ru-RU" sz="29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>
                <a:ea typeface="Times New Roman"/>
                <a:cs typeface="Times New Roman"/>
              </a:rPr>
              <a:t>развитие способностей;</a:t>
            </a:r>
            <a:endParaRPr lang="ru-RU" sz="29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>
                <a:ea typeface="Times New Roman"/>
                <a:cs typeface="Times New Roman"/>
              </a:rPr>
              <a:t>развитие памяти, внимания;</a:t>
            </a:r>
            <a:endParaRPr lang="ru-RU" sz="29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>
                <a:ea typeface="Times New Roman"/>
                <a:cs typeface="Times New Roman"/>
              </a:rPr>
              <a:t>развитие речи;</a:t>
            </a:r>
            <a:endParaRPr lang="ru-RU" sz="29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>
                <a:ea typeface="Times New Roman"/>
                <a:cs typeface="Times New Roman"/>
              </a:rPr>
              <a:t>развитие мышления.</a:t>
            </a:r>
            <a:endParaRPr lang="ru-RU" sz="29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5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Планируемые результаты освоения программы.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  <a:ea typeface="Times New Roman"/>
                <a:cs typeface="Times New Roman"/>
              </a:rPr>
              <a:t>Промежуточные результаты.</a:t>
            </a:r>
            <a:endParaRPr lang="ru-RU" sz="200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  <a:ea typeface="Times New Roman"/>
                <a:cs typeface="Times New Roman"/>
              </a:rPr>
              <a:t>В результате обучения по данной программе</a:t>
            </a:r>
            <a:r>
              <a:rPr lang="ru-RU" dirty="0">
                <a:solidFill>
                  <a:srgbClr val="FF0000"/>
                </a:solidFill>
                <a:ea typeface="Times New Roman"/>
                <a:cs typeface="Times New Roman"/>
              </a:rPr>
              <a:t>: </a:t>
            </a:r>
            <a:endParaRPr lang="ru-RU" sz="200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i="1" dirty="0">
                <a:ea typeface="Times New Roman"/>
                <a:cs typeface="Times New Roman"/>
              </a:rPr>
              <a:t>4-5 лет </a:t>
            </a:r>
            <a:r>
              <a:rPr lang="ru-RU" dirty="0">
                <a:ea typeface="Times New Roman"/>
                <a:cs typeface="Times New Roman"/>
              </a:rPr>
              <a:t>Уверенно,</a:t>
            </a:r>
            <a:r>
              <a:rPr lang="ru-RU" b="1" i="1" dirty="0">
                <a:ea typeface="Times New Roman"/>
                <a:cs typeface="Times New Roman"/>
              </a:rPr>
              <a:t> </a:t>
            </a:r>
            <a:r>
              <a:rPr lang="ru-RU" dirty="0">
                <a:ea typeface="Times New Roman"/>
                <a:cs typeface="Times New Roman"/>
              </a:rPr>
              <a:t>координированно,</a:t>
            </a:r>
            <a:r>
              <a:rPr lang="ru-RU" b="1" i="1" dirty="0">
                <a:ea typeface="Times New Roman"/>
                <a:cs typeface="Times New Roman"/>
              </a:rPr>
              <a:t> </a:t>
            </a:r>
            <a:r>
              <a:rPr lang="ru-RU" dirty="0">
                <a:ea typeface="Times New Roman"/>
                <a:cs typeface="Times New Roman"/>
              </a:rPr>
              <a:t>гармонично выполняет движения,</a:t>
            </a:r>
            <a:r>
              <a:rPr lang="ru-RU" b="1" i="1" dirty="0">
                <a:ea typeface="Times New Roman"/>
                <a:cs typeface="Times New Roman"/>
              </a:rPr>
              <a:t> </a:t>
            </a:r>
            <a:r>
              <a:rPr lang="ru-RU" dirty="0">
                <a:ea typeface="Times New Roman"/>
                <a:cs typeface="Times New Roman"/>
              </a:rPr>
              <a:t>в том числе по</a:t>
            </a:r>
            <a:r>
              <a:rPr lang="ru-RU" b="1" i="1" dirty="0">
                <a:ea typeface="Times New Roman"/>
                <a:cs typeface="Times New Roman"/>
              </a:rPr>
              <a:t> </a:t>
            </a:r>
            <a:r>
              <a:rPr lang="ru-RU" dirty="0">
                <a:ea typeface="Times New Roman"/>
                <a:cs typeface="Times New Roman"/>
              </a:rPr>
              <a:t>показу и инструкции взрослого, адекватно сформированы </a:t>
            </a:r>
            <a:r>
              <a:rPr lang="ru-RU" dirty="0" err="1">
                <a:ea typeface="Times New Roman"/>
                <a:cs typeface="Times New Roman"/>
              </a:rPr>
              <a:t>мелкомоторные</a:t>
            </a:r>
            <a:r>
              <a:rPr lang="ru-RU" dirty="0">
                <a:ea typeface="Times New Roman"/>
                <a:cs typeface="Times New Roman"/>
              </a:rPr>
              <a:t> движения</a:t>
            </a:r>
            <a:endParaRPr lang="ru-RU" sz="20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  <a:cs typeface="Times New Roman"/>
              </a:rPr>
              <a:t>улучшается память и концентрация внимания;</a:t>
            </a:r>
            <a:endParaRPr lang="ru-RU" sz="20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  <a:cs typeface="Times New Roman"/>
              </a:rPr>
              <a:t>развиваются межполушарные взаимосвязи;</a:t>
            </a:r>
            <a:endParaRPr lang="ru-RU" sz="20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  <a:cs typeface="Times New Roman"/>
              </a:rPr>
              <a:t>улучшается речь;</a:t>
            </a:r>
            <a:endParaRPr lang="ru-RU" sz="20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  <a:cs typeface="Times New Roman"/>
              </a:rPr>
              <a:t>снижается утомляемость;</a:t>
            </a:r>
            <a:endParaRPr lang="ru-RU" sz="20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  <a:cs typeface="Times New Roman"/>
              </a:rPr>
              <a:t>повышается способность к произвольному контролю;</a:t>
            </a:r>
            <a:endParaRPr lang="ru-RU" sz="20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  <a:cs typeface="Times New Roman"/>
              </a:rPr>
              <a:t>активизируются интеллектуальные и познавательные процессы.</a:t>
            </a:r>
            <a:endParaRPr lang="ru-RU" sz="20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52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Описание форм, способов, методов и средств реализации программы.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a typeface="Times New Roman"/>
                <a:cs typeface="Times New Roman"/>
              </a:rPr>
              <a:t>Программа реализуется при взаимодействии со взрослым через все виды деятельности как часть образовательной ситуации, в процессе режимных моментов и самостоятельной деятельности. Форма организации детей: групповая, подгрупповая, индивидуальная.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62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Формы работы с детьми и их распределение в режиме дня.</a:t>
            </a:r>
            <a:r>
              <a:rPr lang="ru-RU" sz="4000" dirty="0">
                <a:ea typeface="Times New Roman"/>
                <a:cs typeface="Times New Roman"/>
              </a:rPr>
              <a:t/>
            </a:r>
            <a:br>
              <a:rPr lang="ru-RU" sz="4000" dirty="0">
                <a:ea typeface="Times New Roman"/>
                <a:cs typeface="Times New Roman"/>
              </a:rPr>
            </a:b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0884506"/>
              </p:ext>
            </p:extLst>
          </p:nvPr>
        </p:nvGraphicFramePr>
        <p:xfrm>
          <a:off x="611560" y="1052735"/>
          <a:ext cx="8136905" cy="5520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9446"/>
                <a:gridCol w="1789446"/>
                <a:gridCol w="1211216"/>
                <a:gridCol w="1851740"/>
                <a:gridCol w="1495057"/>
              </a:tblGrid>
              <a:tr h="2677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Совместная деятельность взрослого и детей 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64" marR="344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развивающей среды для самостоятельной   деятельности детей (центры активности, все помещения группы)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Взаимодействие с родителями.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</a:tr>
              <a:tr h="499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Групповая,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Подгрупповая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Индивидуальная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</a:tr>
              <a:tr h="1279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половина дня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 </a:t>
                      </a:r>
                      <a:r>
                        <a:rPr lang="ru-RU" sz="9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кинезиологических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Растяжка.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Дыхательные упражнения.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Глазодвигательные упражнения.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Упражнения для развития мелкой моторики.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Релаксация.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Самомассаж Упражнения для развития артикуляции.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Дыхательные упражнения.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Нейропсихологическая игра.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Игровые сеансы.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Графические упражнения.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Лабиринт «Полушарные доски».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Зеркальное рисование.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Нейропсихологическая игра.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Графические упражнения.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Нейродинамическая гимнастика.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Лабиринт «Полушарные доски».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Беседы, консультации (индивидуальные, групповые, подгрупповые)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Совместные   занятия.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Родительские собрания, гостиные.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Работа родительских клубов, семинары, открытые просмотры, мастер-класс, семинары-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практикумы. Анкетирование. Интерактивное  взаимодействие через сайт ДОУ.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 родительских уголков. Буклеты, информационные листы.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</a:tr>
              <a:tr h="229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ситуация (занятие)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образовательной ситуации  (графические упражнения, нейродинамическая гимнастика).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Динамическая пауза (растяжка, тонус, перекрестные телесные упражнения, глазодвигательные упражнения, упражнения для развития мелкой моторики).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Прогулка 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Перекрестные телесные упражнения.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 сном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Упражнения на релаксацию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половина дня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Кинезиологические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сказки.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Нейропсихологическая игра.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64" marR="3446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73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Совместная </a:t>
            </a:r>
            <a:r>
              <a:rPr lang="ru-RU" dirty="0"/>
              <a:t>деятельность взрослого и детей (групповая, подгрупповая)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marL="13716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Комплекс </a:t>
            </a:r>
            <a:r>
              <a:rPr lang="ru-RU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кинезиологических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упражнений:</a:t>
            </a:r>
            <a:endParaRPr lang="ru-RU" sz="20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Растяжка.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Дыхательные упражнения.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Глазодвигательные упражнения.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Упражнения для развития мелкой моторики.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r>
              <a:rPr lang="ru-RU" sz="2400" dirty="0">
                <a:latin typeface="Times New Roman"/>
                <a:ea typeface="Calibri"/>
              </a:rPr>
              <a:t>Релаксация.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697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195</TotalTime>
  <Words>777</Words>
  <Application>Microsoft Office PowerPoint</Application>
  <PresentationFormat>Экран (4:3)</PresentationFormat>
  <Paragraphs>144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Модель внедрения методов развития межполушарного  взаимодействия в образовательный процесс </vt:lpstr>
      <vt:lpstr>Актуальность</vt:lpstr>
      <vt:lpstr>Слайд 3</vt:lpstr>
      <vt:lpstr>Цель реализации программы:</vt:lpstr>
      <vt:lpstr>Задачи:  </vt:lpstr>
      <vt:lpstr>Планируемые результаты освоения программы.</vt:lpstr>
      <vt:lpstr>Описание форм, способов, методов и средств реализации программы.</vt:lpstr>
      <vt:lpstr>Формы работы с детьми и их распределение в режиме дня. </vt:lpstr>
      <vt:lpstr>Совместная деятельность взрослого и детей (групповая, подгрупповая)</vt:lpstr>
      <vt:lpstr>Растяжка (тонус)</vt:lpstr>
      <vt:lpstr>Дыхательные упражнения</vt:lpstr>
      <vt:lpstr>Глазодвигательные упражнения</vt:lpstr>
      <vt:lpstr>Упражнения для развития мелкой моторики рук</vt:lpstr>
      <vt:lpstr>Релаксация</vt:lpstr>
      <vt:lpstr> Совместная деятельность взрослого и детей (индивидуальная) </vt:lpstr>
      <vt:lpstr>Слайд 16</vt:lpstr>
      <vt:lpstr>Слайд 17</vt:lpstr>
      <vt:lpstr>Лабиринт «Полушарные доски». </vt:lpstr>
      <vt:lpstr> Образовательная ситуация (занятие)</vt:lpstr>
      <vt:lpstr>Прогулка</vt:lpstr>
      <vt:lpstr>Перед сном</vt:lpstr>
      <vt:lpstr>Вторая половина дня</vt:lpstr>
      <vt:lpstr>Организация развивающей среды для самостоятельной   деятельности детей (центры активности, все помещения группы)</vt:lpstr>
      <vt:lpstr>Взаимодействие с родителями.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по развитию интеллектуальных способностей с применением методов межполушарного  развития. «Лесенка к успеху»</dc:title>
  <dc:creator>HP</dc:creator>
  <cp:lastModifiedBy>ASUS</cp:lastModifiedBy>
  <cp:revision>20</cp:revision>
  <dcterms:created xsi:type="dcterms:W3CDTF">2019-11-05T15:50:48Z</dcterms:created>
  <dcterms:modified xsi:type="dcterms:W3CDTF">2019-11-08T05:12:26Z</dcterms:modified>
</cp:coreProperties>
</file>