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1" r:id="rId5"/>
    <p:sldId id="257" r:id="rId6"/>
    <p:sldId id="258" r:id="rId7"/>
    <p:sldId id="259" r:id="rId8"/>
    <p:sldId id="260" r:id="rId9"/>
    <p:sldId id="262" r:id="rId10"/>
    <p:sldId id="271" r:id="rId11"/>
    <p:sldId id="272" r:id="rId12"/>
    <p:sldId id="273" r:id="rId13"/>
    <p:sldId id="270" r:id="rId14"/>
    <p:sldId id="269" r:id="rId15"/>
    <p:sldId id="1720" r:id="rId16"/>
    <p:sldId id="1721" r:id="rId17"/>
    <p:sldId id="1722" r:id="rId18"/>
    <p:sldId id="1723" r:id="rId19"/>
    <p:sldId id="1729" r:id="rId20"/>
    <p:sldId id="268" r:id="rId21"/>
    <p:sldId id="264" r:id="rId22"/>
    <p:sldId id="1716" r:id="rId23"/>
    <p:sldId id="1717" r:id="rId24"/>
    <p:sldId id="1718" r:id="rId25"/>
    <p:sldId id="303" r:id="rId26"/>
    <p:sldId id="310" r:id="rId27"/>
    <p:sldId id="265" r:id="rId28"/>
    <p:sldId id="267" r:id="rId29"/>
    <p:sldId id="312" r:id="rId30"/>
    <p:sldId id="266" r:id="rId31"/>
    <p:sldId id="285" r:id="rId32"/>
    <p:sldId id="286" r:id="rId33"/>
    <p:sldId id="287" r:id="rId34"/>
    <p:sldId id="282" r:id="rId35"/>
    <p:sldId id="314" r:id="rId36"/>
    <p:sldId id="306" r:id="rId37"/>
    <p:sldId id="1316" r:id="rId38"/>
    <p:sldId id="1728" r:id="rId39"/>
    <p:sldId id="1363" r:id="rId40"/>
    <p:sldId id="1653" r:id="rId41"/>
    <p:sldId id="1724" r:id="rId42"/>
    <p:sldId id="1714" r:id="rId43"/>
    <p:sldId id="1715" r:id="rId44"/>
    <p:sldId id="1725" r:id="rId45"/>
    <p:sldId id="1726" r:id="rId46"/>
    <p:sldId id="1727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726D7-D726-40FD-9FAD-1002CD3AF3DB}" type="doc">
      <dgm:prSet loTypeId="urn:microsoft.com/office/officeart/2005/8/layout/list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549B544-3FF5-4EFB-9CE2-D9E1EA39774D}">
      <dgm:prSet phldrT="[Текст]" custT="1"/>
      <dgm:spPr/>
      <dgm:t>
        <a:bodyPr/>
        <a:lstStyle/>
        <a:p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выявляли случаи нарушения указов 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EC5123-A53B-4522-AD1C-C4069596AF5B}" type="parTrans" cxnId="{82FA8CBA-D16E-465B-9EEA-71F862E96EE4}">
      <dgm:prSet/>
      <dgm:spPr/>
      <dgm:t>
        <a:bodyPr/>
        <a:lstStyle/>
        <a:p>
          <a:endParaRPr lang="ru-RU" sz="3200"/>
        </a:p>
      </dgm:t>
    </dgm:pt>
    <dgm:pt modelId="{07F238A7-E16C-44CF-B000-D95A9D796279}" type="sibTrans" cxnId="{82FA8CBA-D16E-465B-9EEA-71F862E96EE4}">
      <dgm:prSet/>
      <dgm:spPr/>
      <dgm:t>
        <a:bodyPr/>
        <a:lstStyle/>
        <a:p>
          <a:endParaRPr lang="ru-RU" sz="3200"/>
        </a:p>
      </dgm:t>
    </dgm:pt>
    <dgm:pt modelId="{47F046F6-4E6F-4A63-927C-B5C3BC983CA8}">
      <dgm:prSet phldrT="[Текст]" custT="1"/>
      <dgm:spPr/>
      <dgm:t>
        <a:bodyPr/>
        <a:lstStyle/>
        <a:p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выявляли случаи злоупотреблений властью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|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DA4528-D0F0-4EA9-B48F-8A26ACC442D4}" type="parTrans" cxnId="{C9174149-AD82-4203-9651-F0D56BA2333B}">
      <dgm:prSet/>
      <dgm:spPr/>
      <dgm:t>
        <a:bodyPr/>
        <a:lstStyle/>
        <a:p>
          <a:endParaRPr lang="ru-RU" sz="3200"/>
        </a:p>
      </dgm:t>
    </dgm:pt>
    <dgm:pt modelId="{0BBFDD90-C53B-45BE-9EBD-5E59C3D96ADC}" type="sibTrans" cxnId="{C9174149-AD82-4203-9651-F0D56BA2333B}">
      <dgm:prSet/>
      <dgm:spPr/>
      <dgm:t>
        <a:bodyPr/>
        <a:lstStyle/>
        <a:p>
          <a:endParaRPr lang="ru-RU" sz="3200"/>
        </a:p>
      </dgm:t>
    </dgm:pt>
    <dgm:pt modelId="{85942243-DED0-422E-B498-456F250D110B}" type="pres">
      <dgm:prSet presAssocID="{859726D7-D726-40FD-9FAD-1002CD3AF3DB}" presName="linear" presStyleCnt="0">
        <dgm:presLayoutVars>
          <dgm:dir/>
          <dgm:animLvl val="lvl"/>
          <dgm:resizeHandles val="exact"/>
        </dgm:presLayoutVars>
      </dgm:prSet>
      <dgm:spPr/>
    </dgm:pt>
    <dgm:pt modelId="{106A847A-9B5A-46A3-9D65-626C5D7EE313}" type="pres">
      <dgm:prSet presAssocID="{5549B544-3FF5-4EFB-9CE2-D9E1EA39774D}" presName="parentLin" presStyleCnt="0"/>
      <dgm:spPr/>
    </dgm:pt>
    <dgm:pt modelId="{176377D5-722C-436C-B465-7467AA2B84A4}" type="pres">
      <dgm:prSet presAssocID="{5549B544-3FF5-4EFB-9CE2-D9E1EA39774D}" presName="parentLeftMargin" presStyleLbl="node1" presStyleIdx="0" presStyleCnt="2"/>
      <dgm:spPr/>
    </dgm:pt>
    <dgm:pt modelId="{4D75318E-5961-4951-B9D9-0EE4F3C382DD}" type="pres">
      <dgm:prSet presAssocID="{5549B544-3FF5-4EFB-9CE2-D9E1EA39774D}" presName="parentText" presStyleLbl="node1" presStyleIdx="0" presStyleCnt="2" custScaleX="142857">
        <dgm:presLayoutVars>
          <dgm:chMax val="0"/>
          <dgm:bulletEnabled val="1"/>
        </dgm:presLayoutVars>
      </dgm:prSet>
      <dgm:spPr/>
    </dgm:pt>
    <dgm:pt modelId="{A0B02062-739F-4087-96E2-EF0EF104DECE}" type="pres">
      <dgm:prSet presAssocID="{5549B544-3FF5-4EFB-9CE2-D9E1EA39774D}" presName="negativeSpace" presStyleCnt="0"/>
      <dgm:spPr/>
    </dgm:pt>
    <dgm:pt modelId="{9EEFDE69-8AA2-4D62-81A1-EF915EBDA06B}" type="pres">
      <dgm:prSet presAssocID="{5549B544-3FF5-4EFB-9CE2-D9E1EA39774D}" presName="childText" presStyleLbl="conFgAcc1" presStyleIdx="0" presStyleCnt="2">
        <dgm:presLayoutVars>
          <dgm:bulletEnabled val="1"/>
        </dgm:presLayoutVars>
      </dgm:prSet>
      <dgm:spPr/>
    </dgm:pt>
    <dgm:pt modelId="{6C04ED1F-8A74-4494-81FB-E481E23AA26D}" type="pres">
      <dgm:prSet presAssocID="{07F238A7-E16C-44CF-B000-D95A9D796279}" presName="spaceBetweenRectangles" presStyleCnt="0"/>
      <dgm:spPr/>
    </dgm:pt>
    <dgm:pt modelId="{016E6036-921D-4678-BD32-AEFB3F315C1C}" type="pres">
      <dgm:prSet presAssocID="{47F046F6-4E6F-4A63-927C-B5C3BC983CA8}" presName="parentLin" presStyleCnt="0"/>
      <dgm:spPr/>
    </dgm:pt>
    <dgm:pt modelId="{1238AB16-04E7-4AA9-A652-AA15BCA9F35D}" type="pres">
      <dgm:prSet presAssocID="{47F046F6-4E6F-4A63-927C-B5C3BC983CA8}" presName="parentLeftMargin" presStyleLbl="node1" presStyleIdx="0" presStyleCnt="2"/>
      <dgm:spPr/>
    </dgm:pt>
    <dgm:pt modelId="{C4B0BC6B-7739-4E2D-8510-3B2C53B979B9}" type="pres">
      <dgm:prSet presAssocID="{47F046F6-4E6F-4A63-927C-B5C3BC983CA8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176D1CF4-8945-4DE2-8937-A502B7363291}" type="pres">
      <dgm:prSet presAssocID="{47F046F6-4E6F-4A63-927C-B5C3BC983CA8}" presName="negativeSpace" presStyleCnt="0"/>
      <dgm:spPr/>
    </dgm:pt>
    <dgm:pt modelId="{F6BB09D8-4C89-4B85-BB03-442D255F41F1}" type="pres">
      <dgm:prSet presAssocID="{47F046F6-4E6F-4A63-927C-B5C3BC983CA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5E6F70A-0AD5-496C-9497-6488305C6769}" type="presOf" srcId="{5549B544-3FF5-4EFB-9CE2-D9E1EA39774D}" destId="{4D75318E-5961-4951-B9D9-0EE4F3C382DD}" srcOrd="1" destOrd="0" presId="urn:microsoft.com/office/officeart/2005/8/layout/list1"/>
    <dgm:cxn modelId="{C2567F18-FE65-489F-B06F-3B65BFFCD93B}" type="presOf" srcId="{47F046F6-4E6F-4A63-927C-B5C3BC983CA8}" destId="{C4B0BC6B-7739-4E2D-8510-3B2C53B979B9}" srcOrd="1" destOrd="0" presId="urn:microsoft.com/office/officeart/2005/8/layout/list1"/>
    <dgm:cxn modelId="{4C0D7731-5C3A-45BC-A786-6740535DE2D3}" type="presOf" srcId="{859726D7-D726-40FD-9FAD-1002CD3AF3DB}" destId="{85942243-DED0-422E-B498-456F250D110B}" srcOrd="0" destOrd="0" presId="urn:microsoft.com/office/officeart/2005/8/layout/list1"/>
    <dgm:cxn modelId="{4DE98B45-5861-4B9C-8302-BD49D2FB2657}" type="presOf" srcId="{5549B544-3FF5-4EFB-9CE2-D9E1EA39774D}" destId="{176377D5-722C-436C-B465-7467AA2B84A4}" srcOrd="0" destOrd="0" presId="urn:microsoft.com/office/officeart/2005/8/layout/list1"/>
    <dgm:cxn modelId="{C9174149-AD82-4203-9651-F0D56BA2333B}" srcId="{859726D7-D726-40FD-9FAD-1002CD3AF3DB}" destId="{47F046F6-4E6F-4A63-927C-B5C3BC983CA8}" srcOrd="1" destOrd="0" parTransId="{C2DA4528-D0F0-4EA9-B48F-8A26ACC442D4}" sibTransId="{0BBFDD90-C53B-45BE-9EBD-5E59C3D96ADC}"/>
    <dgm:cxn modelId="{82FA8CBA-D16E-465B-9EEA-71F862E96EE4}" srcId="{859726D7-D726-40FD-9FAD-1002CD3AF3DB}" destId="{5549B544-3FF5-4EFB-9CE2-D9E1EA39774D}" srcOrd="0" destOrd="0" parTransId="{99EC5123-A53B-4522-AD1C-C4069596AF5B}" sibTransId="{07F238A7-E16C-44CF-B000-D95A9D796279}"/>
    <dgm:cxn modelId="{C04B46EC-14B9-4F8C-8783-DD18471ED385}" type="presOf" srcId="{47F046F6-4E6F-4A63-927C-B5C3BC983CA8}" destId="{1238AB16-04E7-4AA9-A652-AA15BCA9F35D}" srcOrd="0" destOrd="0" presId="urn:microsoft.com/office/officeart/2005/8/layout/list1"/>
    <dgm:cxn modelId="{00A6E3C9-15DD-4858-B2D4-5B78B9268DE1}" type="presParOf" srcId="{85942243-DED0-422E-B498-456F250D110B}" destId="{106A847A-9B5A-46A3-9D65-626C5D7EE313}" srcOrd="0" destOrd="0" presId="urn:microsoft.com/office/officeart/2005/8/layout/list1"/>
    <dgm:cxn modelId="{1186FC4F-643E-4850-A91E-66A332380EB1}" type="presParOf" srcId="{106A847A-9B5A-46A3-9D65-626C5D7EE313}" destId="{176377D5-722C-436C-B465-7467AA2B84A4}" srcOrd="0" destOrd="0" presId="urn:microsoft.com/office/officeart/2005/8/layout/list1"/>
    <dgm:cxn modelId="{7F19CB31-B49E-47A0-BE09-1A618CD0D78A}" type="presParOf" srcId="{106A847A-9B5A-46A3-9D65-626C5D7EE313}" destId="{4D75318E-5961-4951-B9D9-0EE4F3C382DD}" srcOrd="1" destOrd="0" presId="urn:microsoft.com/office/officeart/2005/8/layout/list1"/>
    <dgm:cxn modelId="{57C176CB-5A69-4894-BE36-0BB9FC6C6993}" type="presParOf" srcId="{85942243-DED0-422E-B498-456F250D110B}" destId="{A0B02062-739F-4087-96E2-EF0EF104DECE}" srcOrd="1" destOrd="0" presId="urn:microsoft.com/office/officeart/2005/8/layout/list1"/>
    <dgm:cxn modelId="{F798659A-C16A-4D66-8EC4-A8B506ED4492}" type="presParOf" srcId="{85942243-DED0-422E-B498-456F250D110B}" destId="{9EEFDE69-8AA2-4D62-81A1-EF915EBDA06B}" srcOrd="2" destOrd="0" presId="urn:microsoft.com/office/officeart/2005/8/layout/list1"/>
    <dgm:cxn modelId="{360F7554-D361-4AC8-8733-C7D8EDA97532}" type="presParOf" srcId="{85942243-DED0-422E-B498-456F250D110B}" destId="{6C04ED1F-8A74-4494-81FB-E481E23AA26D}" srcOrd="3" destOrd="0" presId="urn:microsoft.com/office/officeart/2005/8/layout/list1"/>
    <dgm:cxn modelId="{EACF945F-4C64-4AC1-A16E-B6E3B427485B}" type="presParOf" srcId="{85942243-DED0-422E-B498-456F250D110B}" destId="{016E6036-921D-4678-BD32-AEFB3F315C1C}" srcOrd="4" destOrd="0" presId="urn:microsoft.com/office/officeart/2005/8/layout/list1"/>
    <dgm:cxn modelId="{68CB207D-6448-4A14-88B8-0EAE38C484E7}" type="presParOf" srcId="{016E6036-921D-4678-BD32-AEFB3F315C1C}" destId="{1238AB16-04E7-4AA9-A652-AA15BCA9F35D}" srcOrd="0" destOrd="0" presId="urn:microsoft.com/office/officeart/2005/8/layout/list1"/>
    <dgm:cxn modelId="{33A9870F-D2DE-476E-B7D1-F487D44F5E96}" type="presParOf" srcId="{016E6036-921D-4678-BD32-AEFB3F315C1C}" destId="{C4B0BC6B-7739-4E2D-8510-3B2C53B979B9}" srcOrd="1" destOrd="0" presId="urn:microsoft.com/office/officeart/2005/8/layout/list1"/>
    <dgm:cxn modelId="{1CB6B291-CBB4-4D81-AFC1-6B5254AE9DF4}" type="presParOf" srcId="{85942243-DED0-422E-B498-456F250D110B}" destId="{176D1CF4-8945-4DE2-8937-A502B7363291}" srcOrd="5" destOrd="0" presId="urn:microsoft.com/office/officeart/2005/8/layout/list1"/>
    <dgm:cxn modelId="{4CD1FEC6-341A-401F-A9F7-0C8015E4854F}" type="presParOf" srcId="{85942243-DED0-422E-B498-456F250D110B}" destId="{F6BB09D8-4C89-4B85-BB03-442D255F41F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FDE69-8AA2-4D62-81A1-EF915EBDA06B}">
      <dsp:nvSpPr>
        <dsp:cNvPr id="0" name=""/>
        <dsp:cNvSpPr/>
      </dsp:nvSpPr>
      <dsp:spPr>
        <a:xfrm>
          <a:off x="0" y="748129"/>
          <a:ext cx="6090082" cy="123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5318E-5961-4951-B9D9-0EE4F3C382DD}">
      <dsp:nvSpPr>
        <dsp:cNvPr id="0" name=""/>
        <dsp:cNvSpPr/>
      </dsp:nvSpPr>
      <dsp:spPr>
        <a:xfrm>
          <a:off x="289933" y="24889"/>
          <a:ext cx="5798657" cy="144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133" tIns="0" rIns="161133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выявляли случаи нарушения указов 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544" y="95500"/>
        <a:ext cx="5657435" cy="1305258"/>
      </dsp:txXfrm>
    </dsp:sp>
    <dsp:sp modelId="{F6BB09D8-4C89-4B85-BB03-442D255F41F1}">
      <dsp:nvSpPr>
        <dsp:cNvPr id="0" name=""/>
        <dsp:cNvSpPr/>
      </dsp:nvSpPr>
      <dsp:spPr>
        <a:xfrm>
          <a:off x="0" y="2970769"/>
          <a:ext cx="6090082" cy="123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0BC6B-7739-4E2D-8510-3B2C53B979B9}">
      <dsp:nvSpPr>
        <dsp:cNvPr id="0" name=""/>
        <dsp:cNvSpPr/>
      </dsp:nvSpPr>
      <dsp:spPr>
        <a:xfrm>
          <a:off x="289933" y="2247530"/>
          <a:ext cx="5798657" cy="144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133" tIns="0" rIns="161133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выявляли случаи злоупотреблений властью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|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544" y="2318141"/>
        <a:ext cx="5657435" cy="1305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D529B-6AB4-4674-B26B-1AA147FD6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516B88-AD90-4356-954A-0A45EEF0F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1F271-B5FB-4862-8CD7-01977C6E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8B2CCF-AD09-41C8-8DC7-04A6CDA9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623089-C9FE-41D5-B290-09B8ACF0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05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24054-9406-4B76-BC21-58B573EE6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62B1FF-5927-49F4-91F4-FABAF8790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2B8C6-3FB1-4EA1-BE33-78D512400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5D78C-760D-49EB-8766-FFC0136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BD937-0C0B-4E39-9C59-17B7CDE9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278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C79FA3-15E1-4786-90AC-727621837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BD8BFF-AEC4-4DE4-A1BA-F10572B06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619EC1-DB08-43D3-8A6F-A42951EC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92915-B052-4AE6-8384-2E33A4F38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8E48E7-419D-4A7E-B81B-FE637BCA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536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663C8-658A-4E11-9105-EB4DE8522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40C2FB-49C2-4814-97B5-B927A57D4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FD05FC-E90E-4921-BCC9-43CB2B7D9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8FC874-E579-4E52-9863-DB5317BEA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22A566-4BCD-464D-A33B-7878DAEC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79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C72C4-6D76-4525-ADF6-A9919585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FB0147-FF76-4D45-9B1C-D50FF80D0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82086-6CD4-4912-8C8B-1DFD3D33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28447-91E3-48C2-9E2C-F148D95E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BC963F-CF42-4C95-ACD8-E04A364A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048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DD884-72C2-4376-AD93-1F45C389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C26AF3-1A9F-4ADA-A562-DE4EB098F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1CFF54-5A8C-4E0C-A4DA-169F3CD45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DF5110-EACC-40DF-AC06-FB615845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F42AE8-C351-4DC2-8C94-4CF7B3D0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295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45A30-71F2-4A2E-9E94-62D92BE02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4D9707-B38A-45C6-A9D6-B80F55456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CCB333-CD4D-40D8-9690-3060FB4B7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9BAA29-39C3-47D5-8A19-0F0FCDDF8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E8E61D-8374-4C17-97E3-72582C962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CFF8BB-6572-42B3-98A5-97BAB569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616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FA0AD-17E2-449E-8A84-64D8023D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23529-D882-491D-BE1D-8A5E35D5F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8B4CB5-46B9-4F01-B515-918C702D9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F3C9E7-0586-4D06-8F66-55BB9F56D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9608B5-CBF9-48BD-95A1-E5974794D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56C563-49E5-48BB-BB21-7B73C97A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A65DB8-89EA-4D70-B8B1-35776171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755317-0CE4-4D85-A5AE-740B0E1D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914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68B27-05F2-4A19-BD32-63DAA5B5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003DF3-7CC7-48BB-B050-5041842B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E8AF4D-2C4D-47E4-A2CB-A039D14D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4A613C-DE6E-4D9D-8649-E783EA89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85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AE9C25-42AA-4112-BC5F-5D1DFB52F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42F6F0-85F0-454B-A831-42553494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FE5F9A-3A7D-4932-8E11-AE54F17B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32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46C65-E6B5-4D24-BBD4-06E08633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D8E5B-72C8-42AC-9E96-CFD1DDA7D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DBF0C1-C4FB-4FB6-B9D9-840470237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9827F2-9E9D-4F9D-8F33-ADF37B6D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E87C91-62CD-4949-846A-50734EAA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6F65E1-A853-47CD-8016-612FE8C2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7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C639E-0EF9-4A68-9B67-192471861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ED120-2CC6-4ED1-866B-0FC5A8275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6162A-9337-47D4-9B42-3AA6C6F6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2888FD-B7EE-4178-9770-876065FF1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5B5E34-CE72-4745-B937-390C0D9C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45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E0153-9E8D-45CD-BB23-409E0918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345ABE-C5AE-4934-9FF4-EEEDC82C5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9C37F2-3C8C-4FDB-AED5-94910BE91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040B12-1266-469F-8D86-69EB3938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49B6CE-4087-4E50-9960-44311940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263AC8-0A65-4982-9216-8980CD70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929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556F01-0995-4679-887D-0B17D42E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7DC6E2-820F-4871-B1BE-F53385857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C9E795-5BA8-41F8-BB22-E64C2E0C2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92F423-2704-45BD-A510-90FD6714E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596B6-F952-421A-93BA-36A5F3D9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763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641AB5-ABFE-4703-B790-C63637B5E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AE4E1-1B60-4E51-BAAB-711FA26AD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3C0326-62C9-40CA-9610-B81F7D6F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E571D-7503-4465-A849-28DE7842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0D5AEB-27AC-4E32-A73A-F8EDB3B4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80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E31DD-2D46-473B-B5D2-2AF2EB92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9FEB8-BF46-4795-8959-C92F7A73086C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6DE043-1445-4CD4-B7B3-4CAF1E96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09E9B-1087-4D10-B6CE-16409CA6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7A8D7-2C21-4755-8A68-D4A5837A2F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5371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C3F51-20B2-469C-8AB2-1BF289DD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77373-E44F-4D62-92D6-4FDCEFEFBD55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CB94A-13C6-4FFE-B2D9-8419C20B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0541-AE70-4E3C-AD19-7493E495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88C22-493B-4337-8DED-0A4C503527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7058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8EFF0-D1FE-4FFE-B8DC-3F8DF76C4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F6C12-423A-4A4B-B1AE-2588363CA6E8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966BB0-D0AF-4757-9D8C-87547A388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4C8458-F19A-4408-AFFC-4736E30C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13A84-2C1B-4D2F-8331-3C6A0B5874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3968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73B090C-0747-4068-A6F7-899723D4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B96F-05CD-4395-8DCA-D8D4DD6FBEA5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F108111-0512-49E5-B907-81E9F379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0EA8750-F9AF-475F-9244-78C5FD630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1D8B1-0729-4842-878B-249A70664D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820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11608DA0-CC47-4BB0-806E-D4752B61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97687-05E4-4D86-AD70-8811FBEC7EFA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3A9877F-5EFB-4C67-A579-B4735E0B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8F2CF45D-89EC-4261-AC50-E5BB0340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B3ABA-D38D-4F8A-BB1C-B4D40EDFB3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9885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FAAACAB1-2AA2-4973-93EC-6E4B2FD1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2484A-F1F4-4568-BC95-4C6510657AAA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0B7E48F8-119B-49A8-A498-EA165459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FE1D7C11-B338-4EDA-A0CC-9EDEB49D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FFE60-EEE5-436A-B912-CCD2DA9872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5980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3F42ACFB-9F87-4AB2-9F73-22FD18CA5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382A3-454E-4F4E-A4A8-3FA378A13AFC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25106CAA-1337-401E-8DF4-AEE547563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89F40D0D-9676-4294-99F7-B55655C6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7C752-FEC9-4349-8235-EA00D42083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431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8C9C-2AD2-4879-B241-0CA1624D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35365F-AAA8-4CF0-B8A9-428500D58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5EB85-920F-4296-A12F-C085137F2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587EA1-C4F5-456D-B8A5-4DC25C67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180BD0-ED3F-4EA7-98EC-5CE811A5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5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7351CFC-E8D0-4C08-828F-B8F9A6A2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72F2-876A-4D03-BEC6-F845182A9FB0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A934945-AFD3-4074-8C0C-BA01B961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8884861-3D7B-42C8-A5C2-79860FB2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CD6C-1C3C-4584-A555-86B2874CEF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116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B1FF1CD-4F93-4DA5-AD2B-994EA463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DD6B1-1556-462A-832C-797A7EB0B376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ADCB9B1-8EF6-4B19-9819-AF10E7F3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E4C961F-FBF0-477C-BE46-C6A1401B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CB21F-62B1-4162-8C26-D6E3CCE0F2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705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8FE032-0174-4CEB-AB12-58E9101C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AEB0-1530-408B-BD6A-4AB19C76C717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52AA49-E1DF-4280-9837-E888798A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39A60-68D0-4FBE-BD99-6868D441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837DB-D3B2-44BB-81B8-DBA048797C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6422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1A23C6-2C9A-4F60-9FB0-4C808828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5049F-98D1-4EE7-835F-7642B762AD58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6A1DD5-9473-4347-9AA4-80EB3275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3D208-DE5A-4B34-B392-648233A1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B7623-E31D-4761-82D0-D990C0F6B9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893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8D5B0-C07D-43F9-95D7-B82B97CC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4E9D61-AAAF-4F67-9462-EBEE1FCF6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2727FA-C45A-46D8-90BE-B2E347050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F609F6-2CA2-4A34-B304-2A3AB70C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9CD5B1-CFC7-459C-804C-0818FCAA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61AC5B-8F85-4752-B8D3-84BB42FE8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24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F99D9-3634-463D-B897-9AC6088C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FA726F-1680-4AB9-BD0F-2D53A82BD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D35053-C6B7-4EAB-99D2-E77EA9C8A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DF813E-1FF5-46A0-AEE9-00D765BB9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90C60E-57C9-4C6A-9047-DF8899F28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C80FAC-6C5C-45D7-A4A0-569D2439B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C3D9AB-83E6-462F-8B4F-F82A509C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37483C-1C38-463C-8CA9-EA31084D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63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777AA-FC55-40F3-B4C5-8EE050D7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991614-201A-48BE-8973-F62769038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236C94-FBCB-40A8-9310-7626A5C3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F2130B-269B-4DE5-98BA-D2D7C95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19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B5CFA8-69F4-4F20-838C-20239012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5F6EFF-F28C-4A1E-BC5F-C01434E4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4E2EF-2AD4-4093-B563-A8BD242C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12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8B213-BAF5-437F-9A85-CD7A0D1D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CC374-11F6-4E2F-9493-5445DF5C4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144D0F-1D9A-4359-B1C9-EAAA4DDC4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11BCEC-ADA5-4E10-8034-F89CA527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DD68CA-111D-4074-A066-F11EFA65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66692A-6D80-4271-92A0-47005278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56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4DC0E-DBC1-4A7C-9571-9199C039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D7F9EF-E8F6-4A19-8646-CF0F04523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3A0F5E-A091-48B8-97F8-B90F55A74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1EA5C-510C-40BC-B0EE-AE064EF2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76B1CD-B457-429C-84A8-ADF6100A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01D293-0445-4734-BAC2-A1D598D39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6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07444-D5CC-42DB-8F7E-0BD53B68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E96137-4BC4-47A7-B580-CEB8A0910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4C883-9C9C-4428-8397-135DC1428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87BA6-7CBC-42B7-91CA-9763953F820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8457B8-FE3B-4A64-A671-7EF45BB29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4BAAFD-A530-4F43-B344-78D6D3F12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5A68-ED9F-4C10-9233-D01B26E94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87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2F02D-7314-48B3-954B-F123602DE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20DE6-9CEB-451C-9AD1-D5835B1F8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CA14D-DE97-45F0-9278-7A2C7E3E6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36A4AF-9DC7-4398-A57E-3A54A2134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30D93F-E93C-4A4A-A45E-4772B08B8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50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0007C460-01B7-4804-8A63-93080AB595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4B5DF90B-92B4-47B2-9987-32CB6FE042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339AA9-4F97-45AD-9FF1-41A1C08D5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A7F39B-E507-43E0-B9CD-8983091CA262}" type="datetimeFigureOut">
              <a:rPr lang="ru-RU"/>
              <a:pPr>
                <a:defRPr/>
              </a:pPr>
              <a:t>27.01.2023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0ECAB-6D80-485D-8B4C-14F36B9F8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19FA2F-09E0-46BA-B70C-A8FA07C1D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E7BF69B-AFEC-4ABD-906B-F135D42B15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942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rpt=simage&amp;noreask=1&amp;source=qa&amp;text=%D0%9D%D0%B8%D0%BA%D0%BE%D0%BB%D0%B0%D0%B9+%D0%9D%D0%B8%D0%BA%D0%BE%D0%BB%D0%B0%D0%B5%D0%B2%D0%B8%D1%87+%D0%93%D0%B5+%D0%9F%D1%91%D1%82%D1%80+I+%D0%B4%D0%BE%D0%BF%D1%80%D0%B0%D1%88%D0%B8%D0%B2%D0%B0%D0%B5%D1%82+%D1%86%D0%B0%D1%80%D0%B5%D0%B2%D0%B8%D1%87%D0%B0+%D0%90%D0%BB%D0%B5%D0%BA%D1%81%D0%B5%D1%8F+%D0%9F%D0%B5%D1%82%D1%80%D0%BE%D0%B2%D0%B8%D1%87%D0%B0+%D0%B2+%D0%9F%D0%B5%D1%82%D0%B5%D1%80%D0%B3%D0%BE%D1%84%D0%B5&amp;stype=image&amp;lr=172&amp;parent-reqid=1642392457220766-7379124203060673221-sas2-0724-sas-l7-balancer-8080-BAL-5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2" Type="http://schemas.openxmlformats.org/officeDocument/2006/relationships/image" Target="../media/image43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4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CF54E-E1A8-430B-B78F-6A7F50D1B6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39ED4C-98CF-4B4D-B0F9-708D786B72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803ADE-7D49-4FF1-AA22-D004D6332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63" t="26149" r="29588" b="7314"/>
          <a:stretch/>
        </p:blipFill>
        <p:spPr>
          <a:xfrm>
            <a:off x="523782" y="0"/>
            <a:ext cx="4706633" cy="68146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F854CE-7DE1-4680-A2B3-906F2BB56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09" t="30420" r="28350" b="26472"/>
          <a:stretch/>
        </p:blipFill>
        <p:spPr>
          <a:xfrm>
            <a:off x="5454428" y="406229"/>
            <a:ext cx="6453487" cy="5808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CFF2F-FA43-4E5B-B497-CC603BA5D746}"/>
              </a:ext>
            </a:extLst>
          </p:cNvPr>
          <p:cNvSpPr txBox="1"/>
          <p:nvPr/>
        </p:nvSpPr>
        <p:spPr>
          <a:xfrm>
            <a:off x="6312023" y="643631"/>
            <a:ext cx="86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Десна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4CF20-84F4-4083-9B8B-07B1B86CB090}"/>
              </a:ext>
            </a:extLst>
          </p:cNvPr>
          <p:cNvSpPr txBox="1"/>
          <p:nvPr/>
        </p:nvSpPr>
        <p:spPr>
          <a:xfrm>
            <a:off x="6230633" y="1630409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Древляне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44E5A-A61D-4D24-A45B-5D66D3210622}"/>
              </a:ext>
            </a:extLst>
          </p:cNvPr>
          <p:cNvSpPr txBox="1"/>
          <p:nvPr/>
        </p:nvSpPr>
        <p:spPr>
          <a:xfrm>
            <a:off x="6248388" y="2385520"/>
            <a:ext cx="123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61272-5C06-4C99-B40A-A8C0FD7BFD75}"/>
              </a:ext>
            </a:extLst>
          </p:cNvPr>
          <p:cNvSpPr txBox="1"/>
          <p:nvPr/>
        </p:nvSpPr>
        <p:spPr>
          <a:xfrm>
            <a:off x="7066614" y="59371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</p:spTree>
    <p:extLst>
      <p:ext uri="{BB962C8B-B14F-4D97-AF65-F5344CB8AC3E}">
        <p14:creationId xmlns:p14="http://schemas.microsoft.com/office/powerpoint/2010/main" val="410708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A83D71-E8DA-4BBF-9651-850C90EE0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B860F-F376-459A-9388-ACB447C3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601059-86BF-4682-A924-45C1872B3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330960-FFFF-4FE1-BA7D-878641E7F1F7}"/>
              </a:ext>
            </a:extLst>
          </p:cNvPr>
          <p:cNvSpPr/>
          <p:nvPr/>
        </p:nvSpPr>
        <p:spPr>
          <a:xfrm>
            <a:off x="381741" y="1207363"/>
            <a:ext cx="112657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1558-1583 году проходила так называемая "Ливонская война". Назовите не менее трёх её последствий для России.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67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401C84-088D-4CB3-B023-70F83101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050FA-1827-406D-AD8F-CC9DB185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C524AE-D2E2-496F-B8AE-1351E7CEE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F7F54B-4103-489E-94F4-0E48AE4C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1" y="610166"/>
            <a:ext cx="11611050" cy="56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17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65545-5A22-4BC7-A08D-C5EDD8B38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03F4A7-D2FA-4C62-ABE3-45801A9E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6E11F2-F3FF-4B42-8817-6CE97DDB0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F3318FEF-C60A-47D0-8B85-FFD7C1DB1433}"/>
              </a:ext>
            </a:extLst>
          </p:cNvPr>
          <p:cNvSpPr txBox="1">
            <a:spLocks/>
          </p:cNvSpPr>
          <p:nvPr/>
        </p:nvSpPr>
        <p:spPr>
          <a:xfrm>
            <a:off x="579753" y="1348656"/>
            <a:ext cx="7235319" cy="604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14AB41-32D9-46A1-9A2F-DDBF6D022FFC}"/>
              </a:ext>
            </a:extLst>
          </p:cNvPr>
          <p:cNvSpPr/>
          <p:nvPr/>
        </p:nvSpPr>
        <p:spPr>
          <a:xfrm>
            <a:off x="488272" y="483097"/>
            <a:ext cx="11487704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77.userapi.com/impg/hidCixVa3XY-EJtnAy5U6cF8UNFz2DBqZlO5gg/q9yFe-FuAhk.jpg?size=1180x484&amp;quality=95&amp;sign=f004813ad43f96fccc58f61bc5acd5e5&amp;type=album">
            <a:extLst>
              <a:ext uri="{FF2B5EF4-FFF2-40B4-BE49-F238E27FC236}">
                <a16:creationId xmlns:a16="http://schemas.microsoft.com/office/drawing/2014/main" id="{BD82D184-7357-4E05-A69E-268961C71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23950"/>
            <a:ext cx="112395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73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33430-86F7-4E15-9402-7289236C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600A05-88E0-405C-BEEA-840F28B1D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10D1F-ED40-4E6F-9962-2DD01991D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86" t="23042" r="28417" b="25696"/>
          <a:stretch/>
        </p:blipFill>
        <p:spPr>
          <a:xfrm>
            <a:off x="550574" y="195308"/>
            <a:ext cx="6151237" cy="63810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8F1137-884D-4EC3-BB41-DE930BDD1B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37" t="33940" r="29667" b="17538"/>
          <a:stretch/>
        </p:blipFill>
        <p:spPr>
          <a:xfrm>
            <a:off x="6780180" y="876771"/>
            <a:ext cx="5198597" cy="5104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1A62D8-2A11-40E0-A647-8D506F6BE2BB}"/>
              </a:ext>
            </a:extLst>
          </p:cNvPr>
          <p:cNvSpPr txBox="1"/>
          <p:nvPr/>
        </p:nvSpPr>
        <p:spPr>
          <a:xfrm>
            <a:off x="7739888" y="1336371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021905-0B76-4C73-B987-69AF0F193D01}"/>
              </a:ext>
            </a:extLst>
          </p:cNvPr>
          <p:cNvSpPr txBox="1"/>
          <p:nvPr/>
        </p:nvSpPr>
        <p:spPr>
          <a:xfrm>
            <a:off x="9543535" y="552509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8B6273-B098-4224-8BA4-17B66195CCD1}"/>
              </a:ext>
            </a:extLst>
          </p:cNvPr>
          <p:cNvSpPr txBox="1"/>
          <p:nvPr/>
        </p:nvSpPr>
        <p:spPr>
          <a:xfrm>
            <a:off x="7801187" y="1891464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Киев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34EA0-23CB-4B7B-870C-E8299E7156CE}"/>
              </a:ext>
            </a:extLst>
          </p:cNvPr>
          <p:cNvSpPr txBox="1"/>
          <p:nvPr/>
        </p:nvSpPr>
        <p:spPr>
          <a:xfrm>
            <a:off x="7739888" y="2842855"/>
            <a:ext cx="201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Голицын</a:t>
            </a:r>
          </a:p>
        </p:txBody>
      </p:sp>
    </p:spTree>
    <p:extLst>
      <p:ext uri="{BB962C8B-B14F-4D97-AF65-F5344CB8AC3E}">
        <p14:creationId xmlns:p14="http://schemas.microsoft.com/office/powerpoint/2010/main" val="99804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B39CA1-B2A7-406A-812F-B6D02EBB8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0BC8F-D980-47A0-AFFF-A3D50D91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B2CEFB-A218-4CA6-83AD-BFCF0576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B790A7-C4F4-4587-8875-841C53B94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93" t="23171" r="30315" b="9930"/>
          <a:stretch/>
        </p:blipFill>
        <p:spPr>
          <a:xfrm>
            <a:off x="701335" y="0"/>
            <a:ext cx="4012708" cy="66252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B2C7C-E445-4F37-8F4C-CCB87EB99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85" t="25998" r="28726" b="16267"/>
          <a:stretch/>
        </p:blipFill>
        <p:spPr>
          <a:xfrm>
            <a:off x="5569259" y="258188"/>
            <a:ext cx="5624743" cy="6367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E59570-B482-4BEE-87DD-CE9061E77F34}"/>
              </a:ext>
            </a:extLst>
          </p:cNvPr>
          <p:cNvSpPr txBox="1"/>
          <p:nvPr/>
        </p:nvSpPr>
        <p:spPr>
          <a:xfrm>
            <a:off x="6843244" y="843240"/>
            <a:ext cx="64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2762B-B38E-4DED-8C11-F503BE582B57}"/>
              </a:ext>
            </a:extLst>
          </p:cNvPr>
          <p:cNvSpPr txBox="1"/>
          <p:nvPr/>
        </p:nvSpPr>
        <p:spPr>
          <a:xfrm>
            <a:off x="8654288" y="620387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6CB93-EAA0-4B0A-A4CC-0E7FCA7C30B0}"/>
              </a:ext>
            </a:extLst>
          </p:cNvPr>
          <p:cNvSpPr txBox="1"/>
          <p:nvPr/>
        </p:nvSpPr>
        <p:spPr>
          <a:xfrm>
            <a:off x="6621302" y="1640959"/>
            <a:ext cx="168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Великий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585B1-7A90-49DE-9A6D-E8AC483F6BE4}"/>
              </a:ext>
            </a:extLst>
          </p:cNvPr>
          <p:cNvSpPr txBox="1"/>
          <p:nvPr/>
        </p:nvSpPr>
        <p:spPr>
          <a:xfrm>
            <a:off x="6621301" y="2438678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</a:t>
            </a:r>
          </a:p>
        </p:txBody>
      </p:sp>
    </p:spTree>
    <p:extLst>
      <p:ext uri="{BB962C8B-B14F-4D97-AF65-F5344CB8AC3E}">
        <p14:creationId xmlns:p14="http://schemas.microsoft.com/office/powerpoint/2010/main" val="92058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4D1C22-010C-4E0F-96FC-3E8C1C9C1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C6863-FACD-4628-A964-CE403C2F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A67E74-7731-4C3A-B1BC-98071B989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0279FC-E0FF-4BC7-A0D7-9DE8D852F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09" t="20841" r="29806" b="13527"/>
          <a:stretch/>
        </p:blipFill>
        <p:spPr>
          <a:xfrm>
            <a:off x="523783" y="0"/>
            <a:ext cx="4554244" cy="68112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757B38-9251-448E-993D-7524E7EC93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58" t="24398" r="28944" b="29212"/>
          <a:stretch/>
        </p:blipFill>
        <p:spPr>
          <a:xfrm>
            <a:off x="5202313" y="365125"/>
            <a:ext cx="6668819" cy="6127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88168-5A65-438D-8FC3-BDF363BE9539}"/>
              </a:ext>
            </a:extLst>
          </p:cNvPr>
          <p:cNvSpPr txBox="1"/>
          <p:nvPr/>
        </p:nvSpPr>
        <p:spPr>
          <a:xfrm>
            <a:off x="6740094" y="573197"/>
            <a:ext cx="112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811F7-8C1F-4313-BA4C-37A367D177F5}"/>
              </a:ext>
            </a:extLst>
          </p:cNvPr>
          <p:cNvSpPr txBox="1"/>
          <p:nvPr/>
        </p:nvSpPr>
        <p:spPr>
          <a:xfrm>
            <a:off x="8680921" y="599229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2EC3C-4439-4B82-8A98-7D7C63BEEC2E}"/>
              </a:ext>
            </a:extLst>
          </p:cNvPr>
          <p:cNvSpPr txBox="1"/>
          <p:nvPr/>
        </p:nvSpPr>
        <p:spPr>
          <a:xfrm>
            <a:off x="6497015" y="1294090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8D2A54-E623-4A2B-9DC1-749AD28CD85F}"/>
              </a:ext>
            </a:extLst>
          </p:cNvPr>
          <p:cNvSpPr txBox="1"/>
          <p:nvPr/>
        </p:nvSpPr>
        <p:spPr>
          <a:xfrm>
            <a:off x="6497015" y="22230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655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401E4F-F39C-4F83-A37C-C7109BC7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DB0EB-DB51-4EE3-8B33-20B40407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2ED172-0A87-49B8-9E49-019922031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5B2EB3-1463-4C08-89B3-93ACE10C2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73" t="18641" r="29150" b="16634"/>
          <a:stretch/>
        </p:blipFill>
        <p:spPr>
          <a:xfrm>
            <a:off x="417251" y="8877"/>
            <a:ext cx="4802819" cy="67836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7594C6-8F41-4CF2-84C1-D3931984B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04" t="29881" r="28652" b="14585"/>
          <a:stretch/>
        </p:blipFill>
        <p:spPr>
          <a:xfrm>
            <a:off x="5641019" y="284794"/>
            <a:ext cx="5793420" cy="6340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9CE44-BA4D-4767-964E-36A906ADD08A}"/>
              </a:ext>
            </a:extLst>
          </p:cNvPr>
          <p:cNvSpPr txBox="1"/>
          <p:nvPr/>
        </p:nvSpPr>
        <p:spPr>
          <a:xfrm>
            <a:off x="6864380" y="496371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03C69-2F5F-441B-A1C0-AF2E12165D9F}"/>
              </a:ext>
            </a:extLst>
          </p:cNvPr>
          <p:cNvSpPr txBox="1"/>
          <p:nvPr/>
        </p:nvSpPr>
        <p:spPr>
          <a:xfrm>
            <a:off x="8654288" y="620387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57313-084A-4B97-822B-51F23E04957F}"/>
              </a:ext>
            </a:extLst>
          </p:cNvPr>
          <p:cNvSpPr txBox="1"/>
          <p:nvPr/>
        </p:nvSpPr>
        <p:spPr>
          <a:xfrm>
            <a:off x="6621301" y="1360729"/>
            <a:ext cx="90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Лесная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853525-87CC-46D6-94FF-AB0E0DD87BC4}"/>
              </a:ext>
            </a:extLst>
          </p:cNvPr>
          <p:cNvSpPr txBox="1"/>
          <p:nvPr/>
        </p:nvSpPr>
        <p:spPr>
          <a:xfrm>
            <a:off x="6621301" y="2225087"/>
            <a:ext cx="126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Меншиков</a:t>
            </a:r>
          </a:p>
        </p:txBody>
      </p:sp>
    </p:spTree>
    <p:extLst>
      <p:ext uri="{BB962C8B-B14F-4D97-AF65-F5344CB8AC3E}">
        <p14:creationId xmlns:p14="http://schemas.microsoft.com/office/powerpoint/2010/main" val="301731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49F2AA-4DBA-4290-8BD6-7C0AE1F9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7C7E15-D736-4327-9C1A-281BFCE4E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92" t="21985" r="26978" b="37886"/>
          <a:stretch/>
        </p:blipFill>
        <p:spPr>
          <a:xfrm>
            <a:off x="361440" y="1085795"/>
            <a:ext cx="4989250" cy="34834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4BC564-EFFB-4741-94B6-D106D1024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55" t="61985" r="23774" b="20410"/>
          <a:stretch/>
        </p:blipFill>
        <p:spPr>
          <a:xfrm>
            <a:off x="5524968" y="3429000"/>
            <a:ext cx="6667032" cy="18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1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65545-5A22-4BC7-A08D-C5EDD8B38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03F4A7-D2FA-4C62-ABE3-45801A9E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6E11F2-F3FF-4B42-8817-6CE97DDB0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F3318FEF-C60A-47D0-8B85-FFD7C1DB1433}"/>
              </a:ext>
            </a:extLst>
          </p:cNvPr>
          <p:cNvSpPr txBox="1">
            <a:spLocks/>
          </p:cNvSpPr>
          <p:nvPr/>
        </p:nvSpPr>
        <p:spPr>
          <a:xfrm>
            <a:off x="579753" y="1348656"/>
            <a:ext cx="7235319" cy="604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политика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Петра Великого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effects1.ru/gallery/Klipart/Znamenitosti/Glava/Rossiya/Pyotr-1/Pyotr-1-7-0.png">
            <a:extLst>
              <a:ext uri="{FF2B5EF4-FFF2-40B4-BE49-F238E27FC236}">
                <a16:creationId xmlns:a16="http://schemas.microsoft.com/office/drawing/2014/main" id="{9E895304-C865-45E5-A5D3-3F55492F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6624" y="188640"/>
            <a:ext cx="4155999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32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941EC-8148-4909-ABE8-10E1E4F96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Пётр 1(1689-1725)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74F23-EC39-4EF4-8B0D-92485EEE3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1589" y="5599266"/>
            <a:ext cx="2778711" cy="12587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Антропов. Портрет Петра I. 1770</a:t>
            </a:r>
          </a:p>
        </p:txBody>
      </p:sp>
      <p:pic>
        <p:nvPicPr>
          <p:cNvPr id="2052" name="Picture 4" descr="https://arthive.net/res/media/img/ox800/work/859/441077.jpg">
            <a:extLst>
              <a:ext uri="{FF2B5EF4-FFF2-40B4-BE49-F238E27FC236}">
                <a16:creationId xmlns:a16="http://schemas.microsoft.com/office/drawing/2014/main" id="{64136441-26F4-40BA-903A-2937E93D3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00" y="1690688"/>
            <a:ext cx="2957686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900BC3FC-0CAE-4230-BEEE-BC74FB24FF3C}"/>
              </a:ext>
            </a:extLst>
          </p:cNvPr>
          <p:cNvSpPr txBox="1">
            <a:spLocks/>
          </p:cNvSpPr>
          <p:nvPr/>
        </p:nvSpPr>
        <p:spPr>
          <a:xfrm>
            <a:off x="3317289" y="2799633"/>
            <a:ext cx="2778711" cy="1258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Кнеллер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Портрет Петра I. 1698.</a:t>
            </a:r>
          </a:p>
        </p:txBody>
      </p:sp>
      <p:pic>
        <p:nvPicPr>
          <p:cNvPr id="2054" name="Picture 6" descr="https://xn--1-itb3afj.xn--p1acf/wp-content/uploads/2017/10/kneller_petr_i.jpg">
            <a:extLst>
              <a:ext uri="{FF2B5EF4-FFF2-40B4-BE49-F238E27FC236}">
                <a16:creationId xmlns:a16="http://schemas.microsoft.com/office/drawing/2014/main" id="{2A94E1B9-325B-469B-B78A-52F42B22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0" y="1690688"/>
            <a:ext cx="2819529" cy="488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73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33430-86F7-4E15-9402-7289236C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600A05-88E0-405C-BEEA-840F28B1D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E9AB21-FD56-44E5-B11D-2A0743E49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71" t="34563" r="28204" b="15340"/>
          <a:stretch/>
        </p:blipFill>
        <p:spPr>
          <a:xfrm>
            <a:off x="482422" y="319735"/>
            <a:ext cx="6371139" cy="63383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5387A2-764E-4ABA-BE0E-3D6A4677D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96" t="28846" r="28581" b="27918"/>
          <a:stretch/>
        </p:blipFill>
        <p:spPr>
          <a:xfrm>
            <a:off x="6853561" y="1154474"/>
            <a:ext cx="5237914" cy="4766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8CBD7-F354-49D6-890C-90B3D13948FE}"/>
              </a:ext>
            </a:extLst>
          </p:cNvPr>
          <p:cNvSpPr txBox="1"/>
          <p:nvPr/>
        </p:nvSpPr>
        <p:spPr>
          <a:xfrm>
            <a:off x="7439487" y="1321356"/>
            <a:ext cx="1287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Святослав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33CAB-2CD1-49CF-AB92-A0631183B22A}"/>
              </a:ext>
            </a:extLst>
          </p:cNvPr>
          <p:cNvSpPr txBox="1"/>
          <p:nvPr/>
        </p:nvSpPr>
        <p:spPr>
          <a:xfrm>
            <a:off x="7653263" y="20799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548F6-44F2-4E21-BD4C-C1148A0143ED}"/>
              </a:ext>
            </a:extLst>
          </p:cNvPr>
          <p:cNvSpPr txBox="1"/>
          <p:nvPr/>
        </p:nvSpPr>
        <p:spPr>
          <a:xfrm>
            <a:off x="7653263" y="2869252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Византия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4BD2E6-619E-4289-A57D-CDAC853B56F4}"/>
              </a:ext>
            </a:extLst>
          </p:cNvPr>
          <p:cNvSpPr txBox="1"/>
          <p:nvPr/>
        </p:nvSpPr>
        <p:spPr>
          <a:xfrm>
            <a:off x="8125143" y="587926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</a:p>
        </p:txBody>
      </p:sp>
    </p:spTree>
    <p:extLst>
      <p:ext uri="{BB962C8B-B14F-4D97-AF65-F5344CB8AC3E}">
        <p14:creationId xmlns:p14="http://schemas.microsoft.com/office/powerpoint/2010/main" val="244561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941EC-8148-4909-ABE8-10E1E4F96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46" y="26644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один любой тезис (обобщённое оценочное суждение), содержащий информацию о различиях в положении дворянства в периоды правлений Петра I и Екатерины II по какому(-им)-либо признаку(-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Приведите два обоснования этого тезиса. Каждое обоснование должно содержать два исторических факта (по одному для каждого из сравниваемых объектов). При обосновании тезиса избегайте рассуждений общего характера.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оформите в следующем виде.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Тезис:_____________________________________________________________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Обоснования тезиса: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  ________________________________________________________________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  ________________________________________________________________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837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941EC-8148-4909-ABE8-10E1E4F96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46" y="26644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один любой тезис (обобщённое оценочное суждение), содержащий информацию о различиях в положении русского дворянства в последние годы царствования Петра I и Александра II по какому(-им)-либо признаку(-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Приведите два обоснования этого тезиса. Каждое обоснование должно содержать два исторических факта (по одному для каждого из сравниваемых объектов). При обосновании тезиса избегайте рассуждений общего характера.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оформите в следующем виде.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Тезис:_____________________________________________________________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Обоснования тезиса: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  ________________________________________________________________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  ________________________________________________________________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23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941EC-8148-4909-ABE8-10E1E4F96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46" y="26644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один любой тезис (обобщённое оценочное суждение), содержащий информацию о различиях в положении крестьянства в периоды правлений Петра I и Елизаветы Петровны по какому(-им)-либо признаку(-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Приведите два обоснования этого тезиса. Каждое обоснование должно содержать два исторических факта (по одному для каждого из сравниваемых объектов). При обосновании тезиса избегайте рассуждений общего характера.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оформите в следующем виде.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Тезис:_____________________________________________________________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Обоснования тезиса: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  ________________________________________________________________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  ________________________________________________________________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63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9F47B-4FF3-47DD-8035-615769A1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2" y="-171450"/>
            <a:ext cx="11478827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РЕФОРМЫ УПРАВЛЕНИЯ ПЕТРА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4responsible.ru/misc/i/gallery/14479/1144771.jpg">
            <a:extLst>
              <a:ext uri="{FF2B5EF4-FFF2-40B4-BE49-F238E27FC236}">
                <a16:creationId xmlns:a16="http://schemas.microsoft.com/office/drawing/2014/main" id="{792AC4BC-253A-4E78-BB05-D72DE792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36" y="971550"/>
            <a:ext cx="6041927" cy="4686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7">
            <a:extLst>
              <a:ext uri="{FF2B5EF4-FFF2-40B4-BE49-F238E27FC236}">
                <a16:creationId xmlns:a16="http://schemas.microsoft.com/office/drawing/2014/main" id="{14DBB44A-8738-4FA5-916B-B8A9AF58D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62" y="5769885"/>
            <a:ext cx="11630472" cy="861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 I допрашивает царевича Алексея Петровича в Петергофе</a:t>
            </a:r>
            <a:endParaRPr lang="ru-RU" altLang="ru-RU" sz="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Ге, написанная в 1871 году. </a:t>
            </a:r>
          </a:p>
        </p:txBody>
      </p:sp>
      <p:sp>
        <p:nvSpPr>
          <p:cNvPr id="5125" name="AutoShape 8" descr="https://avatars.mds.yandex.net/get-entity_search/50039/135201772/S122x122_2x">
            <a:hlinkClick r:id="rId3"/>
            <a:extLst>
              <a:ext uri="{FF2B5EF4-FFF2-40B4-BE49-F238E27FC236}">
                <a16:creationId xmlns:a16="http://schemas.microsoft.com/office/drawing/2014/main" id="{C2BA0F5B-11C2-451E-9AD5-763784C09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1475" y="-9525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5D4B6-8FA6-4C8B-9312-0BDBE8BB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79" y="260349"/>
            <a:ext cx="10758441" cy="8509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СЕНАТА И КОЛЛЕГИЙ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D7C2B3-B863-4366-92E4-D0B676D02436}"/>
              </a:ext>
            </a:extLst>
          </p:cNvPr>
          <p:cNvSpPr/>
          <p:nvPr/>
        </p:nvSpPr>
        <p:spPr>
          <a:xfrm>
            <a:off x="4749553" y="1228325"/>
            <a:ext cx="7253057" cy="2519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с Сенатом появилась должность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фискалов</a:t>
            </a:r>
            <a:r>
              <a:rPr lang="ru-RU" sz="24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7D2677-24A5-49C3-BA0D-0C601413E63D}"/>
              </a:ext>
            </a:extLst>
          </p:cNvPr>
          <p:cNvSpPr/>
          <p:nvPr/>
        </p:nvSpPr>
        <p:spPr>
          <a:xfrm>
            <a:off x="729264" y="5862637"/>
            <a:ext cx="3927523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ПАВЕЛ ИВАНОВИЧ ЯГУЖИНСКИЙ</a:t>
            </a:r>
          </a:p>
        </p:txBody>
      </p:sp>
      <p:pic>
        <p:nvPicPr>
          <p:cNvPr id="6149" name="Picture 7" descr="https://img-fotki.yandex.ru/get/110545/374871492.36/0_1ab50c_eace2c6f_orig">
            <a:extLst>
              <a:ext uri="{FF2B5EF4-FFF2-40B4-BE49-F238E27FC236}">
                <a16:creationId xmlns:a16="http://schemas.microsoft.com/office/drawing/2014/main" id="{8C50C049-78C7-49BF-8F47-75E8CE9BA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2" y="1362802"/>
            <a:ext cx="3844925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214E769-43B9-4725-B989-8E3ABD7C59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968198"/>
              </p:ext>
            </p:extLst>
          </p:nvPr>
        </p:nvGraphicFramePr>
        <p:xfrm>
          <a:off x="5663952" y="2276873"/>
          <a:ext cx="6090083" cy="4230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EE2A08-5E03-4CC9-B0FD-4E39DF7B5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F3EF6B8-C52A-4DCE-B011-8A7D52BB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673292"/>
            <a:ext cx="642743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Сенат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высший государственный орган, назначавшийся царём и осуществлявший законодательную, исполнительную и судебную власть.</a:t>
            </a:r>
          </a:p>
        </p:txBody>
      </p:sp>
      <p:pic>
        <p:nvPicPr>
          <p:cNvPr id="3074" name="Picture 2" descr="https://u.foxford.ngcdn.ru/uploads/tinymce_file/file/66911/2661c966fac6e997.png">
            <a:extLst>
              <a:ext uri="{FF2B5EF4-FFF2-40B4-BE49-F238E27FC236}">
                <a16:creationId xmlns:a16="http://schemas.microsoft.com/office/drawing/2014/main" id="{7E162EA3-905C-43C5-9696-0C3E40A2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72" y="473615"/>
            <a:ext cx="3808520" cy="29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7F1A05-67CB-423B-88C6-6AD79223DAD5}"/>
              </a:ext>
            </a:extLst>
          </p:cNvPr>
          <p:cNvSpPr/>
          <p:nvPr/>
        </p:nvSpPr>
        <p:spPr>
          <a:xfrm>
            <a:off x="7363522" y="3446173"/>
            <a:ext cx="3094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Сенат петровского времени. </a:t>
            </a:r>
          </a:p>
          <a:p>
            <a:pPr algn="ctr"/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Н. </a:t>
            </a:r>
            <a:r>
              <a:rPr lang="ru-RU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Кардовский</a:t>
            </a:r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90F397-24D2-41F5-B7BE-032C50E61CDF}"/>
              </a:ext>
            </a:extLst>
          </p:cNvPr>
          <p:cNvSpPr/>
          <p:nvPr/>
        </p:nvSpPr>
        <p:spPr>
          <a:xfrm>
            <a:off x="1569569" y="5281261"/>
            <a:ext cx="8888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«Ныне уже всё у вас в руках»</a:t>
            </a:r>
            <a:endParaRPr lang="ru-RU" sz="5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903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EE2A08-5E03-4CC9-B0FD-4E39DF7B5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F3EF6B8-C52A-4DCE-B011-8A7D52BB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673292"/>
            <a:ext cx="6427434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Коллегии —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высшие органы отраслевого управления в Российской империи, в основе работы которых лежал коллегиальный (совместный) принцип управления.</a:t>
            </a:r>
          </a:p>
        </p:txBody>
      </p:sp>
      <p:pic>
        <p:nvPicPr>
          <p:cNvPr id="3074" name="Picture 2" descr="https://u.foxford.ngcdn.ru/uploads/tinymce_file/file/66911/2661c966fac6e997.png">
            <a:extLst>
              <a:ext uri="{FF2B5EF4-FFF2-40B4-BE49-F238E27FC236}">
                <a16:creationId xmlns:a16="http://schemas.microsoft.com/office/drawing/2014/main" id="{7E162EA3-905C-43C5-9696-0C3E40A2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72" y="473615"/>
            <a:ext cx="3808520" cy="29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7F1A05-67CB-423B-88C6-6AD79223DAD5}"/>
              </a:ext>
            </a:extLst>
          </p:cNvPr>
          <p:cNvSpPr/>
          <p:nvPr/>
        </p:nvSpPr>
        <p:spPr>
          <a:xfrm>
            <a:off x="7363522" y="3446173"/>
            <a:ext cx="3094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Сенат петровского времени. </a:t>
            </a:r>
          </a:p>
          <a:p>
            <a:pPr algn="ctr"/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Н. </a:t>
            </a:r>
            <a:r>
              <a:rPr lang="ru-RU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Кардовский</a:t>
            </a:r>
            <a:r>
              <a:rPr lang="ru-RU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90F397-24D2-41F5-B7BE-032C50E61CDF}"/>
              </a:ext>
            </a:extLst>
          </p:cNvPr>
          <p:cNvSpPr/>
          <p:nvPr/>
        </p:nvSpPr>
        <p:spPr>
          <a:xfrm>
            <a:off x="1569569" y="5281261"/>
            <a:ext cx="8888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«Ныне уже всё у вас в руках»</a:t>
            </a:r>
            <a:endParaRPr lang="ru-RU" sz="5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68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E74326-CA5D-4892-A5CF-8D57AB82F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BFABD-D2D7-46CA-98DD-DE588F49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193948"/>
            <a:ext cx="11150354" cy="8509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СЕНАТА И КОЛЛЕГИЙ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B5E0C3-4CB4-4C94-B96B-B69FB2540735}"/>
              </a:ext>
            </a:extLst>
          </p:cNvPr>
          <p:cNvSpPr/>
          <p:nvPr/>
        </p:nvSpPr>
        <p:spPr>
          <a:xfrm>
            <a:off x="6497638" y="1592264"/>
            <a:ext cx="5380684" cy="3673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1720 году </a:t>
            </a:r>
            <a:r>
              <a:rPr lang="ru-RU" sz="28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составлен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регламент</a:t>
            </a:r>
            <a:r>
              <a:rPr lang="ru-RU" sz="28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регулировал деятельность (полномочия, обязанности) каждой из 12 коллегий. </a:t>
            </a:r>
          </a:p>
          <a:p>
            <a:pPr>
              <a:defRPr/>
            </a:pPr>
            <a:endParaRPr lang="ru-RU" sz="24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upload.wikimedia.org/wikipedia/commons/4/45/%D0%93%D0%B5%D0%BD%D0%B5%D1%80%D0%B0%D0%BB%D1%8C%D0%BD%D1%8B%D0%B9_%D1%80%D0%B5%D0%B3%D0%BB%D0%B0%D0%BC%D0%B5%D0%BD%D1%82.jpeg">
            <a:extLst>
              <a:ext uri="{FF2B5EF4-FFF2-40B4-BE49-F238E27FC236}">
                <a16:creationId xmlns:a16="http://schemas.microsoft.com/office/drawing/2014/main" id="{D5346F54-25B7-4B14-898A-529D0BE11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tretch/>
        </p:blipFill>
        <p:spPr bwMode="auto">
          <a:xfrm>
            <a:off x="1384207" y="1126603"/>
            <a:ext cx="4510088" cy="532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12">
            <a:extLst>
              <a:ext uri="{FF2B5EF4-FFF2-40B4-BE49-F238E27FC236}">
                <a16:creationId xmlns:a16="http://schemas.microsoft.com/office/drawing/2014/main" id="{3F6C7393-4164-4491-9FA8-26C85C4A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5429250"/>
            <a:ext cx="31686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3AD9A-6C8E-472F-BBBC-EEEB05BE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6B8C77-FD5E-4E79-92FD-C4D63D0B0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1E29C7-3C4C-4FE2-A10A-149C52955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583F56-6EBF-4877-BE34-032CCA7CA6D0}"/>
              </a:ext>
            </a:extLst>
          </p:cNvPr>
          <p:cNvSpPr/>
          <p:nvPr/>
        </p:nvSpPr>
        <p:spPr>
          <a:xfrm>
            <a:off x="1006135" y="2727638"/>
            <a:ext cx="84929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424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рекрутские наборы, регулярная</a:t>
            </a:r>
            <a:r>
              <a:rPr lang="ru-RU" sz="4800" dirty="0">
                <a:solidFill>
                  <a:srgbClr val="424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800" b="1" dirty="0">
                <a:solidFill>
                  <a:srgbClr val="424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армия </a:t>
            </a:r>
            <a:endParaRPr lang="en-US" sz="4800" b="1" dirty="0">
              <a:solidFill>
                <a:srgbClr val="4245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>
                <a:solidFill>
                  <a:srgbClr val="424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(обязательная пожизненная служба дворян)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A36042-5865-4727-8CB4-ED3E91519494}"/>
              </a:ext>
            </a:extLst>
          </p:cNvPr>
          <p:cNvSpPr/>
          <p:nvPr/>
        </p:nvSpPr>
        <p:spPr>
          <a:xfrm>
            <a:off x="1951979" y="534432"/>
            <a:ext cx="313419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>
                <a:solidFill>
                  <a:srgbClr val="424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1705</a:t>
            </a:r>
            <a:endParaRPr lang="ru-RU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recruit.aif.ru/img/petr/petr_b_2_1.png">
            <a:extLst>
              <a:ext uri="{FF2B5EF4-FFF2-40B4-BE49-F238E27FC236}">
                <a16:creationId xmlns:a16="http://schemas.microsoft.com/office/drawing/2014/main" id="{71AC95F5-EEE4-4153-9AFB-50CFAA1A2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943" y="62144"/>
            <a:ext cx="2265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58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A1A91C-1200-4F8F-A2D5-E9A81FF71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FCA92-F84A-4797-9AAE-5A95E09ADD4A}" type="slidenum">
              <a:rPr lang="ru-RU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29</a:t>
            </a:fld>
            <a:endParaRPr lang="ru-RU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4713" r="60316" b="50000"/>
          <a:stretch/>
        </p:blipFill>
        <p:spPr bwMode="auto">
          <a:xfrm>
            <a:off x="4812054" y="1282731"/>
            <a:ext cx="1872328" cy="17973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695399" y="446209"/>
            <a:ext cx="2952329" cy="1800200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государственного вмешательства  в экономику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69816" y="446209"/>
            <a:ext cx="3693255" cy="1800200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1715 года – поощрение частного предпринимательства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47728" y="3212976"/>
            <a:ext cx="4752528" cy="1368152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казенной монополии на соль для пополнения казны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t="14699"/>
          <a:stretch/>
        </p:blipFill>
        <p:spPr bwMode="auto">
          <a:xfrm>
            <a:off x="8559435" y="3230774"/>
            <a:ext cx="1878013" cy="1576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t="14699"/>
          <a:stretch/>
        </p:blipFill>
        <p:spPr bwMode="auto">
          <a:xfrm flipH="1">
            <a:off x="1738112" y="3212976"/>
            <a:ext cx="1752351" cy="1576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/>
        </p:spPr>
      </p:pic>
      <p:sp>
        <p:nvSpPr>
          <p:cNvPr id="16" name="Прямоугольник 15"/>
          <p:cNvSpPr/>
          <p:nvPr/>
        </p:nvSpPr>
        <p:spPr>
          <a:xfrm>
            <a:off x="265621" y="4734990"/>
            <a:ext cx="11594946" cy="179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Протекционизм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развития отечественной промышленности и вывоза товаров за границу. </a:t>
            </a:r>
          </a:p>
          <a:p>
            <a:pPr marL="342900" indent="-342900" algn="ctr">
              <a:spcAft>
                <a:spcPts val="1200"/>
              </a:spcAft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Меркантилизм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преобладание вывоза товаров из страны над ввозом для концентрации денег внутри страны.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0B872-0D0A-4878-BF06-A07DE7682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6" t="21359" r="27840" b="25567"/>
          <a:stretch/>
        </p:blipFill>
        <p:spPr>
          <a:xfrm>
            <a:off x="417879" y="235258"/>
            <a:ext cx="5987604" cy="62625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E37332-C0A9-4A42-B991-14D727E46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37" t="33658" r="28350" b="18964"/>
          <a:stretch/>
        </p:blipFill>
        <p:spPr>
          <a:xfrm>
            <a:off x="6474985" y="544866"/>
            <a:ext cx="5717015" cy="5768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56A056-A0B3-4016-AA04-8B3B84511882}"/>
              </a:ext>
            </a:extLst>
          </p:cNvPr>
          <p:cNvSpPr txBox="1"/>
          <p:nvPr/>
        </p:nvSpPr>
        <p:spPr>
          <a:xfrm>
            <a:off x="7182034" y="989860"/>
            <a:ext cx="203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Четырнадцатый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64CA2-62F3-4C2F-AC27-4C7353B56ECE}"/>
              </a:ext>
            </a:extLst>
          </p:cNvPr>
          <p:cNvSpPr txBox="1"/>
          <p:nvPr/>
        </p:nvSpPr>
        <p:spPr>
          <a:xfrm>
            <a:off x="7094737" y="1887985"/>
            <a:ext cx="107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36606-612C-4811-8D4B-80E68D9590DB}"/>
              </a:ext>
            </a:extLst>
          </p:cNvPr>
          <p:cNvSpPr txBox="1"/>
          <p:nvPr/>
        </p:nvSpPr>
        <p:spPr>
          <a:xfrm>
            <a:off x="7103394" y="2517645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Иванович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48B47-DF47-47E8-9F0D-DADE55D79DD8}"/>
              </a:ext>
            </a:extLst>
          </p:cNvPr>
          <p:cNvSpPr txBox="1"/>
          <p:nvPr/>
        </p:nvSpPr>
        <p:spPr>
          <a:xfrm>
            <a:off x="9421946" y="612846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345</a:t>
            </a:r>
          </a:p>
        </p:txBody>
      </p:sp>
    </p:spTree>
    <p:extLst>
      <p:ext uri="{BB962C8B-B14F-4D97-AF65-F5344CB8AC3E}">
        <p14:creationId xmlns:p14="http://schemas.microsoft.com/office/powerpoint/2010/main" val="4323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6127" y="563153"/>
            <a:ext cx="11647503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Поощрялась государством также и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полезных ископаемых</a:t>
            </a:r>
            <a:r>
              <a:rPr lang="ru-RU" sz="4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1719 г. была издана «Берг-привилегия»</a:t>
            </a:r>
          </a:p>
        </p:txBody>
      </p:sp>
      <p:pic>
        <p:nvPicPr>
          <p:cNvPr id="4" name="Picture 2" descr="http://www.x-mineral.ru/images/pictures/ruda/rud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533843"/>
            <a:ext cx="2088232" cy="1751659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kovka-istrazone.ru/images/stories/statyi/me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7"/>
          <a:stretch/>
        </p:blipFill>
        <p:spPr bwMode="auto">
          <a:xfrm>
            <a:off x="4151784" y="2873733"/>
            <a:ext cx="1674316" cy="995694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fx-commodities.ru/wp-content/uploads/2014/08/cena-na-serebro-dinamika-stoimosti-prognoz-na-sentiabr-2014-god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12" b="89512" l="6000" r="93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34" y="2800298"/>
            <a:ext cx="1532709" cy="1142565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ecosystema.ru/08nature/min/2_5_2_21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79121" l="1875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873734"/>
            <a:ext cx="1728192" cy="117949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xn----8sbiecm6bhdx8i.xn--p1ai/sites/default/files/images/shkolnikam/torf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89974" l="2344" r="96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24" y="4936378"/>
            <a:ext cx="1581796" cy="1186347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photo.tcw.ru/i/430/200/1636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84" b="97491" l="2125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05" y="4835508"/>
            <a:ext cx="1827695" cy="1063569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ecosystema.ru/08nature/min/1_6_6_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72" b="96947" l="350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219" y="4889538"/>
            <a:ext cx="1627538" cy="1066038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08956" y="4285501"/>
            <a:ext cx="2266137" cy="408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РУДА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75093" y="4053225"/>
            <a:ext cx="1982788" cy="640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МЕТАЛЛЫ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433692" y="4182075"/>
            <a:ext cx="1982788" cy="51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 УГОЛЬ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37055" y="4205292"/>
            <a:ext cx="1982788" cy="48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26808" y="6105786"/>
            <a:ext cx="1982788" cy="51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ТОРФ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98404" y="6114255"/>
            <a:ext cx="1982788" cy="51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ГОРНЫЙ ХРУСТАЛЬ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55594" y="6174787"/>
            <a:ext cx="1982788" cy="459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СЕЛИТРА</a:t>
            </a:r>
          </a:p>
        </p:txBody>
      </p:sp>
      <p:pic>
        <p:nvPicPr>
          <p:cNvPr id="11266" name="Picture 2" descr="http://my-stones.ru/wp-content/uploads/2016/02/%D1%81%D0%B5%D1%80%D0%B4%D0%BE%D0%BB%D0%B8%D0%B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1864" l="4750" r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29" y="4844697"/>
            <a:ext cx="1803513" cy="1330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415515" y="6174787"/>
            <a:ext cx="1982788" cy="51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СЕРДОЛИК</a:t>
            </a:r>
          </a:p>
        </p:txBody>
      </p:sp>
    </p:spTree>
    <p:extLst>
      <p:ext uri="{BB962C8B-B14F-4D97-AF65-F5344CB8AC3E}">
        <p14:creationId xmlns:p14="http://schemas.microsoft.com/office/powerpoint/2010/main" val="2137361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FB43E-B8EB-4F79-8234-40905489A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1675" y="340551"/>
            <a:ext cx="9376826" cy="5571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Указу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1703 г.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крепостных или черносошных крестьян приписывали к мануфактурам </a:t>
            </a:r>
          </a:p>
          <a:p>
            <a:pPr marL="354013"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работы в счёт </a:t>
            </a:r>
          </a:p>
          <a:p>
            <a:pPr marL="354013"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подати </a:t>
            </a:r>
          </a:p>
          <a:p>
            <a:pPr marL="354013"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приписные.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1721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владельцам </a:t>
            </a:r>
          </a:p>
          <a:p>
            <a:pPr marL="354013"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мануфактур было разрешено </a:t>
            </a:r>
          </a:p>
          <a:p>
            <a:pPr marL="354013"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покупать для предприятия </a:t>
            </a:r>
          </a:p>
          <a:p>
            <a:pPr marL="354013"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 без земли = </a:t>
            </a:r>
          </a:p>
          <a:p>
            <a:pPr marL="354013" algn="ctr"/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посессионные.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137" r="673"/>
          <a:stretch/>
        </p:blipFill>
        <p:spPr bwMode="auto">
          <a:xfrm>
            <a:off x="8748456" y="2102101"/>
            <a:ext cx="2971011" cy="2386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077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AC672-CC47-47B9-A377-5F239D74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559" y="811254"/>
            <a:ext cx="11496597" cy="706090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1718-1724-перепись и 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подушная подать ( с 1725)</a:t>
            </a:r>
            <a:endParaRPr lang="ru-RU" sz="7200" b="1" dirty="0">
              <a:solidFill>
                <a:srgbClr val="66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://www.proznanie.ru/photo/image12969031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" r="2335" b="5994"/>
          <a:stretch/>
        </p:blipFill>
        <p:spPr bwMode="auto">
          <a:xfrm>
            <a:off x="882649" y="2849730"/>
            <a:ext cx="4611486" cy="2845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F20818-1678-4EAD-9807-6864CE80A2F6}"/>
              </a:ext>
            </a:extLst>
          </p:cNvPr>
          <p:cNvSpPr/>
          <p:nvPr/>
        </p:nvSpPr>
        <p:spPr>
          <a:xfrm>
            <a:off x="5388746" y="2299318"/>
            <a:ext cx="63564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прямого налога, когда налог взимается с каждого подлежащего налогообложению человека</a:t>
            </a:r>
            <a:endParaRPr lang="en-US" sz="4000" i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«души»), выявленного по результатам переписи.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13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824DF-209B-43C1-A19F-07574E34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85" y="104777"/>
            <a:ext cx="11708167" cy="12096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ПОЛОЖЕНИИ ДВОРЯНСТВА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E60111-ADE2-4FFD-A399-0DF65B4E98C6}"/>
              </a:ext>
            </a:extLst>
          </p:cNvPr>
          <p:cNvSpPr/>
          <p:nvPr/>
        </p:nvSpPr>
        <p:spPr>
          <a:xfrm>
            <a:off x="356585" y="1314452"/>
            <a:ext cx="11486227" cy="2261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1722 г.</a:t>
            </a: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император принял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Табель о рангах</a:t>
            </a: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определено 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 (рангов) </a:t>
            </a: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чиновников. 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Всякий получивший чин </a:t>
            </a:r>
            <a:r>
              <a:rPr lang="en-US" sz="36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класса становился потомственным дворянином.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AB6268D-942E-40C4-893A-99E53E84F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41"/>
          <a:stretch/>
        </p:blipFill>
        <p:spPr bwMode="auto">
          <a:xfrm>
            <a:off x="723624" y="3885858"/>
            <a:ext cx="3698875" cy="2479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D4E339-7613-4FA7-AA42-51E3AAD86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107" y="0"/>
            <a:ext cx="12192000" cy="6858000"/>
          </a:xfrm>
          <a:prstGeom prst="rect">
            <a:avLst/>
          </a:prstGeom>
        </p:spPr>
      </p:pic>
      <p:sp>
        <p:nvSpPr>
          <p:cNvPr id="11266" name="Rectangle 8">
            <a:extLst>
              <a:ext uri="{FF2B5EF4-FFF2-40B4-BE49-F238E27FC236}">
                <a16:creationId xmlns:a16="http://schemas.microsoft.com/office/drawing/2014/main" id="{F5B62334-438F-4F28-91F1-2AF74E4A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977" y="100484"/>
            <a:ext cx="8229600" cy="715963"/>
          </a:xfrm>
        </p:spPr>
        <p:txBody>
          <a:bodyPr/>
          <a:lstStyle/>
          <a:p>
            <a:pPr eaLnBrk="1" hangingPunct="1"/>
            <a:r>
              <a:rPr lang="ru-RU" altLang="ru-RU" sz="6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Табель о рангах</a:t>
            </a:r>
          </a:p>
        </p:txBody>
      </p:sp>
      <p:graphicFrame>
        <p:nvGraphicFramePr>
          <p:cNvPr id="11267" name="Object 7">
            <a:extLst>
              <a:ext uri="{FF2B5EF4-FFF2-40B4-BE49-F238E27FC236}">
                <a16:creationId xmlns:a16="http://schemas.microsoft.com/office/drawing/2014/main" id="{F14F6876-4683-4380-9541-5CE9061B001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243626"/>
              </p:ext>
            </p:extLst>
          </p:nvPr>
        </p:nvGraphicFramePr>
        <p:xfrm>
          <a:off x="1628313" y="1168282"/>
          <a:ext cx="9982940" cy="5391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Лист" r:id="rId4" imgW="3958200" imgH="2711880" progId="Excel.Sheet.8">
                  <p:embed/>
                </p:oleObj>
              </mc:Choice>
              <mc:Fallback>
                <p:oleObj name="Лист" r:id="rId4" imgW="3958200" imgH="2711880" progId="Excel.Sheet.8">
                  <p:embed/>
                  <p:pic>
                    <p:nvPicPr>
                      <p:cNvPr id="11267" name="Object 7">
                        <a:extLst>
                          <a:ext uri="{FF2B5EF4-FFF2-40B4-BE49-F238E27FC236}">
                            <a16:creationId xmlns:a16="http://schemas.microsoft.com/office/drawing/2014/main" id="{F14F6876-4683-4380-9541-5CE9061B001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313" y="1168282"/>
                        <a:ext cx="9982940" cy="5391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AutoShape 10">
            <a:extLst>
              <a:ext uri="{FF2B5EF4-FFF2-40B4-BE49-F238E27FC236}">
                <a16:creationId xmlns:a16="http://schemas.microsoft.com/office/drawing/2014/main" id="{F664A37C-C724-41FE-A502-D33631DD5FC7}"/>
              </a:ext>
            </a:extLst>
          </p:cNvPr>
          <p:cNvSpPr>
            <a:spLocks/>
          </p:cNvSpPr>
          <p:nvPr/>
        </p:nvSpPr>
        <p:spPr bwMode="auto">
          <a:xfrm>
            <a:off x="1114147" y="4306112"/>
            <a:ext cx="152400" cy="2133600"/>
          </a:xfrm>
          <a:prstGeom prst="leftBracket">
            <a:avLst>
              <a:gd name="adj" fmla="val 116667"/>
            </a:avLst>
          </a:prstGeom>
          <a:noFill/>
          <a:ln w="635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 Box 11">
            <a:extLst>
              <a:ext uri="{FF2B5EF4-FFF2-40B4-BE49-F238E27FC236}">
                <a16:creationId xmlns:a16="http://schemas.microsoft.com/office/drawing/2014/main" id="{0B22A7F9-89F4-43B1-9367-AB4AA105B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47" y="4306113"/>
            <a:ext cx="457200" cy="225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</a:p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11270" name="AutoShape 12">
            <a:extLst>
              <a:ext uri="{FF2B5EF4-FFF2-40B4-BE49-F238E27FC236}">
                <a16:creationId xmlns:a16="http://schemas.microsoft.com/office/drawing/2014/main" id="{DA40861B-EDB6-46CA-8B4F-CAD6EEEAA832}"/>
              </a:ext>
            </a:extLst>
          </p:cNvPr>
          <p:cNvSpPr>
            <a:spLocks/>
          </p:cNvSpPr>
          <p:nvPr/>
        </p:nvSpPr>
        <p:spPr bwMode="auto">
          <a:xfrm>
            <a:off x="1114147" y="1486712"/>
            <a:ext cx="152400" cy="2667000"/>
          </a:xfrm>
          <a:prstGeom prst="leftBracket">
            <a:avLst>
              <a:gd name="adj" fmla="val 145833"/>
            </a:avLst>
          </a:prstGeom>
          <a:noFill/>
          <a:ln w="635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 Box 13">
            <a:extLst>
              <a:ext uri="{FF2B5EF4-FFF2-40B4-BE49-F238E27FC236}">
                <a16:creationId xmlns:a16="http://schemas.microsoft.com/office/drawing/2014/main" id="{2E6A8547-0572-48B7-8E5D-833731EF6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47" y="1639112"/>
            <a:ext cx="457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b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b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b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b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b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b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b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b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22C64-1513-414E-B5D5-C70EDDC8D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E1128A-7483-4E4C-8FB4-3B82329278EF}"/>
              </a:ext>
            </a:extLst>
          </p:cNvPr>
          <p:cNvSpPr/>
          <p:nvPr/>
        </p:nvSpPr>
        <p:spPr>
          <a:xfrm>
            <a:off x="532660" y="83923"/>
            <a:ext cx="10919534" cy="2606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о единонаследии 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1714 года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BD9A88B-B6E2-4F6A-9B39-F7F4FD016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4908" y="2316076"/>
            <a:ext cx="3595457" cy="4105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34D8B6-2C45-43D8-914B-2C32942E2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54" y="2836913"/>
            <a:ext cx="7624554" cy="34372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DF2F71-18FB-42A1-A9CB-46EF2A034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9FABBF-7632-4D9F-9927-A6A967250294}"/>
              </a:ext>
            </a:extLst>
          </p:cNvPr>
          <p:cNvSpPr/>
          <p:nvPr/>
        </p:nvSpPr>
        <p:spPr>
          <a:xfrm>
            <a:off x="908480" y="1802569"/>
            <a:ext cx="104993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ru-RU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1714 г. Пётр I подписал указ о единонаследии. </a:t>
            </a:r>
            <a:endParaRPr lang="en-US" sz="6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</a:t>
            </a:r>
            <a:r>
              <a:rPr lang="ru-RU" sz="6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r>
              <a:rPr lang="ru-RU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любых последствия данного события.</a:t>
            </a:r>
          </a:p>
        </p:txBody>
      </p:sp>
    </p:spTree>
    <p:extLst>
      <p:ext uri="{BB962C8B-B14F-4D97-AF65-F5344CB8AC3E}">
        <p14:creationId xmlns:p14="http://schemas.microsoft.com/office/powerpoint/2010/main" val="1140772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28DB2E-851E-45FB-9855-BF33FC0E8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626" name="Заголовок 2">
            <a:extLst>
              <a:ext uri="{FF2B5EF4-FFF2-40B4-BE49-F238E27FC236}">
                <a16:creationId xmlns:a16="http://schemas.microsoft.com/office/drawing/2014/main" id="{8DF14964-8F1F-4DB1-B5B0-F1E1AD68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12" y="338139"/>
            <a:ext cx="10635448" cy="858837"/>
          </a:xfrm>
        </p:spPr>
        <p:txBody>
          <a:bodyPr/>
          <a:lstStyle/>
          <a:p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1708-1710, 1719 годы – проведена административно-территориальная реформа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6D254F5-6E49-487A-A2C0-4B1D4D302395}"/>
              </a:ext>
            </a:extLst>
          </p:cNvPr>
          <p:cNvSpPr/>
          <p:nvPr/>
        </p:nvSpPr>
        <p:spPr>
          <a:xfrm>
            <a:off x="7265988" y="1412876"/>
            <a:ext cx="2862262" cy="7921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Губерния</a:t>
            </a:r>
          </a:p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(глава – губернатор)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E66C952B-2F21-44C8-B9F5-F57200384F2E}"/>
              </a:ext>
            </a:extLst>
          </p:cNvPr>
          <p:cNvCxnSpPr>
            <a:stCxn id="4" idx="2"/>
          </p:cNvCxnSpPr>
          <p:nvPr/>
        </p:nvCxnSpPr>
        <p:spPr>
          <a:xfrm>
            <a:off x="8697913" y="2205038"/>
            <a:ext cx="169862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ABE1DFD-8121-4A0F-A32F-DFFFC06BCB74}"/>
              </a:ext>
            </a:extLst>
          </p:cNvPr>
          <p:cNvSpPr/>
          <p:nvPr/>
        </p:nvSpPr>
        <p:spPr>
          <a:xfrm>
            <a:off x="7500938" y="2674938"/>
            <a:ext cx="2735262" cy="6477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Провинция</a:t>
            </a:r>
          </a:p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(глава – воевода)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60E4738-CF40-45BF-9641-2293FBB43BFE}"/>
              </a:ext>
            </a:extLst>
          </p:cNvPr>
          <p:cNvCxnSpPr>
            <a:stCxn id="7" idx="2"/>
          </p:cNvCxnSpPr>
          <p:nvPr/>
        </p:nvCxnSpPr>
        <p:spPr>
          <a:xfrm>
            <a:off x="8867775" y="3322638"/>
            <a:ext cx="0" cy="322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FA50E1E-B0E4-499E-B331-EE37B096CD30}"/>
              </a:ext>
            </a:extLst>
          </p:cNvPr>
          <p:cNvSpPr/>
          <p:nvPr/>
        </p:nvSpPr>
        <p:spPr>
          <a:xfrm>
            <a:off x="7265988" y="3657601"/>
            <a:ext cx="3205162" cy="8493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Уезд</a:t>
            </a:r>
          </a:p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(глава – земский комиссар)</a:t>
            </a:r>
          </a:p>
        </p:txBody>
      </p:sp>
      <p:pic>
        <p:nvPicPr>
          <p:cNvPr id="26632" name="Picture 2" descr="http://images.myshared.ru/391734/slide_14.jpg">
            <a:extLst>
              <a:ext uri="{FF2B5EF4-FFF2-40B4-BE49-F238E27FC236}">
                <a16:creationId xmlns:a16="http://schemas.microsoft.com/office/drawing/2014/main" id="{2B3C0B00-7242-459E-8488-D6237E7E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6120" r="5415" b="9084"/>
          <a:stretch>
            <a:fillRect/>
          </a:stretch>
        </p:blipFill>
        <p:spPr bwMode="auto">
          <a:xfrm>
            <a:off x="730250" y="2113053"/>
            <a:ext cx="5527675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http://v1serdyuk.ru/wp-content/uploads/2014/03/Pervyie-kartyi-Rossii.jpg">
            <a:extLst>
              <a:ext uri="{FF2B5EF4-FFF2-40B4-BE49-F238E27FC236}">
                <a16:creationId xmlns:a16="http://schemas.microsoft.com/office/drawing/2014/main" id="{2DA4A8B3-5390-4D16-B181-86DE1158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4621214"/>
            <a:ext cx="25908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2C3817-AEB4-440D-A08D-98A766B5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104A81-553A-4594-9EB4-08D2F6228087}"/>
              </a:ext>
            </a:extLst>
          </p:cNvPr>
          <p:cNvSpPr/>
          <p:nvPr/>
        </p:nvSpPr>
        <p:spPr>
          <a:xfrm>
            <a:off x="648070" y="266330"/>
            <a:ext cx="11398928" cy="1597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1707 году на Дону в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спыхнуло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Булавинское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восстание. Оно длилось до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1709 года.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число восставших в основном входили недовольные своим положением казаки и крестьяне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623244E1-5FD8-4D31-B832-70710AA0F45A}"/>
              </a:ext>
            </a:extLst>
          </p:cNvPr>
          <p:cNvSpPr/>
          <p:nvPr/>
        </p:nvSpPr>
        <p:spPr>
          <a:xfrm rot="5400000">
            <a:off x="5839620" y="-1945481"/>
            <a:ext cx="512763" cy="8524875"/>
          </a:xfrm>
          <a:prstGeom prst="rightBrace">
            <a:avLst>
              <a:gd name="adj1" fmla="val 38916"/>
              <a:gd name="adj2" fmla="val 50072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0724" name="Рисунок 3" descr="C:\WINDOWS\Temp\FineReader11\media\image81.jpeg">
            <a:extLst>
              <a:ext uri="{FF2B5EF4-FFF2-40B4-BE49-F238E27FC236}">
                <a16:creationId xmlns:a16="http://schemas.microsoft.com/office/drawing/2014/main" id="{B74E66E6-7417-485E-86A2-C313B957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82" y="2693048"/>
            <a:ext cx="6429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67813B-27E2-4EFB-BE4E-D27D98359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2C0260-9066-4B56-9554-E3C929AA3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021" y="0"/>
            <a:ext cx="7193653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89F809-4EBB-4B91-AD99-69A6FB74CA6A}"/>
              </a:ext>
            </a:extLst>
          </p:cNvPr>
          <p:cNvSpPr/>
          <p:nvPr/>
        </p:nvSpPr>
        <p:spPr>
          <a:xfrm>
            <a:off x="621437" y="1"/>
            <a:ext cx="428358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526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</a:t>
            </a:r>
            <a:endParaRPr lang="ru-RU" sz="3200" dirty="0">
              <a:solidFill>
                <a:srgbClr val="4245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424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Жестокое подавление восстания </a:t>
            </a:r>
            <a:endParaRPr lang="en-US" sz="3200" dirty="0">
              <a:solidFill>
                <a:srgbClr val="4245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4245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424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 всех городков , в которых жили беглые крестьяне,  возвращение крестьян их владельцам.</a:t>
            </a:r>
            <a:endParaRPr lang="en-US" sz="3200" dirty="0">
              <a:solidFill>
                <a:srgbClr val="4245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4245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4245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Доном самостоятельности, конец казацкой вольности.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875741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9BF57-B1E4-4160-8C34-5AA122CE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1B2D87-1933-4504-B363-80682A261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6C5A0F-509C-43F3-8038-E34F6A37A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5" t="28479" r="27549" b="16505"/>
          <a:stretch/>
        </p:blipFill>
        <p:spPr>
          <a:xfrm>
            <a:off x="346228" y="0"/>
            <a:ext cx="6267635" cy="6777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BE6539-D0CF-49EF-B9FE-38DFC0F59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88" t="31564" r="28580" b="18598"/>
          <a:stretch/>
        </p:blipFill>
        <p:spPr>
          <a:xfrm>
            <a:off x="6613863" y="681037"/>
            <a:ext cx="5450546" cy="5780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9B6BA-A036-49F2-9B9B-C01790E33072}"/>
              </a:ext>
            </a:extLst>
          </p:cNvPr>
          <p:cNvSpPr txBox="1"/>
          <p:nvPr/>
        </p:nvSpPr>
        <p:spPr>
          <a:xfrm>
            <a:off x="7182034" y="1113671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Ахмат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CD73D-0C9A-40AF-BC9D-7039DE920BFE}"/>
              </a:ext>
            </a:extLst>
          </p:cNvPr>
          <p:cNvSpPr txBox="1"/>
          <p:nvPr/>
        </p:nvSpPr>
        <p:spPr>
          <a:xfrm>
            <a:off x="7227668" y="1730971"/>
            <a:ext cx="74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DCB1FF-C79C-4A09-90DB-C1459D2BCCBE}"/>
              </a:ext>
            </a:extLst>
          </p:cNvPr>
          <p:cNvSpPr txBox="1"/>
          <p:nvPr/>
        </p:nvSpPr>
        <p:spPr>
          <a:xfrm>
            <a:off x="7289132" y="2549197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Шелонь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89E99A-154F-49AA-B6B7-10EBC0D13F60}"/>
              </a:ext>
            </a:extLst>
          </p:cNvPr>
          <p:cNvSpPr txBox="1"/>
          <p:nvPr/>
        </p:nvSpPr>
        <p:spPr>
          <a:xfrm>
            <a:off x="8329884" y="617696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</p:spTree>
    <p:extLst>
      <p:ext uri="{BB962C8B-B14F-4D97-AF65-F5344CB8AC3E}">
        <p14:creationId xmlns:p14="http://schemas.microsoft.com/office/powerpoint/2010/main" val="41897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6E6418-FDB8-4D5E-8420-A6CB5B7D4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BFD5B1-7A32-445B-8C0B-1094A524C933}"/>
              </a:ext>
            </a:extLst>
          </p:cNvPr>
          <p:cNvSpPr txBox="1"/>
          <p:nvPr/>
        </p:nvSpPr>
        <p:spPr>
          <a:xfrm>
            <a:off x="4805902" y="1082336"/>
            <a:ext cx="6823846" cy="550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1722 г.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 издал </a:t>
            </a:r>
            <a:r>
              <a:rPr lang="ru-RU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указ о престолонаследии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оговорил право самодержца самому назначать наследника, ведь подрастал сын царевича Алексея — Петр Алексеевич.</a:t>
            </a:r>
          </a:p>
        </p:txBody>
      </p:sp>
      <p:pic>
        <p:nvPicPr>
          <p:cNvPr id="33795" name="Picture 1">
            <a:extLst>
              <a:ext uri="{FF2B5EF4-FFF2-40B4-BE49-F238E27FC236}">
                <a16:creationId xmlns:a16="http://schemas.microsoft.com/office/drawing/2014/main" id="{818B0512-4B14-424D-9C9B-079DD965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2" y="1312017"/>
            <a:ext cx="36576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7">
            <a:extLst>
              <a:ext uri="{FF2B5EF4-FFF2-40B4-BE49-F238E27FC236}">
                <a16:creationId xmlns:a16="http://schemas.microsoft.com/office/drawing/2014/main" id="{E2B25FAD-607E-4175-9AB5-5A9BBEB03A72}"/>
              </a:ext>
            </a:extLst>
          </p:cNvPr>
          <p:cNvSpPr txBox="1">
            <a:spLocks/>
          </p:cNvSpPr>
          <p:nvPr/>
        </p:nvSpPr>
        <p:spPr>
          <a:xfrm>
            <a:off x="824020" y="-19528"/>
            <a:ext cx="10342485" cy="647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ru-RU" alt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«Дело царевича Алексея»</a:t>
            </a:r>
            <a:endParaRPr lang="ru-RU" alt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AB7A2-AA6B-470D-8C1E-8DA227BD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56C133-97FE-46C5-9537-DE195444738F}"/>
              </a:ext>
            </a:extLst>
          </p:cNvPr>
          <p:cNvSpPr/>
          <p:nvPr/>
        </p:nvSpPr>
        <p:spPr>
          <a:xfrm>
            <a:off x="4562429" y="142043"/>
            <a:ext cx="71205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1719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музей- кунсткамера</a:t>
            </a:r>
          </a:p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1721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СИНОД-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государственного  аппарата, во главе- обер-прокурор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(должность утверждена в 1722)</a:t>
            </a:r>
            <a:endParaRPr lang="ru-RU" sz="3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guruturizma.ru/wp-content/uploads/2016/09/kunstkamera.jpeg">
            <a:extLst>
              <a:ext uri="{FF2B5EF4-FFF2-40B4-BE49-F238E27FC236}">
                <a16:creationId xmlns:a16="http://schemas.microsoft.com/office/drawing/2014/main" id="{9C2CD2D1-231E-4C34-994B-B93FD32F6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17" y="3146408"/>
            <a:ext cx="5120195" cy="34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6B4770-C77D-4FEB-8636-EE8CAA02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57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4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2C89EA-61DA-4CC7-BD38-2CE9FA64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FBF337-D4C2-44D3-A0A0-57D250BB3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98" t="41553" r="29806" b="38770"/>
          <a:stretch/>
        </p:blipFill>
        <p:spPr>
          <a:xfrm>
            <a:off x="124286" y="221941"/>
            <a:ext cx="7190913" cy="29701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D80164-199A-4E6F-9F55-BC15389CF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19" t="62136" r="28859" b="16246"/>
          <a:stretch/>
        </p:blipFill>
        <p:spPr>
          <a:xfrm>
            <a:off x="4323425" y="3192099"/>
            <a:ext cx="7519388" cy="35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43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2DC678-56C5-4FC8-8490-CC29E9B0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667EE9-E2D7-42B4-A6E4-87DE505EF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93" t="24595" r="33738" b="51715"/>
          <a:stretch/>
        </p:blipFill>
        <p:spPr>
          <a:xfrm>
            <a:off x="142042" y="0"/>
            <a:ext cx="5228948" cy="35973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D77612-C582-4AD5-A029-5EE89CBB5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27" t="49062" r="29005" b="27766"/>
          <a:stretch/>
        </p:blipFill>
        <p:spPr>
          <a:xfrm>
            <a:off x="5477521" y="3364636"/>
            <a:ext cx="6427433" cy="32137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FC0A1B-3AA9-40B2-A340-38D6F043523D}"/>
              </a:ext>
            </a:extLst>
          </p:cNvPr>
          <p:cNvSpPr/>
          <p:nvPr/>
        </p:nvSpPr>
        <p:spPr>
          <a:xfrm>
            <a:off x="5643237" y="27964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Шрифт, введённый в России Петром I в 1708 году для печати светских изданий в результате первой реформы русского алфавита.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68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BA43C-98FD-451C-9580-10CDE6EC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69C490-3696-4B1D-A885-06FB5F133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44" t="27314" r="35121" b="39547"/>
          <a:stretch/>
        </p:blipFill>
        <p:spPr>
          <a:xfrm>
            <a:off x="301841" y="186430"/>
            <a:ext cx="4793942" cy="64592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9A4258-B78E-4E95-A620-C162A81A7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38" t="60453" r="28277" b="20906"/>
          <a:stretch/>
        </p:blipFill>
        <p:spPr>
          <a:xfrm>
            <a:off x="5095783" y="994298"/>
            <a:ext cx="6933460" cy="285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3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16C99-5DDE-4E1C-AA80-409D9D480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CDF7DA-5180-4584-8034-6417A7FC6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233189-48A3-4292-8686-9DEFA66FF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6" t="28608" r="27185" b="37180"/>
          <a:stretch/>
        </p:blipFill>
        <p:spPr>
          <a:xfrm>
            <a:off x="419752" y="1397238"/>
            <a:ext cx="5961815" cy="3929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EAF2C9-0CBF-4F41-BDB8-E6DB91FE0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15" t="31952" r="28799" b="44488"/>
          <a:stretch/>
        </p:blipFill>
        <p:spPr>
          <a:xfrm>
            <a:off x="6267978" y="3452345"/>
            <a:ext cx="5772356" cy="29101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2A3CA1-DF41-47ED-84BC-17A751426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29" t="64678" r="27185" b="13444"/>
          <a:stretch/>
        </p:blipFill>
        <p:spPr>
          <a:xfrm>
            <a:off x="6696622" y="681037"/>
            <a:ext cx="5495378" cy="2572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7413F-C4F0-4CD5-99C1-EE348B10BBB7}"/>
              </a:ext>
            </a:extLst>
          </p:cNvPr>
          <p:cNvSpPr txBox="1"/>
          <p:nvPr/>
        </p:nvSpPr>
        <p:spPr>
          <a:xfrm>
            <a:off x="7643673" y="1027906"/>
            <a:ext cx="83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1A9F6-4D1F-46DF-A319-4D3B18D7A1FC}"/>
              </a:ext>
            </a:extLst>
          </p:cNvPr>
          <p:cNvSpPr txBox="1"/>
          <p:nvPr/>
        </p:nvSpPr>
        <p:spPr>
          <a:xfrm>
            <a:off x="7369945" y="1841785"/>
            <a:ext cx="124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F8527-3F5D-4C87-94AC-5E72A9DEEA27}"/>
              </a:ext>
            </a:extLst>
          </p:cNvPr>
          <p:cNvSpPr txBox="1"/>
          <p:nvPr/>
        </p:nvSpPr>
        <p:spPr>
          <a:xfrm>
            <a:off x="9781218" y="2792441"/>
            <a:ext cx="163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Грозный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37150-96D0-4848-AB67-F1DEFFE3A98A}"/>
              </a:ext>
            </a:extLst>
          </p:cNvPr>
          <p:cNvSpPr txBox="1"/>
          <p:nvPr/>
        </p:nvSpPr>
        <p:spPr>
          <a:xfrm>
            <a:off x="9596267" y="623045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345</a:t>
            </a:r>
          </a:p>
        </p:txBody>
      </p:sp>
    </p:spTree>
    <p:extLst>
      <p:ext uri="{BB962C8B-B14F-4D97-AF65-F5344CB8AC3E}">
        <p14:creationId xmlns:p14="http://schemas.microsoft.com/office/powerpoint/2010/main" val="21085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62FD2-6AA6-4CFF-AF54-3D4E9ED6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29946B-390F-4083-AC45-1C47D3AE3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9AB69A-4526-493F-9F87-BBBA0540D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99" t="22264" r="27548" b="24272"/>
          <a:stretch/>
        </p:blipFill>
        <p:spPr>
          <a:xfrm>
            <a:off x="319597" y="-7615"/>
            <a:ext cx="6241740" cy="6643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42440A-0A65-49AC-B5D3-772437781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32" t="34801" r="29163" b="17821"/>
          <a:stretch/>
        </p:blipFill>
        <p:spPr>
          <a:xfrm>
            <a:off x="6561337" y="861135"/>
            <a:ext cx="5512677" cy="5542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104821-550B-414A-B6CC-0602722F0FF2}"/>
              </a:ext>
            </a:extLst>
          </p:cNvPr>
          <p:cNvSpPr txBox="1"/>
          <p:nvPr/>
        </p:nvSpPr>
        <p:spPr>
          <a:xfrm>
            <a:off x="7643673" y="1027906"/>
            <a:ext cx="79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4DCD9-53CF-4007-84BA-3438B4141D52}"/>
              </a:ext>
            </a:extLst>
          </p:cNvPr>
          <p:cNvSpPr txBox="1"/>
          <p:nvPr/>
        </p:nvSpPr>
        <p:spPr>
          <a:xfrm>
            <a:off x="7247154" y="2063428"/>
            <a:ext cx="164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Годунов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06716-5DFD-40F7-A04A-3207889EA010}"/>
              </a:ext>
            </a:extLst>
          </p:cNvPr>
          <p:cNvSpPr txBox="1"/>
          <p:nvPr/>
        </p:nvSpPr>
        <p:spPr>
          <a:xfrm>
            <a:off x="7215446" y="2945011"/>
            <a:ext cx="173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Тушинский вор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E597E-33C3-4CE6-839A-D128AC7BCB66}"/>
              </a:ext>
            </a:extLst>
          </p:cNvPr>
          <p:cNvSpPr txBox="1"/>
          <p:nvPr/>
        </p:nvSpPr>
        <p:spPr>
          <a:xfrm>
            <a:off x="9924615" y="621943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</p:spTree>
    <p:extLst>
      <p:ext uri="{BB962C8B-B14F-4D97-AF65-F5344CB8AC3E}">
        <p14:creationId xmlns:p14="http://schemas.microsoft.com/office/powerpoint/2010/main" val="154621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8FD3D-D95A-42FB-9733-180A9DBC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16895-9090-42F3-A61F-C6E59577E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15697C-C80F-4EB7-8476-DB69CAFA3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6" t="32492" r="27621" b="13657"/>
          <a:stretch/>
        </p:blipFill>
        <p:spPr>
          <a:xfrm>
            <a:off x="459042" y="190870"/>
            <a:ext cx="5983873" cy="63020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A94FFD-C553-4C81-9B35-DBFE230D9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87" t="26774" r="28871" b="25588"/>
          <a:stretch/>
        </p:blipFill>
        <p:spPr>
          <a:xfrm>
            <a:off x="6431971" y="743952"/>
            <a:ext cx="5632130" cy="5601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1F5FF9-24FD-4303-B114-DB61ACEFF819}"/>
              </a:ext>
            </a:extLst>
          </p:cNvPr>
          <p:cNvSpPr txBox="1"/>
          <p:nvPr/>
        </p:nvSpPr>
        <p:spPr>
          <a:xfrm>
            <a:off x="7599285" y="1150792"/>
            <a:ext cx="233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Михайлович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501685-C824-42AD-80FA-4D6A891E96F6}"/>
              </a:ext>
            </a:extLst>
          </p:cNvPr>
          <p:cNvSpPr txBox="1"/>
          <p:nvPr/>
        </p:nvSpPr>
        <p:spPr>
          <a:xfrm>
            <a:off x="7050349" y="1790423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C551C-F29F-4FFA-8D32-D7E16A00A93B}"/>
              </a:ext>
            </a:extLst>
          </p:cNvPr>
          <p:cNvSpPr txBox="1"/>
          <p:nvPr/>
        </p:nvSpPr>
        <p:spPr>
          <a:xfrm>
            <a:off x="7273771" y="2439973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C1AA0D-9DBA-4FFD-AB71-0312BF620789}"/>
              </a:ext>
            </a:extLst>
          </p:cNvPr>
          <p:cNvSpPr txBox="1"/>
          <p:nvPr/>
        </p:nvSpPr>
        <p:spPr>
          <a:xfrm>
            <a:off x="7671558" y="608784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</a:p>
        </p:txBody>
      </p:sp>
    </p:spTree>
    <p:extLst>
      <p:ext uri="{BB962C8B-B14F-4D97-AF65-F5344CB8AC3E}">
        <p14:creationId xmlns:p14="http://schemas.microsoft.com/office/powerpoint/2010/main" val="9135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A83D71-E8DA-4BBF-9651-850C90EE0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B860F-F376-459A-9388-ACB447C3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601059-86BF-4682-A924-45C1872B3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330960-FFFF-4FE1-BA7D-878641E7F1F7}"/>
              </a:ext>
            </a:extLst>
          </p:cNvPr>
          <p:cNvSpPr/>
          <p:nvPr/>
        </p:nvSpPr>
        <p:spPr>
          <a:xfrm>
            <a:off x="381741" y="1207363"/>
            <a:ext cx="112657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1648 году в Москве случился так называемый "Соляной бунт". </a:t>
            </a:r>
            <a:endParaRPr lang="en-US" sz="6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не менее трёх его последствий.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57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A83D71-E8DA-4BBF-9651-850C90EE0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330960-FFFF-4FE1-BA7D-878641E7F1F7}"/>
              </a:ext>
            </a:extLst>
          </p:cNvPr>
          <p:cNvSpPr/>
          <p:nvPr/>
        </p:nvSpPr>
        <p:spPr>
          <a:xfrm>
            <a:off x="381741" y="1207363"/>
            <a:ext cx="103868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Причины приглашения иностранца Владислава на российский престол.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208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768</Words>
  <Application>Microsoft Office PowerPoint</Application>
  <PresentationFormat>Широкоэкранный</PresentationFormat>
  <Paragraphs>145</Paragraphs>
  <Slides>44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2_Тема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Пётр 1(1689-1725)</vt:lpstr>
      <vt:lpstr>Запишите один любой тезис (обобщённое оценочное суждение), содержащий информацию о различиях в положении дворянства в периоды правлений Петра I и Екатерины II по какому(-им)-либо признаку(-ам). Приведите два обоснования этого тезиса. Каждое обоснование должно содержать два исторических факта (по одному для каждого из сравниваемых объектов). При обосновании тезиса избегайте рассуждений общего характера.  Ответ оформите в следующем виде.  Тезис:_____________________________________________________________  Обоснования тезиса:  1)  ________________________________________________________________  2)  ________________________________________________________________</vt:lpstr>
      <vt:lpstr>Запишите один любой тезис (обобщённое оценочное суждение), содержащий информацию о различиях в положении русского дворянства в последние годы царствования Петра I и Александра II по какому(-им)-либо признаку(-ам). Приведите два обоснования этого тезиса. Каждое обоснование должно содержать два исторических факта (по одному для каждого из сравниваемых объектов). При обосновании тезиса избегайте рассуждений общего характера.  Ответ оформите в следующем виде.  Тезис:_____________________________________________________________  Обоснования тезиса:  1)  ________________________________________________________________  2)  ________________________________________________________________</vt:lpstr>
      <vt:lpstr>Запишите один любой тезис (обобщённое оценочное суждение), содержащий информацию о различиях в положении крестьянства в периоды правлений Петра I и Елизаветы Петровны по какому(-им)-либо признаку(-ам). Приведите два обоснования этого тезиса. Каждое обоснование должно содержать два исторических факта (по одному для каждого из сравниваемых объектов). При обосновании тезиса избегайте рассуждений общего характера.  Ответ оформите в следующем виде.  Тезис:_____________________________________________________________  Обоснования тезиса:  1)  ________________________________________________________________  2)  ________________________________________________________________</vt:lpstr>
      <vt:lpstr>РЕФОРМЫ УПРАВЛЕНИЯ ПЕТРА I</vt:lpstr>
      <vt:lpstr>СОЗДАНИЕ СЕНАТА И КОЛЛЕГИЙ</vt:lpstr>
      <vt:lpstr>Презентация PowerPoint</vt:lpstr>
      <vt:lpstr>Презентация PowerPoint</vt:lpstr>
      <vt:lpstr>СОЗДАНИЕ СЕНАТА И КОЛЛЕГИЙ</vt:lpstr>
      <vt:lpstr>Презентация PowerPoint</vt:lpstr>
      <vt:lpstr>Презентация PowerPoint</vt:lpstr>
      <vt:lpstr>Презентация PowerPoint</vt:lpstr>
      <vt:lpstr>Презентация PowerPoint</vt:lpstr>
      <vt:lpstr>1718-1724-перепись и подушная подать ( с 1725)</vt:lpstr>
      <vt:lpstr>ИЗМЕНЕНИЯ В ПОЛОЖЕНИИ ДВОРЯНСТВА</vt:lpstr>
      <vt:lpstr>Табель о рангах</vt:lpstr>
      <vt:lpstr>Презентация PowerPoint</vt:lpstr>
      <vt:lpstr>Презентация PowerPoint</vt:lpstr>
      <vt:lpstr>1708-1710, 1719 годы – проведена административно-территориальная реформа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Бикметова Эльвина Вильевна</dc:creator>
  <cp:lastModifiedBy>Бикметова Эльвина Вильевна</cp:lastModifiedBy>
  <cp:revision>38</cp:revision>
  <dcterms:created xsi:type="dcterms:W3CDTF">2023-01-17T05:47:53Z</dcterms:created>
  <dcterms:modified xsi:type="dcterms:W3CDTF">2023-01-27T08:07:36Z</dcterms:modified>
</cp:coreProperties>
</file>