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mo Bold" panose="020B0704020202020204" pitchFamily="34" charset="0"/>
      <p:regular r:id="rId15"/>
      <p:bold r:id="rId16"/>
    </p:embeddedFont>
    <p:embeddedFont>
      <p:font typeface="Glacial Indifference Bold Italics" panose="020B0604020202020204" charset="0"/>
      <p:regular r:id="rId17"/>
    </p:embeddedFont>
    <p:embeddedFont>
      <p:font typeface="Yanonne Kaffeesatz Regular" panose="020B0604020202020204" charset="-52"/>
      <p:regular r:id="rId18"/>
    </p:embeddedFont>
    <p:embeddedFont>
      <p:font typeface="Arimo Bold Italics" panose="020B0604020202020204" charset="0"/>
      <p:regular r:id="rId19"/>
    </p:embeddedFont>
    <p:embeddedFont>
      <p:font typeface="HK Grotesk Light Bold Italics" panose="020B0604020202020204" charset="-5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lacial Indifference Bold" panose="020B0604020202020204" charset="0"/>
      <p:regular r:id="rId25"/>
    </p:embeddedFont>
    <p:embeddedFont>
      <p:font typeface="Yanonne Kaffeesatz Regular Bold Italics" panose="020B0604020202020204" charset="-5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50" autoAdjust="0"/>
    <p:restoredTop sz="91235" autoAdjust="0"/>
  </p:normalViewPr>
  <p:slideViewPr>
    <p:cSldViewPr>
      <p:cViewPr varScale="1">
        <p:scale>
          <a:sx n="51" d="100"/>
          <a:sy n="51" d="100"/>
        </p:scale>
        <p:origin x="62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059" y="1531191"/>
            <a:ext cx="11760259" cy="6512389"/>
            <a:chOff x="0" y="0"/>
            <a:chExt cx="15680346" cy="8683186"/>
          </a:xfrm>
        </p:grpSpPr>
        <p:sp>
          <p:nvSpPr>
            <p:cNvPr id="3" name="TextBox 3"/>
            <p:cNvSpPr txBox="1"/>
            <p:nvPr/>
          </p:nvSpPr>
          <p:spPr>
            <a:xfrm>
              <a:off x="0" y="200025"/>
              <a:ext cx="15680346" cy="7609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1000" spc="275">
                  <a:solidFill>
                    <a:srgbClr val="753589"/>
                  </a:solidFill>
                  <a:latin typeface="Glacial Indifference Bold"/>
                </a:rPr>
                <a:t>МАССОВАЯ, ЭЛИТАРНАЯ, НАРОДНАЯ КУЛЬТУРА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098562"/>
              <a:ext cx="15680346" cy="584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800" spc="140">
                  <a:solidFill>
                    <a:srgbClr val="222222"/>
                  </a:solidFill>
                  <a:latin typeface="HK Grotesk Light Bold Italics"/>
                </a:rPr>
                <a:t>Обществоведение, 9 класс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52860" y="1531191"/>
            <a:ext cx="6217920" cy="62179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94056"/>
            <a:ext cx="8831200" cy="308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73"/>
              </a:lnSpc>
            </a:pPr>
            <a:r>
              <a:rPr lang="en-US" sz="10975" spc="274">
                <a:solidFill>
                  <a:srgbClr val="753589"/>
                </a:solidFill>
                <a:latin typeface="Glacial Indifference Bold"/>
              </a:rPr>
              <a:t>НАРОДНАЯ КУЛЬТУРА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555853"/>
            <a:ext cx="9162691" cy="2468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9"/>
              </a:lnSpc>
            </a:pPr>
            <a:r>
              <a:rPr lang="en-US" sz="4074" spc="203">
                <a:solidFill>
                  <a:srgbClr val="222222"/>
                </a:solidFill>
                <a:latin typeface="Glacial Indifference Bold"/>
              </a:rPr>
              <a:t>представляет собой единичные</a:t>
            </a:r>
          </a:p>
          <a:p>
            <a:pPr algn="ctr">
              <a:lnSpc>
                <a:spcPts val="4889"/>
              </a:lnSpc>
            </a:pPr>
            <a:r>
              <a:rPr lang="en-US" sz="4074" spc="203">
                <a:solidFill>
                  <a:srgbClr val="222222"/>
                </a:solidFill>
                <a:latin typeface="Glacial Indifference Bold"/>
              </a:rPr>
              <a:t>произведения чаще всего безымянных авторов</a:t>
            </a:r>
          </a:p>
        </p:txBody>
      </p:sp>
      <p:sp>
        <p:nvSpPr>
          <p:cNvPr id="4" name="AutoShape 4"/>
          <p:cNvSpPr/>
          <p:nvPr/>
        </p:nvSpPr>
        <p:spPr>
          <a:xfrm>
            <a:off x="2217420" y="5052728"/>
            <a:ext cx="6556651" cy="90772"/>
          </a:xfrm>
          <a:prstGeom prst="rect">
            <a:avLst/>
          </a:prstGeom>
          <a:solidFill>
            <a:srgbClr val="FFE14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7090" y="0"/>
            <a:ext cx="449704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54231" y="4699318"/>
            <a:ext cx="4003036" cy="53822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05615" y="4699318"/>
            <a:ext cx="2889327" cy="52177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90982"/>
            <a:ext cx="12228219" cy="115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200">
                <a:solidFill>
                  <a:srgbClr val="753589"/>
                </a:solidFill>
                <a:latin typeface="Glacial Indifference Bold"/>
              </a:rPr>
              <a:t>ХАРАКТЕРНЫЕ ЧЕРТЫ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2649478"/>
            <a:ext cx="18288000" cy="713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6640" lvl="1" indent="-528320" algn="l">
              <a:lnSpc>
                <a:spcPts val="8000"/>
              </a:lnSpc>
              <a:buFont typeface="Arial"/>
              <a:buChar char="•"/>
            </a:pPr>
            <a:r>
              <a:rPr lang="en-US" sz="6400" u="none" spc="320">
                <a:solidFill>
                  <a:srgbClr val="222222"/>
                </a:solidFill>
                <a:latin typeface="Yanonne Kaffeesatz Regular Bold Italics"/>
              </a:rPr>
              <a:t>Складывается в ранний период истории человечества</a:t>
            </a:r>
          </a:p>
          <a:p>
            <a:pPr marL="1056640" lvl="1" indent="-528320" algn="l">
              <a:lnSpc>
                <a:spcPts val="8000"/>
              </a:lnSpc>
              <a:buFont typeface="Arial"/>
              <a:buChar char="•"/>
            </a:pPr>
            <a:r>
              <a:rPr lang="en-US" sz="6400" u="none" spc="320">
                <a:solidFill>
                  <a:srgbClr val="222222"/>
                </a:solidFill>
                <a:latin typeface="Yanonne Kaffeesatz Regular Bold Italics"/>
              </a:rPr>
              <a:t>Включает в себя сказки, песни, танцы, мифы и легенды</a:t>
            </a:r>
          </a:p>
          <a:p>
            <a:pPr marL="1056640" lvl="1" indent="-528320" algn="l">
              <a:lnSpc>
                <a:spcPts val="8000"/>
              </a:lnSpc>
              <a:buFont typeface="Arial"/>
              <a:buChar char="•"/>
            </a:pPr>
            <a:r>
              <a:rPr lang="en-US" sz="6400" u="none" spc="320">
                <a:solidFill>
                  <a:srgbClr val="222222"/>
                </a:solidFill>
                <a:latin typeface="Yanonne Kaffeesatz Regular Bold Italics"/>
              </a:rPr>
              <a:t>Не имеет автора, любительская, коллективная, многожанровая</a:t>
            </a:r>
          </a:p>
          <a:p>
            <a:pPr marL="1056640" lvl="1" indent="-528320" algn="l">
              <a:lnSpc>
                <a:spcPts val="8000"/>
              </a:lnSpc>
              <a:buFont typeface="Arial"/>
              <a:buChar char="•"/>
            </a:pPr>
            <a:r>
              <a:rPr lang="en-US" sz="6400" u="none" spc="320">
                <a:solidFill>
                  <a:srgbClr val="222222"/>
                </a:solidFill>
                <a:latin typeface="Yanonne Kaffeesatz Regular Bold Italics"/>
              </a:rPr>
              <a:t>Не имеет коммерческой направленности</a:t>
            </a:r>
          </a:p>
          <a:p>
            <a:pPr marL="1056640" lvl="1" indent="-528320" algn="l">
              <a:lnSpc>
                <a:spcPts val="8000"/>
              </a:lnSpc>
              <a:buFont typeface="Arial"/>
              <a:buChar char="•"/>
            </a:pPr>
            <a:r>
              <a:rPr lang="en-US" sz="6400" u="none" spc="320">
                <a:solidFill>
                  <a:srgbClr val="222222"/>
                </a:solidFill>
                <a:latin typeface="Yanonne Kaffeesatz Regular Bold Italics"/>
              </a:rPr>
              <a:t>Развивается на основе традиций и преемственности</a:t>
            </a:r>
          </a:p>
          <a:p>
            <a:pPr marL="1056640" lvl="1" indent="-528320" algn="l">
              <a:lnSpc>
                <a:spcPts val="8000"/>
              </a:lnSpc>
              <a:buFont typeface="Arial"/>
              <a:buChar char="•"/>
            </a:pPr>
            <a:r>
              <a:rPr lang="en-US" sz="6400" u="none" spc="320">
                <a:solidFill>
                  <a:srgbClr val="222222"/>
                </a:solidFill>
                <a:latin typeface="Yanonne Kaffeesatz Regular Bold Italics"/>
              </a:rPr>
              <a:t>Призвана сохранять самобытность национальных культур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2229904"/>
            <a:ext cx="7381899" cy="85940"/>
          </a:xfrm>
          <a:prstGeom prst="rect">
            <a:avLst/>
          </a:prstGeom>
          <a:solidFill>
            <a:srgbClr val="FFE14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01950" y="39628"/>
            <a:ext cx="2686050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790" y="1352853"/>
            <a:ext cx="10927563" cy="5992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5"/>
              </a:lnSpc>
            </a:pPr>
            <a:r>
              <a:rPr lang="en-US" sz="4232" spc="-105">
                <a:solidFill>
                  <a:srgbClr val="753589"/>
                </a:solidFill>
                <a:latin typeface="Glacial Indifference Bold"/>
              </a:rPr>
              <a:t>ОЗНАКОМЬТЕСЬ С ХАРАКТЕРИСТИКОЙ НАРОДНОЙ КУЛЬТУРЫ. </a:t>
            </a:r>
          </a:p>
          <a:p>
            <a:pPr algn="ctr">
              <a:lnSpc>
                <a:spcPts val="5925"/>
              </a:lnSpc>
            </a:pPr>
            <a:r>
              <a:rPr lang="en-US" sz="4232" spc="-105">
                <a:solidFill>
                  <a:srgbClr val="753589"/>
                </a:solidFill>
                <a:latin typeface="Glacial Indifference Bold"/>
              </a:rPr>
              <a:t>ИСПОЛЬЗУЯ ПРИЁМ «АССОЦИАЦИИ ПО КЛЮЧЕВОМУ СЛОВУ», ПО БУКВАМ РАСКРОЙТЕ ЕЕ РОЛЬ И ЗНАЧЕНИЕ В СОВРЕМЕННОМ МИРЕ. ЯВЛЯЕТСЯ ЛИ НАРОДНАЯ КУЛЬТУРА ОСНОВОЙ НАЦИОНАЛЬНОЙ КУЛЬТУРЫ?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443230" y="1343328"/>
            <a:ext cx="4433498" cy="5804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8"/>
              </a:lnSpc>
            </a:pPr>
            <a:r>
              <a:rPr lang="en-US" sz="4091">
                <a:solidFill>
                  <a:srgbClr val="000000"/>
                </a:solidFill>
                <a:latin typeface="Arimo Bold"/>
              </a:rPr>
              <a:t>Н - народ</a:t>
            </a:r>
          </a:p>
          <a:p>
            <a:pPr>
              <a:lnSpc>
                <a:spcPts val="5728"/>
              </a:lnSpc>
            </a:pPr>
            <a:r>
              <a:rPr lang="en-US" sz="4091">
                <a:solidFill>
                  <a:srgbClr val="000000"/>
                </a:solidFill>
                <a:latin typeface="Arimo Bold"/>
              </a:rPr>
              <a:t>А -</a:t>
            </a:r>
          </a:p>
          <a:p>
            <a:pPr>
              <a:lnSpc>
                <a:spcPts val="5728"/>
              </a:lnSpc>
            </a:pPr>
            <a:r>
              <a:rPr lang="en-US" sz="4091">
                <a:solidFill>
                  <a:srgbClr val="000000"/>
                </a:solidFill>
                <a:latin typeface="Arimo Bold"/>
              </a:rPr>
              <a:t>Р - </a:t>
            </a:r>
          </a:p>
          <a:p>
            <a:pPr>
              <a:lnSpc>
                <a:spcPts val="5728"/>
              </a:lnSpc>
            </a:pPr>
            <a:r>
              <a:rPr lang="en-US" sz="4091">
                <a:solidFill>
                  <a:srgbClr val="000000"/>
                </a:solidFill>
                <a:latin typeface="Arimo Bold"/>
              </a:rPr>
              <a:t>О -</a:t>
            </a:r>
          </a:p>
          <a:p>
            <a:pPr>
              <a:lnSpc>
                <a:spcPts val="5728"/>
              </a:lnSpc>
            </a:pPr>
            <a:r>
              <a:rPr lang="en-US" sz="4091">
                <a:solidFill>
                  <a:srgbClr val="000000"/>
                </a:solidFill>
                <a:latin typeface="Arimo Bold"/>
              </a:rPr>
              <a:t>Д -</a:t>
            </a:r>
          </a:p>
          <a:p>
            <a:pPr>
              <a:lnSpc>
                <a:spcPts val="5728"/>
              </a:lnSpc>
            </a:pPr>
            <a:r>
              <a:rPr lang="en-US" sz="4091">
                <a:solidFill>
                  <a:srgbClr val="000000"/>
                </a:solidFill>
                <a:latin typeface="Arimo Bold"/>
              </a:rPr>
              <a:t>Н -</a:t>
            </a:r>
          </a:p>
          <a:p>
            <a:pPr>
              <a:lnSpc>
                <a:spcPts val="5728"/>
              </a:lnSpc>
            </a:pPr>
            <a:r>
              <a:rPr lang="en-US" sz="4091">
                <a:solidFill>
                  <a:srgbClr val="000000"/>
                </a:solidFill>
                <a:latin typeface="Arimo Bold"/>
              </a:rPr>
              <a:t>А -</a:t>
            </a:r>
          </a:p>
          <a:p>
            <a:pPr>
              <a:lnSpc>
                <a:spcPts val="5728"/>
              </a:lnSpc>
            </a:pPr>
            <a:r>
              <a:rPr lang="en-US" sz="4091">
                <a:solidFill>
                  <a:srgbClr val="000000"/>
                </a:solidFill>
                <a:latin typeface="Arimo Bold"/>
              </a:rPr>
              <a:t>Я -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46" y="7605183"/>
            <a:ext cx="1930908" cy="26818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657" y="155421"/>
            <a:ext cx="18123343" cy="71442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69838" y="7309220"/>
            <a:ext cx="9748323" cy="2926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2"/>
              </a:lnSpc>
            </a:pPr>
            <a:r>
              <a:rPr lang="en-US" sz="9966">
                <a:solidFill>
                  <a:srgbClr val="000000"/>
                </a:solidFill>
                <a:latin typeface="Yanonne Kaffeesatz Regular"/>
              </a:rPr>
              <a:t>КАКОЙ ВИД КУЛЬТУРЫ ИМЕЕТ БУДУЩЕЕ?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1877" y="7424917"/>
            <a:ext cx="2686050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1786941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184097" y="3223252"/>
            <a:ext cx="5868726" cy="347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6000">
                <a:solidFill>
                  <a:srgbClr val="000000"/>
                </a:solidFill>
                <a:latin typeface="Yanonne Kaffeesatz Regular"/>
              </a:rPr>
              <a:t>ИЗУЧИТЕ ТЕМУ, ЗАПОЛНИТЕ ТАБЛИЦУ С.181, ОТВЕТЬТЕ НА ВОПРОС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657" y="155421"/>
            <a:ext cx="18123343" cy="71442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69838" y="7309220"/>
            <a:ext cx="9748323" cy="2926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2"/>
              </a:lnSpc>
            </a:pPr>
            <a:r>
              <a:rPr lang="en-US" sz="9966">
                <a:solidFill>
                  <a:srgbClr val="000000"/>
                </a:solidFill>
                <a:latin typeface="Yanonne Kaffeesatz Regular"/>
              </a:rPr>
              <a:t>КАКОЙ ВИД КУЛЬТУРЫ ИМЕЕТ БУДУЩЕЕ?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1877" y="7424917"/>
            <a:ext cx="26860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94056"/>
            <a:ext cx="8831200" cy="308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73"/>
              </a:lnSpc>
            </a:pPr>
            <a:r>
              <a:rPr lang="en-US" sz="10975" spc="274">
                <a:solidFill>
                  <a:srgbClr val="753589"/>
                </a:solidFill>
                <a:latin typeface="Glacial Indifference Bold"/>
              </a:rPr>
              <a:t>МАССОВАЯ КУЛЬТУРА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555853"/>
            <a:ext cx="9734191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9"/>
              </a:lnSpc>
            </a:pP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представляет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собой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продукты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духовного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производства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в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области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искусства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,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создаваемые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большими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тиражами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в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расчете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на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широкую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публику</a:t>
            </a:r>
            <a:endParaRPr lang="en-US" sz="4074" spc="203" dirty="0">
              <a:solidFill>
                <a:srgbClr val="222222"/>
              </a:solidFill>
              <a:latin typeface="Glacial Indifference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217420" y="5052728"/>
            <a:ext cx="6556651" cy="90772"/>
          </a:xfrm>
          <a:prstGeom prst="rect">
            <a:avLst/>
          </a:prstGeom>
          <a:solidFill>
            <a:srgbClr val="FFE14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2195" t="891" b="891"/>
          <a:stretch>
            <a:fillRect/>
          </a:stretch>
        </p:blipFill>
        <p:spPr>
          <a:xfrm>
            <a:off x="10308910" y="-298668"/>
            <a:ext cx="13900781" cy="10884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90982"/>
            <a:ext cx="12228219" cy="115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200">
                <a:solidFill>
                  <a:srgbClr val="753589"/>
                </a:solidFill>
                <a:latin typeface="Glacial Indifference Bold"/>
              </a:rPr>
              <a:t>ХАРАКТЕРНЫЕ ЧЕРТЫ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03536" y="2137942"/>
            <a:ext cx="15793763" cy="7668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en-US" sz="8000" spc="400">
                <a:solidFill>
                  <a:srgbClr val="222222"/>
                </a:solidFill>
                <a:latin typeface="Yanonne Kaffeesatz Regular Bold Italics"/>
              </a:rPr>
              <a:t>•Сложилась в индустриальную эпоху</a:t>
            </a:r>
          </a:p>
          <a:p>
            <a:pPr>
              <a:lnSpc>
                <a:spcPts val="10000"/>
              </a:lnSpc>
            </a:pPr>
            <a:r>
              <a:rPr lang="en-US" sz="8000" spc="400">
                <a:solidFill>
                  <a:srgbClr val="222222"/>
                </a:solidFill>
                <a:latin typeface="Yanonne Kaffeesatz Regular Bold Italics"/>
              </a:rPr>
              <a:t>•Проста и доступна в усвоении </a:t>
            </a:r>
          </a:p>
          <a:p>
            <a:pPr>
              <a:lnSpc>
                <a:spcPts val="10000"/>
              </a:lnSpc>
            </a:pPr>
            <a:r>
              <a:rPr lang="en-US" sz="8000" spc="400">
                <a:solidFill>
                  <a:srgbClr val="222222"/>
                </a:solidFill>
                <a:latin typeface="Yanonne Kaffeesatz Regular Bold Italics"/>
              </a:rPr>
              <a:t>•Не требует специальных знаний и навыков</a:t>
            </a:r>
          </a:p>
          <a:p>
            <a:pPr>
              <a:lnSpc>
                <a:spcPts val="10000"/>
              </a:lnSpc>
            </a:pPr>
            <a:r>
              <a:rPr lang="en-US" sz="8000" spc="400">
                <a:solidFill>
                  <a:srgbClr val="222222"/>
                </a:solidFill>
                <a:latin typeface="Yanonne Kaffeesatz Regular Bold Italics"/>
              </a:rPr>
              <a:t>•Рассчитана на получение прибыли</a:t>
            </a:r>
          </a:p>
          <a:p>
            <a:pPr>
              <a:lnSpc>
                <a:spcPts val="10000"/>
              </a:lnSpc>
            </a:pPr>
            <a:r>
              <a:rPr lang="en-US" sz="8000" spc="400">
                <a:solidFill>
                  <a:srgbClr val="222222"/>
                </a:solidFill>
                <a:latin typeface="Yanonne Kaffeesatz Regular Bold Italics"/>
              </a:rPr>
              <a:t>•Рассчитана на стандартного массового потребителя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2229904"/>
            <a:ext cx="7381899" cy="85940"/>
          </a:xfrm>
          <a:prstGeom prst="rect">
            <a:avLst/>
          </a:prstGeom>
          <a:solidFill>
            <a:srgbClr val="FFE14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01950" y="0"/>
            <a:ext cx="26860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88141" y="2014991"/>
            <a:ext cx="2429885" cy="24298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31921" y="1870382"/>
            <a:ext cx="8012079" cy="5307384"/>
            <a:chOff x="0" y="0"/>
            <a:chExt cx="10682772" cy="7076512"/>
          </a:xfrm>
        </p:grpSpPr>
        <p:sp>
          <p:nvSpPr>
            <p:cNvPr id="4" name="TextBox 4"/>
            <p:cNvSpPr txBox="1"/>
            <p:nvPr/>
          </p:nvSpPr>
          <p:spPr>
            <a:xfrm>
              <a:off x="0" y="47625"/>
              <a:ext cx="10682772" cy="6276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59"/>
                </a:lnSpc>
              </a:pPr>
              <a:r>
                <a:rPr lang="en-US" sz="5599" spc="140">
                  <a:solidFill>
                    <a:srgbClr val="753589"/>
                  </a:solidFill>
                  <a:latin typeface="Glacial Indifference Bold"/>
                </a:rPr>
                <a:t>ПРИ ПОМОЩИ МЕТОДА SWOT-АНАЛИЗ</a:t>
              </a:r>
            </a:p>
            <a:p>
              <a:pPr algn="ctr">
                <a:lnSpc>
                  <a:spcPts val="6159"/>
                </a:lnSpc>
              </a:pPr>
              <a:r>
                <a:rPr lang="en-US" sz="5599" spc="140">
                  <a:solidFill>
                    <a:srgbClr val="753589"/>
                  </a:solidFill>
                  <a:latin typeface="Glacial Indifference Bold"/>
                </a:rPr>
                <a:t>ОХАРАКТЕРИЗУЙТЕ МАССОВУЮ КУЛЬТУРУ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6942606"/>
              <a:ext cx="10682772" cy="13390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0253" y="2014991"/>
            <a:ext cx="2429885" cy="24298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388141" y="4867102"/>
            <a:ext cx="2429885" cy="24298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40253" y="4867102"/>
            <a:ext cx="2429885" cy="242988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540142" y="1028700"/>
            <a:ext cx="2429885" cy="60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8"/>
              </a:lnSpc>
            </a:pPr>
            <a:r>
              <a:rPr lang="en-US" sz="3989">
                <a:solidFill>
                  <a:srgbClr val="000000"/>
                </a:solidFill>
                <a:latin typeface="Yanonne Kaffeesatz Regular"/>
              </a:rPr>
              <a:t>ВОЗМОЖНОСТИ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40253" y="1028700"/>
            <a:ext cx="2429885" cy="60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8"/>
              </a:lnSpc>
            </a:pPr>
            <a:r>
              <a:rPr lang="en-US" sz="3989">
                <a:solidFill>
                  <a:srgbClr val="000000"/>
                </a:solidFill>
                <a:latin typeface="Yanonne Kaffeesatz Regular"/>
              </a:rPr>
              <a:t>УГРОЗЫ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388141" y="7740472"/>
            <a:ext cx="2429885" cy="117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8"/>
              </a:lnSpc>
            </a:pPr>
            <a:r>
              <a:rPr lang="en-US" sz="3989">
                <a:solidFill>
                  <a:srgbClr val="000000"/>
                </a:solidFill>
                <a:latin typeface="Yanonne Kaffeesatz Regular"/>
              </a:rPr>
              <a:t>СИЛЬНЫЕ СТОРОНЫ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40253" y="7740472"/>
            <a:ext cx="2429885" cy="117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8"/>
              </a:lnSpc>
            </a:pPr>
            <a:r>
              <a:rPr lang="en-US" sz="3989">
                <a:solidFill>
                  <a:srgbClr val="000000"/>
                </a:solidFill>
                <a:latin typeface="Yanonne Kaffeesatz Regular"/>
              </a:rPr>
              <a:t>СЛАБЫЕ СТОРОНЫ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7571665"/>
            <a:ext cx="1930908" cy="26818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94056"/>
            <a:ext cx="9379840" cy="308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73"/>
              </a:lnSpc>
            </a:pPr>
            <a:r>
              <a:rPr lang="en-US" sz="10975" spc="274">
                <a:solidFill>
                  <a:srgbClr val="753589"/>
                </a:solidFill>
                <a:latin typeface="Glacial Indifference Bold"/>
              </a:rPr>
              <a:t>ЭЛИТАРНАЯ  КУЛЬТУРА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555853"/>
            <a:ext cx="9734191" cy="3749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9"/>
              </a:lnSpc>
            </a:pP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совокупность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единичных</a:t>
            </a:r>
            <a:endParaRPr lang="en-US" sz="4074" spc="203" dirty="0">
              <a:solidFill>
                <a:srgbClr val="222222"/>
              </a:solidFill>
              <a:latin typeface="Glacial Indifference Bold"/>
            </a:endParaRPr>
          </a:p>
          <a:p>
            <a:pPr algn="ctr">
              <a:lnSpc>
                <a:spcPts val="4889"/>
              </a:lnSpc>
            </a:pP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творений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,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которые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создаются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известными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пре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дставителями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привилегированной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части</a:t>
            </a:r>
            <a:endParaRPr lang="en-US" sz="4074" spc="203" dirty="0">
              <a:solidFill>
                <a:srgbClr val="222222"/>
              </a:solidFill>
              <a:latin typeface="Glacial Indifference Bold"/>
            </a:endParaRPr>
          </a:p>
          <a:p>
            <a:pPr algn="ctr">
              <a:lnSpc>
                <a:spcPts val="4889"/>
              </a:lnSpc>
            </a:pP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общества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либо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по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ее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заказу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профессиональными</a:t>
            </a:r>
            <a:r>
              <a:rPr lang="en-US" sz="4074" spc="203" dirty="0">
                <a:solidFill>
                  <a:srgbClr val="222222"/>
                </a:solidFill>
                <a:latin typeface="Glacial Indifference Bold"/>
              </a:rPr>
              <a:t> </a:t>
            </a:r>
            <a:r>
              <a:rPr lang="en-US" sz="4074" spc="203" dirty="0" err="1">
                <a:solidFill>
                  <a:srgbClr val="222222"/>
                </a:solidFill>
                <a:latin typeface="Glacial Indifference Bold"/>
              </a:rPr>
              <a:t>творцами</a:t>
            </a:r>
            <a:endParaRPr lang="en-US" sz="4074" spc="203" dirty="0">
              <a:solidFill>
                <a:srgbClr val="222222"/>
              </a:solidFill>
              <a:latin typeface="Glacial Indifference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217420" y="5052728"/>
            <a:ext cx="6556651" cy="90772"/>
          </a:xfrm>
          <a:prstGeom prst="rect">
            <a:avLst/>
          </a:prstGeom>
          <a:solidFill>
            <a:srgbClr val="FFE14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26407" y="324254"/>
            <a:ext cx="6337308" cy="96384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39429" y="8320372"/>
            <a:ext cx="2048571" cy="19666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90982"/>
            <a:ext cx="12228219" cy="115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200">
                <a:solidFill>
                  <a:srgbClr val="753589"/>
                </a:solidFill>
                <a:latin typeface="Glacial Indifference Bold"/>
              </a:rPr>
              <a:t>ХАРАКТЕРНЫЕ ЧЕРТЫ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9888" y="2457982"/>
            <a:ext cx="17188223" cy="7668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en-US" sz="8000" spc="400">
                <a:solidFill>
                  <a:srgbClr val="222222"/>
                </a:solidFill>
                <a:latin typeface="Yanonne Kaffeesatz Regular Bold Italics"/>
              </a:rPr>
              <a:t>•Создаётся профессионалами</a:t>
            </a:r>
          </a:p>
          <a:p>
            <a:pPr>
              <a:lnSpc>
                <a:spcPts val="10000"/>
              </a:lnSpc>
            </a:pPr>
            <a:r>
              <a:rPr lang="en-US" sz="8000" spc="400">
                <a:solidFill>
                  <a:srgbClr val="222222"/>
                </a:solidFill>
                <a:latin typeface="Yanonne Kaffeesatz Regular Bold Italics"/>
              </a:rPr>
              <a:t>•Рассчитана на узкий круг знатоков</a:t>
            </a:r>
          </a:p>
          <a:p>
            <a:pPr>
              <a:lnSpc>
                <a:spcPts val="10000"/>
              </a:lnSpc>
            </a:pPr>
            <a:r>
              <a:rPr lang="en-US" sz="8000" spc="400">
                <a:solidFill>
                  <a:srgbClr val="222222"/>
                </a:solidFill>
                <a:latin typeface="Yanonne Kaffeesatz Regular Bold Italics"/>
              </a:rPr>
              <a:t>•Сложна по форме и содержанию</a:t>
            </a:r>
          </a:p>
          <a:p>
            <a:pPr>
              <a:lnSpc>
                <a:spcPts val="10000"/>
              </a:lnSpc>
            </a:pPr>
            <a:r>
              <a:rPr lang="en-US" sz="8000" spc="400">
                <a:solidFill>
                  <a:srgbClr val="222222"/>
                </a:solidFill>
                <a:latin typeface="Yanonne Kaffeesatz Regular Bold Italics"/>
              </a:rPr>
              <a:t>•Сложна для восприятия и усвоения</a:t>
            </a:r>
          </a:p>
          <a:p>
            <a:pPr>
              <a:lnSpc>
                <a:spcPts val="10000"/>
              </a:lnSpc>
            </a:pPr>
            <a:r>
              <a:rPr lang="en-US" sz="8000" spc="400">
                <a:solidFill>
                  <a:srgbClr val="222222"/>
                </a:solidFill>
                <a:latin typeface="Yanonne Kaffeesatz Regular Bold Italics"/>
              </a:rPr>
              <a:t>•Не преследует коммерческой выгоды</a:t>
            </a:r>
          </a:p>
          <a:p>
            <a:pPr>
              <a:lnSpc>
                <a:spcPts val="10000"/>
              </a:lnSpc>
            </a:pPr>
            <a:r>
              <a:rPr lang="en-US" sz="8000" spc="400">
                <a:solidFill>
                  <a:srgbClr val="222222"/>
                </a:solidFill>
                <a:latin typeface="Yanonne Kaffeesatz Regular Bold Italics"/>
              </a:rPr>
              <a:t>•Является способом самовыражения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2229904"/>
            <a:ext cx="7381899" cy="85940"/>
          </a:xfrm>
          <a:prstGeom prst="rect">
            <a:avLst/>
          </a:prstGeom>
          <a:solidFill>
            <a:srgbClr val="FFE14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01950" y="0"/>
            <a:ext cx="2686050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6760" y="2851732"/>
            <a:ext cx="16062960" cy="3438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4199" spc="209">
                <a:solidFill>
                  <a:srgbClr val="222222"/>
                </a:solidFill>
                <a:latin typeface="Arimo Bold Italics"/>
              </a:rPr>
              <a:t>«Интеллектуальная</a:t>
            </a:r>
          </a:p>
          <a:p>
            <a:pPr algn="ctr">
              <a:lnSpc>
                <a:spcPts val="5459"/>
              </a:lnSpc>
            </a:pPr>
            <a:r>
              <a:rPr lang="en-US" sz="4199" spc="209">
                <a:solidFill>
                  <a:srgbClr val="222222"/>
                </a:solidFill>
                <a:latin typeface="Glacial Indifference Bold Italics"/>
              </a:rPr>
              <a:t>элита - это те люди, которые задумываются над какими-то вопросами, на которые у</a:t>
            </a:r>
          </a:p>
          <a:p>
            <a:pPr algn="ctr">
              <a:lnSpc>
                <a:spcPts val="5459"/>
              </a:lnSpc>
            </a:pPr>
            <a:r>
              <a:rPr lang="en-US" sz="4199" spc="209">
                <a:solidFill>
                  <a:srgbClr val="222222"/>
                </a:solidFill>
                <a:latin typeface="Arimo Bold Italics"/>
              </a:rPr>
              <a:t>других людей нет времени», </a:t>
            </a:r>
          </a:p>
          <a:p>
            <a:pPr algn="r">
              <a:lnSpc>
                <a:spcPts val="5459"/>
              </a:lnSpc>
            </a:pPr>
            <a:r>
              <a:rPr lang="en-US" sz="4199" spc="209">
                <a:solidFill>
                  <a:srgbClr val="222222"/>
                </a:solidFill>
                <a:latin typeface="Arimo Bold Italics"/>
              </a:rPr>
              <a:t>Андрей Кончаловский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25040" y="7696858"/>
            <a:ext cx="16062960" cy="1993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4199" spc="209">
                <a:solidFill>
                  <a:srgbClr val="222222"/>
                </a:solidFill>
                <a:latin typeface="HK Grotesk Light Bold Italics"/>
              </a:rPr>
              <a:t>Используя </a:t>
            </a:r>
            <a:r>
              <a:rPr lang="en-US" sz="4199" spc="209">
                <a:solidFill>
                  <a:srgbClr val="222222"/>
                </a:solidFill>
                <a:latin typeface="Arimo Bold Italics"/>
              </a:rPr>
              <a:t>текст</a:t>
            </a:r>
            <a:r>
              <a:rPr lang="en-US" sz="4199" spc="209">
                <a:solidFill>
                  <a:srgbClr val="222222"/>
                </a:solidFill>
                <a:latin typeface="HK Grotesk Light Bold Italics"/>
              </a:rPr>
              <a:t> параграфа дайте определение элитарной культуре. Кто, на ваш взгляд, формирует современную элитарную культуру?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7160" y="639745"/>
            <a:ext cx="12108180" cy="128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spc="209">
                <a:solidFill>
                  <a:srgbClr val="753589"/>
                </a:solidFill>
                <a:latin typeface="Glacial Indifference Bold"/>
              </a:rPr>
              <a:t>Прочитайте высказывание, </a:t>
            </a:r>
          </a:p>
          <a:p>
            <a:pPr algn="ctr">
              <a:lnSpc>
                <a:spcPts val="5039"/>
              </a:lnSpc>
            </a:pPr>
            <a:r>
              <a:rPr lang="en-US" sz="4199" spc="209">
                <a:solidFill>
                  <a:srgbClr val="753589"/>
                </a:solidFill>
                <a:latin typeface="Glacial Indifference Bold"/>
              </a:rPr>
              <a:t>согласны ли вы с ним?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160" y="7605183"/>
            <a:ext cx="1930908" cy="26818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302</Words>
  <Application>Microsoft Office PowerPoint</Application>
  <PresentationFormat>Произвольный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Arimo Bold</vt:lpstr>
      <vt:lpstr>Glacial Indifference Bold Italics</vt:lpstr>
      <vt:lpstr>Yanonne Kaffeesatz Regular</vt:lpstr>
      <vt:lpstr>Arimo Bold Italics</vt:lpstr>
      <vt:lpstr>HK Grotesk Light Bold Italics</vt:lpstr>
      <vt:lpstr>Calibri</vt:lpstr>
      <vt:lpstr>Glacial Indifference Bold</vt:lpstr>
      <vt:lpstr>Yanonne Kaffeesatz Regular Bold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Массовая, элитарная, народная культура</dc:title>
  <cp:lastModifiedBy>Galina Sventuhovskaya</cp:lastModifiedBy>
  <cp:revision>3</cp:revision>
  <dcterms:created xsi:type="dcterms:W3CDTF">2006-08-16T00:00:00Z</dcterms:created>
  <dcterms:modified xsi:type="dcterms:W3CDTF">2020-05-07T23:05:48Z</dcterms:modified>
  <dc:identifier>DAD7mT3CKdc</dc:identifier>
</cp:coreProperties>
</file>