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70" r:id="rId6"/>
    <p:sldId id="259" r:id="rId7"/>
    <p:sldId id="261" r:id="rId8"/>
    <p:sldId id="327" r:id="rId9"/>
    <p:sldId id="262" r:id="rId10"/>
    <p:sldId id="328" r:id="rId11"/>
    <p:sldId id="269" r:id="rId12"/>
    <p:sldId id="329" r:id="rId13"/>
    <p:sldId id="268" r:id="rId14"/>
    <p:sldId id="330" r:id="rId15"/>
    <p:sldId id="267" r:id="rId16"/>
    <p:sldId id="331" r:id="rId17"/>
    <p:sldId id="266" r:id="rId18"/>
    <p:sldId id="264" r:id="rId19"/>
    <p:sldId id="271" r:id="rId20"/>
    <p:sldId id="265" r:id="rId21"/>
    <p:sldId id="260" r:id="rId22"/>
    <p:sldId id="332" r:id="rId23"/>
    <p:sldId id="272" r:id="rId24"/>
    <p:sldId id="333" r:id="rId25"/>
    <p:sldId id="273" r:id="rId26"/>
    <p:sldId id="334" r:id="rId27"/>
    <p:sldId id="274" r:id="rId28"/>
    <p:sldId id="279" r:id="rId29"/>
    <p:sldId id="280" r:id="rId30"/>
    <p:sldId id="278" r:id="rId31"/>
    <p:sldId id="277" r:id="rId32"/>
    <p:sldId id="335" r:id="rId33"/>
    <p:sldId id="276" r:id="rId34"/>
    <p:sldId id="275" r:id="rId35"/>
    <p:sldId id="281" r:id="rId36"/>
    <p:sldId id="282" r:id="rId37"/>
    <p:sldId id="336" r:id="rId38"/>
    <p:sldId id="283" r:id="rId39"/>
    <p:sldId id="284" r:id="rId40"/>
    <p:sldId id="285" r:id="rId41"/>
    <p:sldId id="294" r:id="rId42"/>
    <p:sldId id="295" r:id="rId43"/>
    <p:sldId id="286" r:id="rId44"/>
    <p:sldId id="337" r:id="rId45"/>
    <p:sldId id="287" r:id="rId46"/>
    <p:sldId id="288" r:id="rId47"/>
    <p:sldId id="338" r:id="rId48"/>
    <p:sldId id="289" r:id="rId49"/>
    <p:sldId id="290" r:id="rId50"/>
    <p:sldId id="339" r:id="rId51"/>
    <p:sldId id="291" r:id="rId52"/>
    <p:sldId id="296" r:id="rId53"/>
    <p:sldId id="292" r:id="rId54"/>
    <p:sldId id="300" r:id="rId55"/>
    <p:sldId id="340" r:id="rId56"/>
    <p:sldId id="293" r:id="rId57"/>
    <p:sldId id="303" r:id="rId58"/>
    <p:sldId id="304" r:id="rId59"/>
    <p:sldId id="299" r:id="rId60"/>
    <p:sldId id="341" r:id="rId61"/>
    <p:sldId id="302" r:id="rId62"/>
    <p:sldId id="301" r:id="rId63"/>
    <p:sldId id="306" r:id="rId64"/>
    <p:sldId id="342" r:id="rId65"/>
    <p:sldId id="305" r:id="rId66"/>
    <p:sldId id="343" r:id="rId67"/>
    <p:sldId id="311" r:id="rId68"/>
    <p:sldId id="344" r:id="rId69"/>
    <p:sldId id="310" r:id="rId70"/>
    <p:sldId id="312" r:id="rId71"/>
    <p:sldId id="313" r:id="rId72"/>
    <p:sldId id="314" r:id="rId73"/>
    <p:sldId id="315" r:id="rId74"/>
    <p:sldId id="307" r:id="rId75"/>
    <p:sldId id="309" r:id="rId76"/>
    <p:sldId id="345" r:id="rId77"/>
    <p:sldId id="308" r:id="rId78"/>
    <p:sldId id="346" r:id="rId79"/>
    <p:sldId id="320" r:id="rId80"/>
    <p:sldId id="319" r:id="rId81"/>
    <p:sldId id="318" r:id="rId82"/>
    <p:sldId id="317" r:id="rId83"/>
    <p:sldId id="316" r:id="rId84"/>
    <p:sldId id="298" r:id="rId85"/>
    <p:sldId id="347" r:id="rId86"/>
    <p:sldId id="297" r:id="rId87"/>
    <p:sldId id="324" r:id="rId88"/>
    <p:sldId id="325" r:id="rId89"/>
    <p:sldId id="321" r:id="rId90"/>
    <p:sldId id="348" r:id="rId91"/>
    <p:sldId id="322" r:id="rId92"/>
    <p:sldId id="323" r:id="rId93"/>
    <p:sldId id="326" r:id="rId9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3" autoAdjust="0"/>
    <p:restoredTop sz="94568" autoAdjust="0"/>
  </p:normalViewPr>
  <p:slideViewPr>
    <p:cSldViewPr>
      <p:cViewPr varScale="1">
        <p:scale>
          <a:sx n="66" d="100"/>
          <a:sy n="66" d="100"/>
        </p:scale>
        <p:origin x="-6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1017-6E94-4674-ABCF-D96D947ABF3A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87E-DB9F-4223-BAED-CF0FDB608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1017-6E94-4674-ABCF-D96D947ABF3A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87E-DB9F-4223-BAED-CF0FDB608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1017-6E94-4674-ABCF-D96D947ABF3A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87E-DB9F-4223-BAED-CF0FDB608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1017-6E94-4674-ABCF-D96D947ABF3A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87E-DB9F-4223-BAED-CF0FDB608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1017-6E94-4674-ABCF-D96D947ABF3A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87E-DB9F-4223-BAED-CF0FDB608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1017-6E94-4674-ABCF-D96D947ABF3A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87E-DB9F-4223-BAED-CF0FDB608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1017-6E94-4674-ABCF-D96D947ABF3A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87E-DB9F-4223-BAED-CF0FDB608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1017-6E94-4674-ABCF-D96D947ABF3A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39987E-DB9F-4223-BAED-CF0FDB6089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1017-6E94-4674-ABCF-D96D947ABF3A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87E-DB9F-4223-BAED-CF0FDB608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1017-6E94-4674-ABCF-D96D947ABF3A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639987E-DB9F-4223-BAED-CF0FDB608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B701017-6E94-4674-ABCF-D96D947ABF3A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87E-DB9F-4223-BAED-CF0FDB608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trans="21000"/>
                    </a14:imgEffect>
                    <a14:imgEffect>
                      <a14:sharpenSoften amount="35000"/>
                    </a14:imgEffect>
                    <a14:imgEffect>
                      <a14:colorTemperature colorTemp="5900"/>
                    </a14:imgEffect>
                    <a14:imgEffect>
                      <a14:brightnessContrast bright="-26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B701017-6E94-4674-ABCF-D96D947ABF3A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639987E-DB9F-4223-BAED-CF0FDB608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34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17" Type="http://schemas.openxmlformats.org/officeDocument/2006/relationships/slide" Target="slide32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slide" Target="slide28.xml"/><Relationship Id="rId10" Type="http://schemas.openxmlformats.org/officeDocument/2006/relationships/slide" Target="slide18.xml"/><Relationship Id="rId19" Type="http://schemas.openxmlformats.org/officeDocument/2006/relationships/image" Target="../media/image4.jpeg"/><Relationship Id="rId4" Type="http://schemas.openxmlformats.org/officeDocument/2006/relationships/slide" Target="slide5.xml"/><Relationship Id="rId9" Type="http://schemas.openxmlformats.org/officeDocument/2006/relationships/slide" Target="slide16.xml"/><Relationship Id="rId1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4.xml"/><Relationship Id="rId18" Type="http://schemas.openxmlformats.org/officeDocument/2006/relationships/slide" Target="slide63.xml"/><Relationship Id="rId3" Type="http://schemas.openxmlformats.org/officeDocument/2006/relationships/slide" Target="slide36.xml"/><Relationship Id="rId7" Type="http://schemas.openxmlformats.org/officeDocument/2006/relationships/slide" Target="slide44.xml"/><Relationship Id="rId12" Type="http://schemas.openxmlformats.org/officeDocument/2006/relationships/slide" Target="slide52.xml"/><Relationship Id="rId17" Type="http://schemas.openxmlformats.org/officeDocument/2006/relationships/slide" Target="slide62.xml"/><Relationship Id="rId2" Type="http://schemas.openxmlformats.org/officeDocument/2006/relationships/slide" Target="slide35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1.xml"/><Relationship Id="rId11" Type="http://schemas.openxmlformats.org/officeDocument/2006/relationships/slide" Target="slide50.xml"/><Relationship Id="rId5" Type="http://schemas.openxmlformats.org/officeDocument/2006/relationships/slide" Target="slide39.xml"/><Relationship Id="rId15" Type="http://schemas.openxmlformats.org/officeDocument/2006/relationships/slide" Target="slide57.xml"/><Relationship Id="rId10" Type="http://schemas.openxmlformats.org/officeDocument/2006/relationships/slide" Target="slide49.xml"/><Relationship Id="rId19" Type="http://schemas.openxmlformats.org/officeDocument/2006/relationships/image" Target="../media/image4.jpeg"/><Relationship Id="rId4" Type="http://schemas.openxmlformats.org/officeDocument/2006/relationships/slide" Target="slide37.xml"/><Relationship Id="rId9" Type="http://schemas.openxmlformats.org/officeDocument/2006/relationships/slide" Target="slide47.xml"/><Relationship Id="rId14" Type="http://schemas.openxmlformats.org/officeDocument/2006/relationships/slide" Target="slide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76.xml"/><Relationship Id="rId13" Type="http://schemas.openxmlformats.org/officeDocument/2006/relationships/slide" Target="slide83.xml"/><Relationship Id="rId18" Type="http://schemas.openxmlformats.org/officeDocument/2006/relationships/slide" Target="slide92.xml"/><Relationship Id="rId3" Type="http://schemas.openxmlformats.org/officeDocument/2006/relationships/slide" Target="slide66.xml"/><Relationship Id="rId7" Type="http://schemas.openxmlformats.org/officeDocument/2006/relationships/slide" Target="slide75.xml"/><Relationship Id="rId12" Type="http://schemas.openxmlformats.org/officeDocument/2006/relationships/slide" Target="slide82.xml"/><Relationship Id="rId17" Type="http://schemas.openxmlformats.org/officeDocument/2006/relationships/slide" Target="slide90.xml"/><Relationship Id="rId2" Type="http://schemas.openxmlformats.org/officeDocument/2006/relationships/slide" Target="slide64.xml"/><Relationship Id="rId16" Type="http://schemas.openxmlformats.org/officeDocument/2006/relationships/slide" Target="slide8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3.xml"/><Relationship Id="rId11" Type="http://schemas.openxmlformats.org/officeDocument/2006/relationships/slide" Target="slide81.xml"/><Relationship Id="rId5" Type="http://schemas.openxmlformats.org/officeDocument/2006/relationships/slide" Target="slide70.xml"/><Relationship Id="rId15" Type="http://schemas.openxmlformats.org/officeDocument/2006/relationships/slide" Target="slide85.xml"/><Relationship Id="rId10" Type="http://schemas.openxmlformats.org/officeDocument/2006/relationships/slide" Target="slide80.xml"/><Relationship Id="rId19" Type="http://schemas.openxmlformats.org/officeDocument/2006/relationships/image" Target="../media/image4.jpeg"/><Relationship Id="rId4" Type="http://schemas.openxmlformats.org/officeDocument/2006/relationships/slide" Target="slide68.xml"/><Relationship Id="rId9" Type="http://schemas.openxmlformats.org/officeDocument/2006/relationships/slide" Target="slide78.xml"/><Relationship Id="rId14" Type="http://schemas.openxmlformats.org/officeDocument/2006/relationships/slide" Target="slide8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227137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Древняя Греция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304066"/>
            <a:ext cx="2122330" cy="96678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Своя игра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5 класс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5" name="epigon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71546"/>
            <a:ext cx="7286676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Этот великий полководец плакал, глядя на Луну, т.к. только её он не смог завоевать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Александр Македонский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6929486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Спартанский царь, возглавивший 300 воинов, выступивших против персов в </a:t>
            </a:r>
            <a:r>
              <a:rPr lang="ru-RU" sz="5400" dirty="0" err="1" smtClean="0"/>
              <a:t>Фермопильском</a:t>
            </a:r>
            <a:r>
              <a:rPr lang="ru-RU" sz="5400" dirty="0" smtClean="0"/>
              <a:t> ущелье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Леонид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7600976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Македонский царь, который нанёс грекам сокрушительное поражение при </a:t>
            </a:r>
            <a:r>
              <a:rPr lang="ru-RU" sz="5400" dirty="0" err="1" smtClean="0"/>
              <a:t>Херонее</a:t>
            </a:r>
            <a:r>
              <a:rPr lang="ru-RU" sz="5400" dirty="0" smtClean="0"/>
              <a:t> в 338 г. до н.э.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500306"/>
            <a:ext cx="6629400" cy="1066688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Филипп</a:t>
            </a:r>
            <a:r>
              <a:rPr lang="ru-RU" dirty="0" smtClean="0">
                <a:hlinkClick r:id="rId2" action="ppaction://hlinksldjump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II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8215370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Талантливый афинский стратег, под руководством которого был разгромлен персидский флот в </a:t>
            </a:r>
            <a:r>
              <a:rPr lang="ru-RU" sz="5400" dirty="0" err="1" smtClean="0"/>
              <a:t>Саламинском</a:t>
            </a:r>
            <a:r>
              <a:rPr lang="ru-RU" sz="5400" dirty="0" smtClean="0"/>
              <a:t> сражении.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2357430"/>
            <a:ext cx="6629400" cy="1066688"/>
          </a:xfrm>
        </p:spPr>
        <p:txBody>
          <a:bodyPr/>
          <a:lstStyle/>
          <a:p>
            <a:pPr algn="ctr"/>
            <a:r>
              <a:rPr lang="ru-RU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Фемистокл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33/wap-russia.0/0_11e6e_a5557acd_XL"/>
          <p:cNvPicPr>
            <a:picLocks noChangeAspect="1" noChangeArrowheads="1"/>
          </p:cNvPicPr>
          <p:nvPr/>
        </p:nvPicPr>
        <p:blipFill>
          <a:blip r:embed="rId2"/>
          <a:srcRect t="6695" b="7603"/>
          <a:stretch>
            <a:fillRect/>
          </a:stretch>
        </p:blipFill>
        <p:spPr bwMode="auto">
          <a:xfrm>
            <a:off x="2143108" y="571480"/>
            <a:ext cx="4357718" cy="48085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5357826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Кот в мешке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Троянская война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4786322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641018"/>
              </p:ext>
            </p:extLst>
          </p:nvPr>
        </p:nvGraphicFramePr>
        <p:xfrm>
          <a:off x="142844" y="142852"/>
          <a:ext cx="8858312" cy="5929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24"/>
                <a:gridCol w="1357322"/>
                <a:gridCol w="1357322"/>
                <a:gridCol w="1357322"/>
                <a:gridCol w="1357322"/>
              </a:tblGrid>
              <a:tr h="1482339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По городам и странам, рекам и морям</a:t>
                      </a:r>
                      <a:endParaRPr lang="ru-RU" sz="2800" b="1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2" action="ppaction://hlinksldjump"/>
                        </a:rPr>
                        <a:t>10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3" action="ppaction://hlinksldjump"/>
                        </a:rPr>
                        <a:t>20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4" action="ppaction://hlinksldjump"/>
                        </a:rPr>
                        <a:t>30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5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482339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Полководцы</a:t>
                      </a:r>
                      <a:endParaRPr lang="ru-RU" sz="2800" b="1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6" action="ppaction://hlinksldjump"/>
                        </a:rPr>
                        <a:t>10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7" action="ppaction://hlinksldjump"/>
                        </a:rPr>
                        <a:t>20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8" action="ppaction://hlinksldjump"/>
                        </a:rPr>
                        <a:t>30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9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482339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Греческие боги и богини</a:t>
                      </a:r>
                      <a:endParaRPr lang="ru-RU" sz="2800" b="1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0" action="ppaction://hlinksldjump"/>
                        </a:rPr>
                        <a:t>10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1" action="ppaction://hlinksldjump"/>
                        </a:rPr>
                        <a:t>20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2" action="ppaction://hlinksldjump"/>
                        </a:rPr>
                        <a:t>30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3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482339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Любимые</a:t>
                      </a:r>
                      <a:r>
                        <a:rPr lang="ru-RU" sz="2800" b="1" i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зрелища</a:t>
                      </a:r>
                      <a:endParaRPr lang="ru-RU" sz="2800" b="1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4" action="ppaction://hlinksldjump"/>
                        </a:rPr>
                        <a:t>10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5" action="ppaction://hlinksldjump"/>
                        </a:rPr>
                        <a:t>20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6" action="ppaction://hlinksldjump"/>
                        </a:rPr>
                        <a:t>30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7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Стрелка вправо с вырезом 3">
            <a:hlinkClick r:id="rId18" action="ppaction://hlinksldjump"/>
          </p:cNvPr>
          <p:cNvSpPr/>
          <p:nvPr/>
        </p:nvSpPr>
        <p:spPr>
          <a:xfrm>
            <a:off x="500034" y="6143644"/>
            <a:ext cx="1928826" cy="357190"/>
          </a:xfrm>
          <a:prstGeom prst="notchedRightArrow">
            <a:avLst/>
          </a:prstGeom>
          <a:blipFill>
            <a:blip r:embed="rId1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500174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Именно этот немецкий археолог доказал существование Трои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Генрих </a:t>
            </a:r>
            <a:r>
              <a:rPr lang="ru-RU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Шлиман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071678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Перечислите 3 богов братьев-олимпийцев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3000372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Зевс, Посейдон, Аид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785926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Сестра Зевса, которая научила людей выращивать хлеб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Деметра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357298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Бог солнца, чьи предки растопили воск на крыльях Икара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Гелиос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7715304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Этот праздник </a:t>
            </a:r>
            <a:r>
              <a:rPr lang="ru-RU" sz="5400" smtClean="0"/>
              <a:t>объединял всех греков, устанавливал «</a:t>
            </a:r>
            <a:r>
              <a:rPr lang="ru-RU" sz="5400" dirty="0" smtClean="0"/>
              <a:t>священное перемирие» в период войн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Олимпийские игры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33/wap-russia.0/0_11e6e_a5557acd_XL"/>
          <p:cNvPicPr>
            <a:picLocks noChangeAspect="1" noChangeArrowheads="1"/>
          </p:cNvPicPr>
          <p:nvPr/>
        </p:nvPicPr>
        <p:blipFill>
          <a:blip r:embed="rId2"/>
          <a:srcRect t="6695" b="7603"/>
          <a:stretch>
            <a:fillRect/>
          </a:stretch>
        </p:blipFill>
        <p:spPr bwMode="auto">
          <a:xfrm>
            <a:off x="2143108" y="571480"/>
            <a:ext cx="4357718" cy="48085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5357826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Кот в мешке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Троянская война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4786322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357298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Именно так называл почти все свои города Александр Македонский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Александрия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7358114" cy="200026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Эта женщина считалась самой красивой. Она же стала причиной Троянской войны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3000372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Елена, жена спартанского царя </a:t>
            </a:r>
            <a:r>
              <a:rPr lang="ru-RU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Менелая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572428" cy="178595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Произведения этого сочинителя комедий ставили на сцене театра. Его считали врачом и воспитателем афинского общества.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Аристофан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215370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Форма литературных произведений, которые заставляли задуматься над главным вопросом жизни. Это слово переводится как «песнь козлов»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000240"/>
            <a:ext cx="6629400" cy="106668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Трагедия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267352"/>
              </p:ext>
            </p:extLst>
          </p:nvPr>
        </p:nvGraphicFramePr>
        <p:xfrm>
          <a:off x="142844" y="142852"/>
          <a:ext cx="8858312" cy="5929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24"/>
                <a:gridCol w="1357322"/>
                <a:gridCol w="1357322"/>
                <a:gridCol w="1357322"/>
                <a:gridCol w="1357322"/>
              </a:tblGrid>
              <a:tr h="1482339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Термины и понятия</a:t>
                      </a:r>
                      <a:endParaRPr lang="ru-RU" sz="2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2" action="ppaction://hlinksldjump"/>
                        </a:rPr>
                        <a:t>20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3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4" action="ppaction://hlinksldjump"/>
                        </a:rPr>
                        <a:t>60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5" action="ppaction://hlinksldjump"/>
                        </a:rPr>
                        <a:t>80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482339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Учёные и философы</a:t>
                      </a:r>
                      <a:endParaRPr lang="ru-RU" sz="2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6" action="ppaction://hlinksldjump"/>
                        </a:rPr>
                        <a:t>20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7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8" action="ppaction://hlinksldjump"/>
                        </a:rPr>
                        <a:t>60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9" action="ppaction://hlinksldjump"/>
                        </a:rPr>
                        <a:t>80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482339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«Крылатые выражения»</a:t>
                      </a:r>
                      <a:endParaRPr lang="ru-RU" sz="2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0" action="ppaction://hlinksldjump"/>
                        </a:rPr>
                        <a:t>20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1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2" action="ppaction://hlinksldjump"/>
                        </a:rPr>
                        <a:t>60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3" action="ppaction://hlinksldjump"/>
                        </a:rPr>
                        <a:t>80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482339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Спарта и Афины</a:t>
                      </a:r>
                      <a:endParaRPr lang="ru-RU" sz="2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4" action="ppaction://hlinksldjump"/>
                        </a:rPr>
                        <a:t>20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5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6" action="ppaction://hlinksldjump"/>
                        </a:rPr>
                        <a:t>60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7" action="ppaction://hlinksldjump"/>
                        </a:rPr>
                        <a:t>80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Стрелка вправо с вырезом 4">
            <a:hlinkClick r:id="rId18" action="ppaction://hlinksldjump"/>
          </p:cNvPr>
          <p:cNvSpPr/>
          <p:nvPr/>
        </p:nvSpPr>
        <p:spPr>
          <a:xfrm>
            <a:off x="571472" y="6215082"/>
            <a:ext cx="2000264" cy="285752"/>
          </a:xfrm>
          <a:prstGeom prst="notchedRightArrow">
            <a:avLst/>
          </a:prstGeom>
          <a:blipFill>
            <a:blip r:embed="rId1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785926"/>
            <a:ext cx="6629400" cy="18263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Местные правители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Сатрапы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7529538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Переселение греков и создание поселений на чужих землях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Великая греческая колонизация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785926"/>
            <a:ext cx="7143800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Знатные люди, правители Афинского государства, которых выбирал Совет старейшин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Архонты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142984"/>
            <a:ext cx="6629400" cy="1826363"/>
          </a:xfrm>
        </p:spPr>
        <p:txBody>
          <a:bodyPr>
            <a:normAutofit/>
          </a:bodyPr>
          <a:lstStyle/>
          <a:p>
            <a:pPr algn="ctr"/>
            <a:r>
              <a:rPr lang="ru-RU" sz="11500" dirty="0" smtClean="0"/>
              <a:t>АУКЦИОН</a:t>
            </a:r>
            <a:endParaRPr lang="ru-RU" sz="11500" dirty="0"/>
          </a:p>
        </p:txBody>
      </p:sp>
      <p:pic>
        <p:nvPicPr>
          <p:cNvPr id="46082" name="Picture 2" descr="http://preview.gogo.ru/urlpreview?url=img-2002-07.photosight.ru/21/5792.jpg"/>
          <p:cNvPicPr>
            <a:picLocks noChangeAspect="1" noChangeArrowheads="1"/>
          </p:cNvPicPr>
          <p:nvPr/>
        </p:nvPicPr>
        <p:blipFill>
          <a:blip r:embed="rId2"/>
          <a:srcRect l="7538" t="5000" r="5778" b="4999"/>
          <a:stretch>
            <a:fillRect/>
          </a:stretch>
        </p:blipFill>
        <p:spPr bwMode="auto">
          <a:xfrm>
            <a:off x="3143240" y="3071810"/>
            <a:ext cx="2143140" cy="3354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214422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Согласно мифу это море получило название по имени царя, бросившегося от горя в его пучины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3071810"/>
            <a:ext cx="6629400" cy="1066688"/>
          </a:xfrm>
        </p:spPr>
        <p:txBody>
          <a:bodyPr vert="horz" lIns="45720" tIns="0" rIns="45720" bIns="0" anchor="b"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Эгейское море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736"/>
            <a:ext cx="7429552" cy="235745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Картины, написанные водяными красками по свежей сырой штукатурке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Фрески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33/wap-russia.0/0_11e6e_a5557acd_XL"/>
          <p:cNvPicPr>
            <a:picLocks noChangeAspect="1" noChangeArrowheads="1"/>
          </p:cNvPicPr>
          <p:nvPr/>
        </p:nvPicPr>
        <p:blipFill>
          <a:blip r:embed="rId2"/>
          <a:srcRect t="6695" b="7603"/>
          <a:stretch>
            <a:fillRect/>
          </a:stretch>
        </p:blipFill>
        <p:spPr bwMode="auto">
          <a:xfrm>
            <a:off x="2143108" y="571480"/>
            <a:ext cx="4357718" cy="48085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5357826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Кот в мешке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Троянская война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4786322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857364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Именно столько длилась Троянская война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10 лет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7643866" cy="257176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Известный учёный, математик, который жил и работал в Александрии Египетской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Архимед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7858180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Учёные </a:t>
            </a:r>
            <a:r>
              <a:rPr lang="ru-RU" sz="5400" dirty="0" err="1" smtClean="0"/>
              <a:t>Парменид</a:t>
            </a:r>
            <a:r>
              <a:rPr lang="ru-RU" sz="5400" dirty="0" smtClean="0"/>
              <a:t> и Эратосфен внесли большой вклад в развитие именно этой науки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География 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29604" cy="18263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Философ, учивший, что смысл жизни человека – делать добро. У него была сварливая жена Ксантиппа. Ему же приписываются слова «Я знаю, что ничего не знаю, а они не знают даже этого!»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3000372"/>
            <a:ext cx="6629400" cy="1066688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Сократ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001056" cy="18263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Назовите автора выражения «Отойди в сторону – не заслоняй мне солнца!»</a:t>
            </a:r>
            <a:br>
              <a:rPr lang="ru-RU" sz="4800" dirty="0" smtClean="0"/>
            </a:br>
            <a:r>
              <a:rPr lang="ru-RU" sz="4800" dirty="0" smtClean="0"/>
              <a:t>при каких обстоятельствах это было сказано?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Диоген Александру Македонскому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33/wap-russia.0/0_11e6e_a5557acd_XL"/>
          <p:cNvPicPr>
            <a:picLocks noChangeAspect="1" noChangeArrowheads="1"/>
          </p:cNvPicPr>
          <p:nvPr/>
        </p:nvPicPr>
        <p:blipFill>
          <a:blip r:embed="rId2"/>
          <a:srcRect t="6695" b="7603"/>
          <a:stretch>
            <a:fillRect/>
          </a:stretch>
        </p:blipFill>
        <p:spPr bwMode="auto">
          <a:xfrm>
            <a:off x="2143108" y="571480"/>
            <a:ext cx="4357718" cy="48085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5357826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Кот в мешке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Так называется краткая, чёткая и понятная речь. Она получила название по области в Спарте, где так разговаривали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Лаконичная речь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142984"/>
            <a:ext cx="6629400" cy="1826363"/>
          </a:xfrm>
        </p:spPr>
        <p:txBody>
          <a:bodyPr>
            <a:normAutofit/>
          </a:bodyPr>
          <a:lstStyle/>
          <a:p>
            <a:pPr algn="ctr"/>
            <a:r>
              <a:rPr lang="ru-RU" sz="11500" dirty="0" smtClean="0"/>
              <a:t>АУКЦИОН</a:t>
            </a:r>
            <a:endParaRPr lang="ru-RU" sz="11500" dirty="0"/>
          </a:p>
        </p:txBody>
      </p:sp>
      <p:pic>
        <p:nvPicPr>
          <p:cNvPr id="46082" name="Picture 2" descr="http://preview.gogo.ru/urlpreview?url=img-2002-07.photosight.ru/21/5792.jpg"/>
          <p:cNvPicPr>
            <a:picLocks noChangeAspect="1" noChangeArrowheads="1"/>
          </p:cNvPicPr>
          <p:nvPr/>
        </p:nvPicPr>
        <p:blipFill>
          <a:blip r:embed="rId2"/>
          <a:srcRect l="7538" t="5000" r="5778" b="4999"/>
          <a:stretch>
            <a:fillRect/>
          </a:stretch>
        </p:blipFill>
        <p:spPr bwMode="auto">
          <a:xfrm>
            <a:off x="3143240" y="3071810"/>
            <a:ext cx="2143140" cy="3354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7715304" cy="18263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Это выражение обозначает сложную, почти неразрешимую проблему. Получило название от сложного узла на колеснице во Фригии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«Гордиев узел»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15370" cy="2059741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 какими событиями связано появление выражения «яблоко раздора»? Что оно обозначает?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3429000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Яблоко с надписью «Прекраснейшей», которое не могли поделить Гера, Афина и Афродита; причина ссоры</a:t>
            </a:r>
            <a:endParaRPr lang="ru-RU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357298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Как называлась область, в которой располагались Афины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Аттика</a:t>
            </a:r>
            <a:r>
              <a:rPr lang="ru-RU" dirty="0" smtClean="0">
                <a:hlinkClick r:id="rId2" action="ppaction://hlinksldjump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33/wap-russia.0/0_11e6e_a5557acd_XL"/>
          <p:cNvPicPr>
            <a:picLocks noChangeAspect="1" noChangeArrowheads="1"/>
          </p:cNvPicPr>
          <p:nvPr/>
        </p:nvPicPr>
        <p:blipFill>
          <a:blip r:embed="rId2"/>
          <a:srcRect t="6695" b="7603"/>
          <a:stretch>
            <a:fillRect/>
          </a:stretch>
        </p:blipFill>
        <p:spPr bwMode="auto">
          <a:xfrm>
            <a:off x="2143108" y="571480"/>
            <a:ext cx="4357718" cy="48085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5357826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Кот в мешке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«Крылатые выражения»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4786322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7458100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Что желали спартанские женщины, отправляя своих мужей в поход?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Желали вернуться «Со щитом или на щите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Формы правления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4786322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142984"/>
            <a:ext cx="7715304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Переселенцы из других полисов, которые занимались ремеслом и торговлей, но не имели прав афинских граждан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Метеки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357298"/>
            <a:ext cx="7100910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Какое название получила война между Спартой и Афинами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Пелопоннесская война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451816"/>
              </p:ext>
            </p:extLst>
          </p:nvPr>
        </p:nvGraphicFramePr>
        <p:xfrm>
          <a:off x="142844" y="142852"/>
          <a:ext cx="8858312" cy="5929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24"/>
                <a:gridCol w="1357322"/>
                <a:gridCol w="1357322"/>
                <a:gridCol w="1357322"/>
                <a:gridCol w="1357322"/>
              </a:tblGrid>
              <a:tr h="1482339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Мастера </a:t>
                      </a:r>
                      <a:r>
                        <a:rPr lang="ru-RU" sz="2800" b="1" i="1" spc="-1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древнегреческого</a:t>
                      </a:r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искусства</a:t>
                      </a:r>
                      <a:endParaRPr lang="ru-RU" sz="2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2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3" action="ppaction://hlinksldjump"/>
                        </a:rPr>
                        <a:t>80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4" action="ppaction://hlinksldjump"/>
                        </a:rPr>
                        <a:t>120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5" action="ppaction://hlinksldjump"/>
                        </a:rPr>
                        <a:t>160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482339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«Чудеса света»</a:t>
                      </a:r>
                      <a:endParaRPr lang="ru-RU" sz="2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6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7" action="ppaction://hlinksldjump"/>
                        </a:rPr>
                        <a:t>80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8" action="ppaction://hlinksldjump"/>
                        </a:rPr>
                        <a:t>120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9" action="ppaction://hlinksldjump"/>
                        </a:rPr>
                        <a:t>160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482339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Войны и сражения античности</a:t>
                      </a:r>
                      <a:endParaRPr lang="ru-RU" sz="2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0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1" action="ppaction://hlinksldjump"/>
                        </a:rPr>
                        <a:t>80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2" action="ppaction://hlinksldjump"/>
                        </a:rPr>
                        <a:t>120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3" action="ppaction://hlinksldjump"/>
                        </a:rPr>
                        <a:t>160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482339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Религия в жизни древних греков</a:t>
                      </a:r>
                      <a:endParaRPr lang="ru-RU" sz="2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4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5" action="ppaction://hlinksldjump"/>
                        </a:rPr>
                        <a:t>80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6" action="ppaction://hlinksldjump"/>
                        </a:rPr>
                        <a:t>120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hlinkClick r:id="rId17" action="ppaction://hlinksldjump"/>
                        </a:rPr>
                        <a:t>160</a:t>
                      </a:r>
                      <a:endParaRPr lang="ru-RU" sz="4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Стрелка вправо с вырезом 4">
            <a:hlinkClick r:id="rId18" action="ppaction://hlinksldjump"/>
          </p:cNvPr>
          <p:cNvSpPr/>
          <p:nvPr/>
        </p:nvSpPr>
        <p:spPr>
          <a:xfrm>
            <a:off x="571472" y="6215082"/>
            <a:ext cx="2000264" cy="285752"/>
          </a:xfrm>
          <a:prstGeom prst="notchedRightArrow">
            <a:avLst/>
          </a:prstGeom>
          <a:blipFill>
            <a:blip r:embed="rId1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858180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Какое название получила скульптура атлета, бросающего диск </a:t>
            </a:r>
            <a:br>
              <a:rPr lang="ru-RU" sz="5400" dirty="0" smtClean="0"/>
            </a:br>
            <a:r>
              <a:rPr lang="ru-RU" sz="5400" dirty="0" smtClean="0"/>
              <a:t>(скульптор Мирон)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Дискобол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857232"/>
            <a:ext cx="7743852" cy="18263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Автор одного из чудес света – статуи Зевса Олимпийского, статуи богини Афины. Его обвиняли в краже золота со статуй, но он смог оправдать себя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Фидий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285860"/>
            <a:ext cx="7958166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Кому подарил свои картины художник Поликлет, за что получил право гражданства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Городу Афины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214422"/>
            <a:ext cx="6629400" cy="1826363"/>
          </a:xfrm>
        </p:spPr>
        <p:txBody>
          <a:bodyPr vert="horz" lIns="45720" tIns="0" rIns="45720" bIns="0" anchor="t">
            <a:noAutofit/>
          </a:bodyPr>
          <a:lstStyle/>
          <a:p>
            <a:pPr algn="ctr"/>
            <a:r>
              <a:rPr lang="ru-RU" sz="6000" dirty="0" smtClean="0"/>
              <a:t>Так называется власть народа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3214686"/>
            <a:ext cx="6629400" cy="106668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Демократия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33/wap-russia.0/0_11e6e_a5557acd_XL"/>
          <p:cNvPicPr>
            <a:picLocks noChangeAspect="1" noChangeArrowheads="1"/>
          </p:cNvPicPr>
          <p:nvPr/>
        </p:nvPicPr>
        <p:blipFill>
          <a:blip r:embed="rId2"/>
          <a:srcRect t="6695" b="7603"/>
          <a:stretch>
            <a:fillRect/>
          </a:stretch>
        </p:blipFill>
        <p:spPr bwMode="auto">
          <a:xfrm>
            <a:off x="2143108" y="571480"/>
            <a:ext cx="4357718" cy="48085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5357826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Кот в мешке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Термины 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4786322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142984"/>
            <a:ext cx="7386662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Так называлась рыночная площадь и народное собрание в Афинах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00166" y="2643182"/>
            <a:ext cx="6629400" cy="106668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Агора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142984"/>
            <a:ext cx="6629400" cy="1826363"/>
          </a:xfrm>
        </p:spPr>
        <p:txBody>
          <a:bodyPr>
            <a:normAutofit/>
          </a:bodyPr>
          <a:lstStyle/>
          <a:p>
            <a:pPr algn="ctr"/>
            <a:r>
              <a:rPr lang="ru-RU" sz="11500" dirty="0" smtClean="0"/>
              <a:t>АУКЦИОН</a:t>
            </a:r>
            <a:endParaRPr lang="ru-RU" sz="11500" dirty="0"/>
          </a:p>
        </p:txBody>
      </p:sp>
      <p:pic>
        <p:nvPicPr>
          <p:cNvPr id="46082" name="Picture 2" descr="http://preview.gogo.ru/urlpreview?url=img-2002-07.photosight.ru/21/5792.jpg"/>
          <p:cNvPicPr>
            <a:picLocks noChangeAspect="1" noChangeArrowheads="1"/>
          </p:cNvPicPr>
          <p:nvPr/>
        </p:nvPicPr>
        <p:blipFill>
          <a:blip r:embed="rId2"/>
          <a:srcRect l="7538" t="5000" r="5778" b="4999"/>
          <a:stretch>
            <a:fillRect/>
          </a:stretch>
        </p:blipFill>
        <p:spPr bwMode="auto">
          <a:xfrm>
            <a:off x="3143240" y="3071810"/>
            <a:ext cx="2143140" cy="3354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101042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Чья 36-метровая статуя была построена на острове Родос и стала известна как Колосс Родосский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Бог солнца Гелиос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501122" cy="200026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Это чудо света было построено в Александрии. Высота его составила 120 м. На вершине горел огонь, который отражался через систему зеркал. О чём идёт речь?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Фаросский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 маяк</a:t>
            </a:r>
            <a:endParaRPr lang="ru-RU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785794"/>
            <a:ext cx="8358246" cy="18263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Часто люди желают, чтобы их величие видели и после смерти. Так царь Мавсол приказал построить для себя гробницу, украшенную великолепными скульптурами. Позже гробница </a:t>
            </a:r>
            <a:r>
              <a:rPr lang="ru-RU" sz="4800" dirty="0" err="1" smtClean="0"/>
              <a:t>Мавсола</a:t>
            </a:r>
            <a:r>
              <a:rPr lang="ru-RU" sz="4800" dirty="0" smtClean="0"/>
              <a:t> получила нарицательное значение. Какое?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Мавзолей</a:t>
            </a:r>
            <a:r>
              <a:rPr lang="ru-RU" dirty="0" smtClean="0">
                <a:hlinkClick r:id="rId2" action="ppaction://hlinksldjump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43918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Какое чудо света сжёг Герострат, чтобы прославить своё имя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Храм Артемиды </a:t>
            </a:r>
            <a:r>
              <a:rPr lang="ru-RU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Эфесской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642918"/>
            <a:ext cx="7958166" cy="18263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Сообщение гонца о победе в этой битве содержало 2 слова: «Мы победили!» в честь этой битвы в современных летних Олимпийских играх есть дистанция, равная 42 км. Что это за битва?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Марафонское сражение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1428736"/>
            <a:ext cx="6629400" cy="18263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Какая война привела к расцвету Афин?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Греко-персидские войны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1571612"/>
            <a:ext cx="7643866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Где и когда спартанцы разгромили афинский флот в Пелопоннесской войне?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В 405 г. до н.э. при «Козьих речках»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142984"/>
            <a:ext cx="7715304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В какой битве персы применили боевые «танки»? Что это за «танки»?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00100" y="2857496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В битве при </a:t>
            </a:r>
            <a:r>
              <a:rPr lang="ru-RU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Гавгамелах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 были использованы боевые слоны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7600976" cy="1773989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Почему греки называли своих богов олимпийскими?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Они жили на горе Олимп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600976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Вершиной греческой архитектуры был храм, построенный в честь богини Афины. Как он называется?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Парфенон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33/wap-russia.0/0_11e6e_a5557acd_XL"/>
          <p:cNvPicPr>
            <a:picLocks noChangeAspect="1" noChangeArrowheads="1"/>
          </p:cNvPicPr>
          <p:nvPr/>
        </p:nvPicPr>
        <p:blipFill>
          <a:blip r:embed="rId2"/>
          <a:srcRect t="6695" b="7603"/>
          <a:stretch>
            <a:fillRect/>
          </a:stretch>
        </p:blipFill>
        <p:spPr bwMode="auto">
          <a:xfrm>
            <a:off x="2143108" y="571480"/>
            <a:ext cx="4357718" cy="48085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5357826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Кот в мешке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7286676" cy="1826363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Александр Македонский 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4786322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7458100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Назовите дату смерти Александра Македонского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323 г. до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н.э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.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358114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Как назывался город, в котором было казнено 1000 мужчин за отказ выступить в Пелопоннесской войне на стороне Афин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Митилены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643998" cy="18263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Как назывались священные места, где люди получали от божества ответ на свои вопросы? Где находилось самое известное священное место?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Оракул,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В Дельфах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736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ru-RU" sz="16600" dirty="0" smtClean="0"/>
              <a:t>Финал</a:t>
            </a:r>
            <a:endParaRPr lang="ru-RU" sz="1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198830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 каком событии говорится в приведённых ниже строчках?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>
                <a:solidFill>
                  <a:srgbClr val="FFFF00"/>
                </a:solidFill>
              </a:rPr>
              <a:t>Видишь курган у </a:t>
            </a:r>
            <a:r>
              <a:rPr lang="ru-RU" sz="3600" i="1" dirty="0" err="1" smtClean="0">
                <a:solidFill>
                  <a:srgbClr val="FFFF00"/>
                </a:solidFill>
              </a:rPr>
              <a:t>Фокидской</a:t>
            </a:r>
            <a:r>
              <a:rPr lang="ru-RU" sz="3600" i="1" dirty="0" smtClean="0">
                <a:solidFill>
                  <a:srgbClr val="FFFF00"/>
                </a:solidFill>
              </a:rPr>
              <a:t> скалы?</a:t>
            </a:r>
            <a:br>
              <a:rPr lang="ru-RU" sz="3600" i="1" dirty="0" smtClean="0">
                <a:solidFill>
                  <a:srgbClr val="FFFF00"/>
                </a:solidFill>
              </a:rPr>
            </a:br>
            <a:r>
              <a:rPr lang="ru-RU" sz="3600" i="1" dirty="0" smtClean="0">
                <a:solidFill>
                  <a:srgbClr val="FFFF00"/>
                </a:solidFill>
              </a:rPr>
              <a:t>То могила трёх сотен лакедемонян,</a:t>
            </a:r>
            <a:br>
              <a:rPr lang="ru-RU" sz="3600" i="1" dirty="0" smtClean="0">
                <a:solidFill>
                  <a:srgbClr val="FFFF00"/>
                </a:solidFill>
              </a:rPr>
            </a:br>
            <a:r>
              <a:rPr lang="ru-RU" sz="3600" i="1" dirty="0" smtClean="0">
                <a:solidFill>
                  <a:srgbClr val="FFFF00"/>
                </a:solidFill>
              </a:rPr>
              <a:t> что здесь бились с войсками мидян</a:t>
            </a:r>
            <a:br>
              <a:rPr lang="ru-RU" sz="3600" i="1" dirty="0" smtClean="0">
                <a:solidFill>
                  <a:srgbClr val="FFFF00"/>
                </a:solidFill>
              </a:rPr>
            </a:br>
            <a:r>
              <a:rPr lang="ru-RU" sz="3600" i="1" dirty="0" smtClean="0">
                <a:solidFill>
                  <a:srgbClr val="FFFF00"/>
                </a:solidFill>
              </a:rPr>
              <a:t>И полегли далеко от родного края, ослабив</a:t>
            </a:r>
            <a:br>
              <a:rPr lang="ru-RU" sz="3600" i="1" dirty="0" smtClean="0">
                <a:solidFill>
                  <a:srgbClr val="FFFF00"/>
                </a:solidFill>
              </a:rPr>
            </a:br>
            <a:r>
              <a:rPr lang="ru-RU" sz="3600" i="1" dirty="0" smtClean="0">
                <a:solidFill>
                  <a:srgbClr val="FFFF00"/>
                </a:solidFill>
              </a:rPr>
              <a:t>Сопротивленьем своим грозную силу войны.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3143248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Битва в </a:t>
            </a:r>
            <a:r>
              <a:rPr lang="ru-RU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Фермопильском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 ущелье царя Леонида и его 300 воинов спартанцев</a:t>
            </a:r>
            <a:endParaRPr lang="ru-RU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301</TotalTime>
  <Words>972</Words>
  <Application>Microsoft Office PowerPoint</Application>
  <PresentationFormat>Экран (4:3)</PresentationFormat>
  <Paragraphs>187</Paragraphs>
  <Slides>93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4" baseType="lpstr">
      <vt:lpstr>Техническая</vt:lpstr>
      <vt:lpstr>Древняя Греция</vt:lpstr>
      <vt:lpstr>Презентация PowerPoint</vt:lpstr>
      <vt:lpstr>Именно так называл почти все свои города Александр Македонский</vt:lpstr>
      <vt:lpstr>Согласно мифу это море получило название по имени царя, бросившегося от горя в его пучины</vt:lpstr>
      <vt:lpstr>Презентация PowerPoint</vt:lpstr>
      <vt:lpstr>Формы правления</vt:lpstr>
      <vt:lpstr>Так называется власть народа</vt:lpstr>
      <vt:lpstr>Презентация PowerPoint</vt:lpstr>
      <vt:lpstr>Как назывался город, в котором было казнено 1000 мужчин за отказ выступить в Пелопоннесской войне на стороне Афин</vt:lpstr>
      <vt:lpstr>Презентация PowerPoint</vt:lpstr>
      <vt:lpstr>Этот великий полководец плакал, глядя на Луну, т.к. только её он не смог завоевать</vt:lpstr>
      <vt:lpstr>Презентация PowerPoint</vt:lpstr>
      <vt:lpstr>Спартанский царь, возглавивший 300 воинов, выступивших против персов в Фермопильском ущелье</vt:lpstr>
      <vt:lpstr>Презентация PowerPoint</vt:lpstr>
      <vt:lpstr>Македонский царь, который нанёс грекам сокрушительное поражение при Херонее в 338 г. до н.э.</vt:lpstr>
      <vt:lpstr>Презентация PowerPoint</vt:lpstr>
      <vt:lpstr>Талантливый афинский стратег, под руководством которого был разгромлен персидский флот в Саламинском сражении.</vt:lpstr>
      <vt:lpstr>Презентация PowerPoint</vt:lpstr>
      <vt:lpstr>Троянская война</vt:lpstr>
      <vt:lpstr>Именно этот немецкий археолог доказал существование Трои</vt:lpstr>
      <vt:lpstr>Перечислите 3 богов братьев-олимпийцев</vt:lpstr>
      <vt:lpstr>Презентация PowerPoint</vt:lpstr>
      <vt:lpstr>Сестра Зевса, которая научила людей выращивать хлеб</vt:lpstr>
      <vt:lpstr>Презентация PowerPoint</vt:lpstr>
      <vt:lpstr>Бог солнца, чьи предки растопили воск на крыльях Икара</vt:lpstr>
      <vt:lpstr>Презентация PowerPoint</vt:lpstr>
      <vt:lpstr>Этот праздник объединял всех греков, устанавливал «священное перемирие» в период войн</vt:lpstr>
      <vt:lpstr>Презентация PowerPoint</vt:lpstr>
      <vt:lpstr>Троянская война</vt:lpstr>
      <vt:lpstr>Эта женщина считалась самой красивой. Она же стала причиной Троянской войны</vt:lpstr>
      <vt:lpstr>Произведения этого сочинителя комедий ставили на сцене театра. Его считали врачом и воспитателем афинского общества.</vt:lpstr>
      <vt:lpstr>Презентация PowerPoint</vt:lpstr>
      <vt:lpstr>Форма литературных произведений, которые заставляли задуматься над главным вопросом жизни. Это слово переводится как «песнь козлов»</vt:lpstr>
      <vt:lpstr>Презентация PowerPoint</vt:lpstr>
      <vt:lpstr>Местные правители</vt:lpstr>
      <vt:lpstr>Переселение греков и создание поселений на чужих землях</vt:lpstr>
      <vt:lpstr>Презентация PowerPoint</vt:lpstr>
      <vt:lpstr>Знатные люди, правители Афинского государства, которых выбирал Совет старейшин</vt:lpstr>
      <vt:lpstr>АУКЦИОН</vt:lpstr>
      <vt:lpstr>Картины, написанные водяными красками по свежей сырой штукатурке</vt:lpstr>
      <vt:lpstr>Презентация PowerPoint</vt:lpstr>
      <vt:lpstr>Троянская война</vt:lpstr>
      <vt:lpstr>Именно столько длилась Троянская война</vt:lpstr>
      <vt:lpstr>Презентация PowerPoint</vt:lpstr>
      <vt:lpstr>Известный учёный, математик, который жил и работал в Александрии Египетской</vt:lpstr>
      <vt:lpstr>Учёные Парменид и Эратосфен внесли большой вклад в развитие именно этой науки</vt:lpstr>
      <vt:lpstr>Презентация PowerPoint</vt:lpstr>
      <vt:lpstr>Философ, учивший, что смысл жизни человека – делать добро. У него была сварливая жена Ксантиппа. Ему же приписываются слова «Я знаю, что ничего не знаю, а они не знают даже этого!»</vt:lpstr>
      <vt:lpstr>Назовите автора выражения «Отойди в сторону – не заслоняй мне солнца!» при каких обстоятельствах это было сказано?</vt:lpstr>
      <vt:lpstr>Презентация PowerPoint</vt:lpstr>
      <vt:lpstr>Так называется краткая, чёткая и понятная речь. Она получила название по области в Спарте, где так разговаривали</vt:lpstr>
      <vt:lpstr>АУКЦИОН</vt:lpstr>
      <vt:lpstr>Это выражение обозначает сложную, почти неразрешимую проблему. Получило название от сложного узла на колеснице во Фригии</vt:lpstr>
      <vt:lpstr>С какими событиями связано появление выражения «яблоко раздора»? Что оно обозначает?</vt:lpstr>
      <vt:lpstr>Презентация PowerPoint</vt:lpstr>
      <vt:lpstr>Как называлась область, в которой располагались Афины</vt:lpstr>
      <vt:lpstr>Презентация PowerPoint</vt:lpstr>
      <vt:lpstr>«Крылатые выражения»</vt:lpstr>
      <vt:lpstr>Что желали спартанские женщины, отправляя своих мужей в поход?</vt:lpstr>
      <vt:lpstr>Презентация PowerPoint</vt:lpstr>
      <vt:lpstr>Переселенцы из других полисов, которые занимались ремеслом и торговлей, но не имели прав афинских граждан</vt:lpstr>
      <vt:lpstr>Какое название получила война между Спартой и Афинами</vt:lpstr>
      <vt:lpstr>Презентация PowerPoint</vt:lpstr>
      <vt:lpstr>Презентация PowerPoint</vt:lpstr>
      <vt:lpstr>Какое название получила скульптура атлета, бросающего диск  (скульптор Мирон) </vt:lpstr>
      <vt:lpstr>Презентация PowerPoint</vt:lpstr>
      <vt:lpstr>Автор одного из чудес света – статуи Зевса Олимпийского, статуи богини Афины. Его обвиняли в краже золота со статуй, но он смог оправдать себя</vt:lpstr>
      <vt:lpstr>Презентация PowerPoint</vt:lpstr>
      <vt:lpstr>Кому подарил свои картины художник Поликлет, за что получил право гражданства</vt:lpstr>
      <vt:lpstr>Презентация PowerPoint</vt:lpstr>
      <vt:lpstr>Термины </vt:lpstr>
      <vt:lpstr>Так называлась рыночная площадь и народное собрание в Афинах</vt:lpstr>
      <vt:lpstr>АУКЦИОН</vt:lpstr>
      <vt:lpstr>Чья 36-метровая статуя была построена на острове Родос и стала известна как Колосс Родосский</vt:lpstr>
      <vt:lpstr>Это чудо света было построено в Александрии. Высота его составила 120 м. На вершине горел огонь, который отражался через систему зеркал. О чём идёт речь?</vt:lpstr>
      <vt:lpstr>Презентация PowerPoint</vt:lpstr>
      <vt:lpstr>Часто люди желают, чтобы их величие видели и после смерти. Так царь Мавсол приказал построить для себя гробницу, украшенную великолепными скульптурами. Позже гробница Мавсола получила нарицательное значение. Какое?</vt:lpstr>
      <vt:lpstr>Презентация PowerPoint</vt:lpstr>
      <vt:lpstr>Какое чудо света сжёг Герострат, чтобы прославить своё имя</vt:lpstr>
      <vt:lpstr>Сообщение гонца о победе в этой битве содержало 2 слова: «Мы победили!» в честь этой битвы в современных летних Олимпийских играх есть дистанция, равная 42 км. Что это за битва?</vt:lpstr>
      <vt:lpstr>Какая война привела к расцвету Афин?</vt:lpstr>
      <vt:lpstr>Где и когда спартанцы разгромили афинский флот в Пелопоннесской войне?</vt:lpstr>
      <vt:lpstr>В какой битве персы применили боевые «танки»? Что это за «танки»?</vt:lpstr>
      <vt:lpstr>Почему греки называли своих богов олимпийскими?</vt:lpstr>
      <vt:lpstr>Презентация PowerPoint</vt:lpstr>
      <vt:lpstr>Вершиной греческой архитектуры был храм, построенный в честь богини Афины. Как он называется?</vt:lpstr>
      <vt:lpstr>Презентация PowerPoint</vt:lpstr>
      <vt:lpstr>Александр Македонский </vt:lpstr>
      <vt:lpstr>Назовите дату смерти Александра Македонского</vt:lpstr>
      <vt:lpstr>Презентация PowerPoint</vt:lpstr>
      <vt:lpstr>Как назывались священные места, где люди получали от божества ответ на свои вопросы? Где находилось самое известное священное место?</vt:lpstr>
      <vt:lpstr>Финал</vt:lpstr>
      <vt:lpstr>О каком событии говорится в приведённых ниже строчках?  Видишь курган у Фокидской скалы? То могила трёх сотен лакедемонян,  что здесь бились с войсками мидян И полегли далеко от родного края, ослабив Сопротивленьем своим грозную силу войны.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Древняя Греция</dc:title>
  <dc:creator>User 2</dc:creator>
  <cp:lastModifiedBy>GALA</cp:lastModifiedBy>
  <cp:revision>58</cp:revision>
  <dcterms:created xsi:type="dcterms:W3CDTF">2010-03-16T08:57:11Z</dcterms:created>
  <dcterms:modified xsi:type="dcterms:W3CDTF">2013-03-06T08:37:24Z</dcterms:modified>
</cp:coreProperties>
</file>