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Clear Sans Regular" panose="020B0604020202020204" charset="0"/>
      <p:regular r:id="rId16"/>
    </p:embeddedFont>
    <p:embeddedFont>
      <p:font typeface="Halant Medium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alant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309" autoAdjust="0"/>
  </p:normalViewPr>
  <p:slideViewPr>
    <p:cSldViewPr>
      <p:cViewPr varScale="1">
        <p:scale>
          <a:sx n="52" d="100"/>
          <a:sy n="52" d="100"/>
        </p:scale>
        <p:origin x="72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Спросить чем отличаются люди и почему они отличаются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если что то в очках художник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акцент на картинки чтоб запомнилось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пусть подберут ряд примеров материальной культуры и духовной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пусть примеры дадут и назовут авторов (тут Фрида Кало и Гауди)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в функциях спрашивать почему именно такие картинки подобраны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назвать положительные и отрицательные качества преемственности культуры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5000"/>
          </a:blip>
          <a:srcRect/>
          <a:stretch>
            <a:fillRect/>
          </a:stretch>
        </p:blipFill>
        <p:spPr>
          <a:xfrm rot="-5400000">
            <a:off x="9096893" y="1079145"/>
            <a:ext cx="7842579" cy="81287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18561" y="6245404"/>
            <a:ext cx="5907827" cy="1066208"/>
            <a:chOff x="0" y="0"/>
            <a:chExt cx="2426093" cy="406400"/>
          </a:xfrm>
        </p:grpSpPr>
        <p:sp>
          <p:nvSpPr>
            <p:cNvPr id="4" name="Freeform 4"/>
            <p:cNvSpPr/>
            <p:nvPr/>
          </p:nvSpPr>
          <p:spPr>
            <a:xfrm>
              <a:off x="17780" y="22860"/>
              <a:ext cx="2400693" cy="360680"/>
            </a:xfrm>
            <a:custGeom>
              <a:avLst/>
              <a:gdLst/>
              <a:ahLst/>
              <a:cxnLst/>
              <a:rect l="l" t="t" r="r" b="b"/>
              <a:pathLst>
                <a:path w="2400693" h="360680">
                  <a:moveTo>
                    <a:pt x="2400693" y="180340"/>
                  </a:moveTo>
                  <a:cubicBezTo>
                    <a:pt x="2400693" y="81280"/>
                    <a:pt x="2320683" y="0"/>
                    <a:pt x="2220353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20353" y="360680"/>
                  </a:lnTo>
                  <a:cubicBezTo>
                    <a:pt x="2319413" y="360680"/>
                    <a:pt x="2400693" y="279400"/>
                    <a:pt x="2400693" y="180340"/>
                  </a:cubicBezTo>
                  <a:close/>
                </a:path>
              </a:pathLst>
            </a:custGeom>
            <a:solidFill>
              <a:srgbClr val="3878D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53828" y="620059"/>
            <a:ext cx="8063034" cy="90468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18561" y="3720904"/>
            <a:ext cx="7044802" cy="14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10000">
                <a:solidFill>
                  <a:srgbClr val="191919"/>
                </a:solidFill>
                <a:latin typeface="Halant Medium Bold"/>
              </a:rPr>
              <a:t>Культура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72" y="6633321"/>
            <a:ext cx="5056006" cy="3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65">
                <a:solidFill>
                  <a:srgbClr val="FFFFFF"/>
                </a:solidFill>
                <a:latin typeface="Clear Sans Regular"/>
              </a:rPr>
              <a:t>Общестоведение, 9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565" y="1456502"/>
            <a:ext cx="14070870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Функции культуры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28700" y="3609172"/>
            <a:ext cx="1480319" cy="1534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12899" y="2591764"/>
            <a:ext cx="6666536" cy="66665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33401" y="3485289"/>
            <a:ext cx="5794768" cy="172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5"/>
              </a:lnSpc>
            </a:pPr>
            <a:r>
              <a:rPr lang="en-US" sz="5281">
                <a:solidFill>
                  <a:srgbClr val="191919"/>
                </a:solidFill>
                <a:latin typeface="Clear Sans Regular"/>
              </a:rPr>
              <a:t>Ценностно-нормативная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3728" y="4075704"/>
            <a:ext cx="650263" cy="63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8"/>
              </a:lnSpc>
            </a:pPr>
            <a:r>
              <a:rPr lang="en-US" sz="4489">
                <a:solidFill>
                  <a:srgbClr val="FFFFFF"/>
                </a:solidFill>
                <a:latin typeface="Halant Medium Bold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565" y="1456502"/>
            <a:ext cx="14070870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Функции культуры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28700" y="3609172"/>
            <a:ext cx="1480319" cy="1534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60168" y="3086100"/>
            <a:ext cx="6172200" cy="6172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33401" y="3919006"/>
            <a:ext cx="5794768" cy="85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5"/>
              </a:lnSpc>
            </a:pPr>
            <a:r>
              <a:rPr lang="en-US" sz="5281">
                <a:solidFill>
                  <a:srgbClr val="191919"/>
                </a:solidFill>
                <a:latin typeface="Clear Sans Regular"/>
              </a:rPr>
              <a:t>Интегративная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3728" y="4075704"/>
            <a:ext cx="650263" cy="63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8"/>
              </a:lnSpc>
            </a:pPr>
            <a:r>
              <a:rPr lang="en-US" sz="4489">
                <a:solidFill>
                  <a:srgbClr val="FFFFFF"/>
                </a:solidFill>
                <a:latin typeface="Halant Medium Bold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565" y="900863"/>
            <a:ext cx="1407087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rgbClr val="191919"/>
                </a:solidFill>
                <a:latin typeface="Halant Medium Bold"/>
              </a:rPr>
              <a:t>Преемственность</a:t>
            </a:r>
            <a:r>
              <a:rPr lang="en-US" sz="8000" dirty="0">
                <a:solidFill>
                  <a:srgbClr val="191919"/>
                </a:solidFill>
                <a:latin typeface="Halant Medium Bold"/>
              </a:rPr>
              <a:t> </a:t>
            </a:r>
            <a:r>
              <a:rPr lang="en-US" sz="8000" dirty="0" err="1" smtClean="0">
                <a:solidFill>
                  <a:srgbClr val="191919"/>
                </a:solidFill>
                <a:latin typeface="Halant Medium Bold"/>
              </a:rPr>
              <a:t>куль</a:t>
            </a:r>
            <a:r>
              <a:rPr lang="ru-RU" sz="8000" dirty="0" smtClean="0">
                <a:solidFill>
                  <a:srgbClr val="191919"/>
                </a:solidFill>
                <a:latin typeface="Halant Medium Bold"/>
              </a:rPr>
              <a:t>т</a:t>
            </a:r>
            <a:r>
              <a:rPr lang="en-US" sz="8000" dirty="0" err="1" smtClean="0">
                <a:solidFill>
                  <a:srgbClr val="191919"/>
                </a:solidFill>
                <a:latin typeface="Halant Medium Bold"/>
              </a:rPr>
              <a:t>уры</a:t>
            </a:r>
            <a:endParaRPr lang="en-US" sz="8000" dirty="0">
              <a:solidFill>
                <a:srgbClr val="191919"/>
              </a:solidFill>
              <a:latin typeface="Halant Medium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827" y="2013462"/>
            <a:ext cx="5343909" cy="53439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38624" y="2774975"/>
            <a:ext cx="4582396" cy="45823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86600" y="4418219"/>
            <a:ext cx="4996552" cy="499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565" y="917288"/>
            <a:ext cx="14070870" cy="558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Творчество —</a:t>
            </a:r>
            <a:r>
              <a:rPr lang="en-US" sz="8000">
                <a:solidFill>
                  <a:srgbClr val="191919"/>
                </a:solidFill>
                <a:latin typeface="Halant Medium"/>
              </a:rPr>
              <a:t> это человеческая деятельность, создающая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"/>
              </a:rPr>
              <a:t>новые материальные и духовные ценности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896" y="6002124"/>
            <a:ext cx="3947338" cy="39473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37216" y="5918394"/>
            <a:ext cx="230943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92919" y="3332828"/>
            <a:ext cx="3849498" cy="375326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40918" y="1638659"/>
            <a:ext cx="12006163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Культура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0918" y="3427606"/>
            <a:ext cx="3658483" cy="3658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49693" y="7284458"/>
            <a:ext cx="6249033" cy="16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191919"/>
                </a:solidFill>
                <a:latin typeface="Clear Sans Regular"/>
              </a:rPr>
              <a:t>Антропологический подход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28737" y="7284458"/>
            <a:ext cx="5377862" cy="16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191919"/>
                </a:solidFill>
                <a:latin typeface="Clear Sans Regular"/>
              </a:rPr>
              <a:t>Ценностный подход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719" y="1788090"/>
            <a:ext cx="17481200" cy="395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69"/>
              </a:lnSpc>
            </a:pPr>
            <a:r>
              <a:rPr lang="en-US" sz="5699">
                <a:solidFill>
                  <a:srgbClr val="191919"/>
                </a:solidFill>
                <a:latin typeface="Halant Medium Bold"/>
              </a:rPr>
              <a:t>Культура - </a:t>
            </a:r>
            <a:r>
              <a:rPr lang="en-US" sz="5699">
                <a:solidFill>
                  <a:srgbClr val="191919"/>
                </a:solidFill>
                <a:latin typeface="Halant Medium"/>
              </a:rPr>
              <a:t>это одновременно и совокупность норм, ценностей, идеалов, представленных в продуктах материального и духовного труда, и живая деятельность человека по их созданию, распространению и хранению.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09481" y="6172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038" y="5797497"/>
            <a:ext cx="3676058" cy="3676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3036" y="218757"/>
            <a:ext cx="41148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53828" y="3194150"/>
            <a:ext cx="2099378" cy="9735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00436" y="4613260"/>
            <a:ext cx="12006163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Культура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79001" y="1423931"/>
            <a:ext cx="6249033" cy="129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191919"/>
                </a:solidFill>
                <a:latin typeface="Clear Sans Regular"/>
              </a:rPr>
              <a:t>Процесс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14586" y="7549801"/>
            <a:ext cx="5377862" cy="129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191919"/>
                </a:solidFill>
                <a:latin typeface="Clear Sans Regular"/>
              </a:rPr>
              <a:t>Результат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53828" y="6377262"/>
            <a:ext cx="2099378" cy="973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40918" y="1291302"/>
            <a:ext cx="12006163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Культура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16810" y="3086100"/>
            <a:ext cx="41148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5487" y="3086100"/>
            <a:ext cx="41148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39125" y="3239739"/>
            <a:ext cx="3807523" cy="38075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49693" y="7284458"/>
            <a:ext cx="6249033" cy="81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191919"/>
                </a:solidFill>
                <a:latin typeface="Clear Sans Regular"/>
              </a:rPr>
              <a:t>Материальная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53956" y="7284458"/>
            <a:ext cx="5377862" cy="81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191919"/>
                </a:solidFill>
                <a:latin typeface="Clear Sans Regular"/>
              </a:rPr>
              <a:t>Духовная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40918" y="732167"/>
            <a:ext cx="12006163" cy="225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Художественная культура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95147">
            <a:off x="750460" y="3123216"/>
            <a:ext cx="3779231" cy="37792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37080" y="5891674"/>
            <a:ext cx="414589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95936" y="3076622"/>
            <a:ext cx="411480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47675" y="3336188"/>
            <a:ext cx="3353287" cy="3353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10736" y="5891674"/>
            <a:ext cx="293693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565" y="1456502"/>
            <a:ext cx="14070870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Функции культуры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28700" y="3609172"/>
            <a:ext cx="1480319" cy="1534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47115" y="2872342"/>
            <a:ext cx="6612185" cy="670437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33401" y="3919006"/>
            <a:ext cx="5794768" cy="85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5"/>
              </a:lnSpc>
            </a:pPr>
            <a:r>
              <a:rPr lang="en-US" sz="5281">
                <a:solidFill>
                  <a:srgbClr val="191919"/>
                </a:solidFill>
                <a:latin typeface="Clear Sans Regular"/>
              </a:rPr>
              <a:t>Гуманизирующая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3728" y="4075704"/>
            <a:ext cx="650263" cy="63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8"/>
              </a:lnSpc>
            </a:pPr>
            <a:r>
              <a:rPr lang="en-US" sz="4489">
                <a:solidFill>
                  <a:srgbClr val="FFFFFF"/>
                </a:solidFill>
                <a:latin typeface="Halant Medium Bold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565" y="1456502"/>
            <a:ext cx="14070870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Функции культуры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28700" y="3609172"/>
            <a:ext cx="1480319" cy="1534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59770" y="3007338"/>
            <a:ext cx="6639817" cy="66398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33401" y="3919006"/>
            <a:ext cx="5794768" cy="85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5"/>
              </a:lnSpc>
            </a:pPr>
            <a:r>
              <a:rPr lang="en-US" sz="5281">
                <a:solidFill>
                  <a:srgbClr val="191919"/>
                </a:solidFill>
                <a:latin typeface="Clear Sans Regular"/>
              </a:rPr>
              <a:t>Познавательная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3728" y="4075704"/>
            <a:ext cx="650263" cy="63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8"/>
              </a:lnSpc>
            </a:pPr>
            <a:r>
              <a:rPr lang="en-US" sz="4489">
                <a:solidFill>
                  <a:srgbClr val="FFFFFF"/>
                </a:solidFill>
                <a:latin typeface="Halant Medium Bold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565" y="1456502"/>
            <a:ext cx="14070870" cy="11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1919"/>
                </a:solidFill>
                <a:latin typeface="Halant Medium Bold"/>
              </a:rPr>
              <a:t>Функции культуры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28700" y="3609172"/>
            <a:ext cx="1480319" cy="15343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74433" y="3112820"/>
            <a:ext cx="6519557" cy="65195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33401" y="3485289"/>
            <a:ext cx="5794768" cy="172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5"/>
              </a:lnSpc>
            </a:pPr>
            <a:r>
              <a:rPr lang="en-US" sz="5281">
                <a:solidFill>
                  <a:srgbClr val="191919"/>
                </a:solidFill>
                <a:latin typeface="Clear Sans Regular"/>
              </a:rPr>
              <a:t>Информативно-коммуникативная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3728" y="4075704"/>
            <a:ext cx="650263" cy="63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8"/>
              </a:lnSpc>
            </a:pPr>
            <a:r>
              <a:rPr lang="en-US" sz="4489">
                <a:solidFill>
                  <a:srgbClr val="FFFFFF"/>
                </a:solidFill>
                <a:latin typeface="Halant Medium Bold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155</Words>
  <Application>Microsoft Office PowerPoint</Application>
  <PresentationFormat>Произвольный</PresentationFormat>
  <Paragraphs>52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Clear Sans Regular</vt:lpstr>
      <vt:lpstr>Halant Medium Bold</vt:lpstr>
      <vt:lpstr>Calibri</vt:lpstr>
      <vt:lpstr>Halant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Культура, копия</dc:title>
  <cp:lastModifiedBy>Galina Sventuhovskaya</cp:lastModifiedBy>
  <cp:revision>3</cp:revision>
  <dcterms:created xsi:type="dcterms:W3CDTF">2006-08-16T00:00:00Z</dcterms:created>
  <dcterms:modified xsi:type="dcterms:W3CDTF">2020-05-05T12:20:47Z</dcterms:modified>
  <dc:identifier>DAD7TZxD3Xg</dc:identifier>
</cp:coreProperties>
</file>