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S3VbrPaVVsZLTm+/1QPX+SFJ8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" name="Google Shape;26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" type="body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 6. Деятельностная сущность человека</a:t>
            </a:r>
            <a:endParaRPr/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04" name="Google Shape;104;p1"/>
          <p:cNvSpPr txBox="1"/>
          <p:nvPr/>
        </p:nvSpPr>
        <p:spPr>
          <a:xfrm>
            <a:off x="3048000" y="3105150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175" name="Google Shape;17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 txBox="1"/>
          <p:nvPr>
            <p:ph type="title"/>
          </p:nvPr>
        </p:nvSpPr>
        <p:spPr>
          <a:xfrm>
            <a:off x="638175" y="639762"/>
            <a:ext cx="3571875" cy="3573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b="0" i="0" lang="en-US" sz="6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Пирамида Маслоу</a:t>
            </a:r>
            <a:endParaRPr/>
          </a:p>
        </p:txBody>
      </p:sp>
      <p:sp>
        <p:nvSpPr>
          <p:cNvPr descr="&quot;&quot;" id="177" name="Google Shape;177;p10"/>
          <p:cNvSpPr/>
          <p:nvPr/>
        </p:nvSpPr>
        <p:spPr>
          <a:xfrm>
            <a:off x="642937" y="4408487"/>
            <a:ext cx="3255962" cy="19050"/>
          </a:xfrm>
          <a:prstGeom prst="rect">
            <a:avLst/>
          </a:pr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4550" y="971550"/>
            <a:ext cx="7213600" cy="488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183" name="Google Shape;18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/>
          <p:nvPr>
            <p:ph type="title"/>
          </p:nvPr>
        </p:nvSpPr>
        <p:spPr>
          <a:xfrm>
            <a:off x="638175" y="639762"/>
            <a:ext cx="3571875" cy="3573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b="0" i="0" lang="en-US" sz="4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Виды деятельности</a:t>
            </a:r>
            <a:endParaRPr/>
          </a:p>
        </p:txBody>
      </p:sp>
      <p:sp>
        <p:nvSpPr>
          <p:cNvPr id="185" name="Google Shape;185;p11"/>
          <p:cNvSpPr txBox="1"/>
          <p:nvPr>
            <p:ph idx="1" type="body"/>
          </p:nvPr>
        </p:nvSpPr>
        <p:spPr>
          <a:xfrm>
            <a:off x="638175" y="4630737"/>
            <a:ext cx="3571875" cy="1560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sz="2400">
              <a:solidFill>
                <a:srgbClr val="888888"/>
              </a:solidFill>
            </a:endParaRPr>
          </a:p>
        </p:txBody>
      </p:sp>
      <p:sp>
        <p:nvSpPr>
          <p:cNvPr descr="&quot;&quot;" id="186" name="Google Shape;186;p11"/>
          <p:cNvSpPr/>
          <p:nvPr/>
        </p:nvSpPr>
        <p:spPr>
          <a:xfrm>
            <a:off x="642937" y="4408487"/>
            <a:ext cx="3255962" cy="19050"/>
          </a:xfrm>
          <a:prstGeom prst="rect">
            <a:avLst/>
          </a:pr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Рыба" id="187" name="Google Shape;1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640080"/>
            <a:ext cx="5550408" cy="555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тол&#10;&#10;Автоматически созданное описание" id="192" name="Google Shape;19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250" y="642937"/>
            <a:ext cx="74295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Контроль знаний</a:t>
            </a:r>
            <a:endParaRPr/>
          </a:p>
        </p:txBody>
      </p:sp>
      <p:sp>
        <p:nvSpPr>
          <p:cNvPr id="198" name="Google Shape;198;p13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203" name="Google Shape;20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Фон рабочего пространства" id="204" name="Google Shape;204;p14"/>
          <p:cNvPicPr preferRelativeResize="0"/>
          <p:nvPr/>
        </p:nvPicPr>
        <p:blipFill rotWithShape="1">
          <a:blip r:embed="rId3">
            <a:alphaModFix/>
          </a:blip>
          <a:srcRect b="7697" l="0" r="-1" t="790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4"/>
          <p:cNvSpPr txBox="1"/>
          <p:nvPr>
            <p:ph type="title"/>
          </p:nvPr>
        </p:nvSpPr>
        <p:spPr>
          <a:xfrm>
            <a:off x="1524000" y="1122362"/>
            <a:ext cx="9144000" cy="2900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</a:t>
            </a:r>
            <a:endParaRPr/>
          </a:p>
        </p:txBody>
      </p:sp>
      <p:sp>
        <p:nvSpPr>
          <p:cNvPr id="206" name="Google Shape;206;p14"/>
          <p:cNvSpPr txBox="1"/>
          <p:nvPr>
            <p:ph idx="1" type="body"/>
          </p:nvPr>
        </p:nvSpPr>
        <p:spPr>
          <a:xfrm>
            <a:off x="1524000" y="4159250"/>
            <a:ext cx="9144000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Параграф 6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Проверка дз</a:t>
            </a:r>
            <a:endParaRPr/>
          </a:p>
        </p:txBody>
      </p:sp>
      <p:sp>
        <p:nvSpPr>
          <p:cNvPr id="110" name="Google Shape;110;p2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115" name="Google Shape;11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&quot;" id="116" name="Google Shape;116;p3"/>
          <p:cNvSpPr/>
          <p:nvPr/>
        </p:nvSpPr>
        <p:spPr>
          <a:xfrm flipH="1">
            <a:off x="0" y="0"/>
            <a:ext cx="12192000" cy="1576387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597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flipH="1" rot="10800000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>
            <p:ph type="title"/>
          </p:nvPr>
        </p:nvSpPr>
        <p:spPr>
          <a:xfrm>
            <a:off x="1371600" y="349250"/>
            <a:ext cx="10044112" cy="877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План урока</a:t>
            </a:r>
            <a:endParaRPr/>
          </a:p>
        </p:txBody>
      </p:sp>
      <p:pic>
        <p:nvPicPr>
          <p:cNvPr id="120" name="Google Shape;120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112" y="2114550"/>
            <a:ext cx="10929937" cy="418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125" name="Google Shape;12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Колыбель Ньютона из металлического серебра" id="126" name="Google Shape;126;p4"/>
          <p:cNvPicPr preferRelativeResize="0"/>
          <p:nvPr/>
        </p:nvPicPr>
        <p:blipFill rotWithShape="1">
          <a:blip r:embed="rId3">
            <a:alphaModFix/>
          </a:blip>
          <a:srcRect b="3128" l="0" r="-1" t="1731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>
            <p:ph type="title"/>
          </p:nvPr>
        </p:nvSpPr>
        <p:spPr>
          <a:xfrm>
            <a:off x="1524000" y="1122362"/>
            <a:ext cx="9144000" cy="2900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Деятельность</a:t>
            </a:r>
            <a:endParaRPr/>
          </a:p>
        </p:txBody>
      </p:sp>
      <p:sp>
        <p:nvSpPr>
          <p:cNvPr id="128" name="Google Shape;128;p4"/>
          <p:cNvSpPr txBox="1"/>
          <p:nvPr>
            <p:ph idx="1" type="body"/>
          </p:nvPr>
        </p:nvSpPr>
        <p:spPr>
          <a:xfrm>
            <a:off x="1524000" y="4159250"/>
            <a:ext cx="9144000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133" name="Google Shape;133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>
            <p:ph type="title"/>
          </p:nvPr>
        </p:nvSpPr>
        <p:spPr>
          <a:xfrm>
            <a:off x="630237" y="639762"/>
            <a:ext cx="4819650" cy="1481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0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Деятельность</a:t>
            </a:r>
            <a:endParaRPr/>
          </a:p>
        </p:txBody>
      </p:sp>
      <p:sp>
        <p:nvSpPr>
          <p:cNvPr descr="&quot;&quot;" id="135" name="Google Shape;135;p5"/>
          <p:cNvSpPr/>
          <p:nvPr/>
        </p:nvSpPr>
        <p:spPr>
          <a:xfrm>
            <a:off x="642937" y="2373312"/>
            <a:ext cx="3255962" cy="17462"/>
          </a:xfrm>
          <a:prstGeom prst="rect">
            <a:avLst/>
          </a:pr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>
            <p:ph idx="1" type="body"/>
          </p:nvPr>
        </p:nvSpPr>
        <p:spPr>
          <a:xfrm>
            <a:off x="630237" y="2660650"/>
            <a:ext cx="4819650" cy="354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это отличающее человека активное отношение к разнообразным условиям своей жизни и к самому себе, их осознанное преобразование в соответствии со своими желаниями. </a:t>
            </a:r>
            <a:endParaRPr/>
          </a:p>
        </p:txBody>
      </p:sp>
      <p:pic>
        <p:nvPicPr>
          <p:cNvPr id="137" name="Google Shape;13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9175" y="700087"/>
            <a:ext cx="5459412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142" name="Google Shape;142;p6"/>
          <p:cNvSpPr/>
          <p:nvPr/>
        </p:nvSpPr>
        <p:spPr>
          <a:xfrm rot="-5400000">
            <a:off x="800100" y="1492250"/>
            <a:ext cx="3333750" cy="3498850"/>
          </a:xfrm>
          <a:prstGeom prst="downArrow">
            <a:avLst>
              <a:gd fmla="val 18351" name="adj1"/>
              <a:gd fmla="val 0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>
            <p:ph type="title"/>
          </p:nvPr>
        </p:nvSpPr>
        <p:spPr>
          <a:xfrm>
            <a:off x="1028700" y="1966912"/>
            <a:ext cx="2628900" cy="2547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b="0" i="0" lang="en-US" sz="33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Структура деятельности</a:t>
            </a:r>
            <a:endParaRPr/>
          </a:p>
        </p:txBody>
      </p:sp>
      <p:pic>
        <p:nvPicPr>
          <p:cNvPr descr="Изображение выглядит как стол&#10;&#10;Автоматически созданное описание" id="144" name="Google Shape;14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6787" y="885825"/>
            <a:ext cx="6781800" cy="508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149" name="Google Shape;149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Растение в бетонной трещине" id="150" name="Google Shape;150;p7"/>
          <p:cNvPicPr preferRelativeResize="0"/>
          <p:nvPr/>
        </p:nvPicPr>
        <p:blipFill rotWithShape="1">
          <a:blip r:embed="rId3">
            <a:alphaModFix/>
          </a:blip>
          <a:srcRect b="-1" l="0" r="-1" t="156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>
            <p:ph type="title"/>
          </p:nvPr>
        </p:nvSpPr>
        <p:spPr>
          <a:xfrm>
            <a:off x="1524000" y="1122362"/>
            <a:ext cx="9144000" cy="2900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Потребность и мотивы</a:t>
            </a:r>
            <a:endParaRPr/>
          </a:p>
        </p:txBody>
      </p:sp>
      <p:sp>
        <p:nvSpPr>
          <p:cNvPr id="152" name="Google Shape;152;p7"/>
          <p:cNvSpPr txBox="1"/>
          <p:nvPr>
            <p:ph idx="1" type="body"/>
          </p:nvPr>
        </p:nvSpPr>
        <p:spPr>
          <a:xfrm>
            <a:off x="1524000" y="4159250"/>
            <a:ext cx="9144000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type="title"/>
          </p:nvPr>
        </p:nvSpPr>
        <p:spPr>
          <a:xfrm>
            <a:off x="649287" y="628650"/>
            <a:ext cx="3505200" cy="162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Потребность</a:t>
            </a:r>
            <a:endParaRPr/>
          </a:p>
        </p:txBody>
      </p:sp>
      <p:sp>
        <p:nvSpPr>
          <p:cNvPr id="158" name="Google Shape;158;p8"/>
          <p:cNvSpPr txBox="1"/>
          <p:nvPr>
            <p:ph idx="1" type="body"/>
          </p:nvPr>
        </p:nvSpPr>
        <p:spPr>
          <a:xfrm>
            <a:off x="649287" y="2438400"/>
            <a:ext cx="3505200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состояние нужды, недостатка в чём-либо, необходимом отдельному человеку, группе людей или обществу в целом</a:t>
            </a:r>
            <a:endParaRPr/>
          </a:p>
        </p:txBody>
      </p:sp>
      <p:sp>
        <p:nvSpPr>
          <p:cNvPr descr="&quot;&quot;" id="159" name="Google Shape;159;p8"/>
          <p:cNvSpPr/>
          <p:nvPr/>
        </p:nvSpPr>
        <p:spPr>
          <a:xfrm>
            <a:off x="4638675" y="0"/>
            <a:ext cx="7553325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&quot;" id="160" name="Google Shape;160;p8"/>
          <p:cNvSpPr/>
          <p:nvPr/>
        </p:nvSpPr>
        <p:spPr>
          <a:xfrm>
            <a:off x="5124450" y="557212"/>
            <a:ext cx="6583362" cy="5740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стол&#10;&#10;Автоматически созданное описание" id="161" name="Google Shape;161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5437" y="1169987"/>
            <a:ext cx="601980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649287" y="628650"/>
            <a:ext cx="3505200" cy="162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Мотив</a:t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649287" y="2438400"/>
            <a:ext cx="3505200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побуждение к осознанным активным действиям, основу которых составляет эмоционально переживаемое желание чего-то</a:t>
            </a:r>
            <a:endParaRPr/>
          </a:p>
        </p:txBody>
      </p:sp>
      <p:sp>
        <p:nvSpPr>
          <p:cNvPr descr="&quot;&quot;" id="168" name="Google Shape;168;p9"/>
          <p:cNvSpPr/>
          <p:nvPr/>
        </p:nvSpPr>
        <p:spPr>
          <a:xfrm>
            <a:off x="4638675" y="0"/>
            <a:ext cx="7553325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&quot;" id="169" name="Google Shape;169;p9"/>
          <p:cNvSpPr/>
          <p:nvPr/>
        </p:nvSpPr>
        <p:spPr>
          <a:xfrm>
            <a:off x="5124450" y="557212"/>
            <a:ext cx="6583362" cy="5740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5437" y="1169987"/>
            <a:ext cx="601980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default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000000"/>
      </a:accent3>
      <a:accent4>
        <a:srgbClr val="4472C4"/>
      </a:accent4>
      <a:accent5>
        <a:srgbClr val="ED7D31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2021-10-09T19:19:23Z</dcterms:created>
  <dc:creator>Николай Артюшко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