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  <p:sldMasterId id="2147483764" r:id="rId2"/>
    <p:sldMasterId id="2147483800" r:id="rId3"/>
    <p:sldMasterId id="2147483812" r:id="rId4"/>
    <p:sldMasterId id="2147483944" r:id="rId5"/>
  </p:sldMasterIdLst>
  <p:notesMasterIdLst>
    <p:notesMasterId r:id="rId36"/>
  </p:notesMasterIdLst>
  <p:sldIdLst>
    <p:sldId id="256" r:id="rId6"/>
    <p:sldId id="287" r:id="rId7"/>
    <p:sldId id="286" r:id="rId8"/>
    <p:sldId id="285" r:id="rId9"/>
    <p:sldId id="288" r:id="rId10"/>
    <p:sldId id="27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75" r:id="rId20"/>
    <p:sldId id="266" r:id="rId21"/>
    <p:sldId id="267" r:id="rId22"/>
    <p:sldId id="257" r:id="rId23"/>
    <p:sldId id="271" r:id="rId24"/>
    <p:sldId id="272" r:id="rId25"/>
    <p:sldId id="259" r:id="rId26"/>
    <p:sldId id="262" r:id="rId27"/>
    <p:sldId id="263" r:id="rId28"/>
    <p:sldId id="268" r:id="rId29"/>
    <p:sldId id="283" r:id="rId30"/>
    <p:sldId id="284" r:id="rId31"/>
    <p:sldId id="264" r:id="rId32"/>
    <p:sldId id="280" r:id="rId33"/>
    <p:sldId id="281" r:id="rId34"/>
    <p:sldId id="282" r:id="rId35"/>
  </p:sldIdLst>
  <p:sldSz cx="12192000" cy="6858000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73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758A2-3F74-412C-9C5A-9E678EA509AE}" type="datetimeFigureOut">
              <a:rPr lang="be-BY" smtClean="0"/>
              <a:t>30.09.20</a:t>
            </a:fld>
            <a:endParaRPr lang="be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e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EA9DC-EC29-484B-BDF3-78DC8A3D2C7C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187089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e-BY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6589BE-F8A9-4E20-88A9-69516474FBF7}" type="slidenum">
              <a:rPr lang="ru-RU" smtClean="0"/>
              <a:pPr eaLnBrk="1" hangingPunct="1"/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5106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e-BY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2F7B72-08D4-4F08-918B-D62A9319358B}" type="slidenum">
              <a:rPr lang="ru-RU" smtClean="0"/>
              <a:pPr eaLnBrk="1" hangingPunct="1"/>
              <a:t>18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6766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e-BY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1DC27C-216A-4412-85CC-221D262AC1F0}" type="slidenum">
              <a:rPr lang="ru-RU" smtClean="0"/>
              <a:pPr eaLnBrk="1" hangingPunct="1"/>
              <a:t>21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2010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e-BY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30D0FE-A07B-47CA-BED5-BF82763C6596}" type="slidenum">
              <a:rPr lang="ru-RU" smtClean="0"/>
              <a:pPr eaLnBrk="1" hangingPunct="1"/>
              <a:t>22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7834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e-BY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5093FD-1EF4-4868-85A4-3937F2336559}" type="slidenum">
              <a:rPr lang="ru-RU" smtClean="0"/>
              <a:pPr eaLnBrk="1" hangingPunct="1"/>
              <a:t>23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78542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EA9DC-EC29-484B-BDF3-78DC8A3D2C7C}" type="slidenum">
              <a:rPr lang="be-BY" smtClean="0"/>
              <a:t>26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125822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e-BY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6589BE-F8A9-4E20-88A9-69516474FBF7}" type="slidenum">
              <a:rPr lang="ru-RU" smtClean="0"/>
              <a:pPr eaLnBrk="1" hangingPunct="1"/>
              <a:t>27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37314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3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1007533" y="4652963"/>
            <a:ext cx="10873317" cy="100965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8983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102784" y="5662616"/>
            <a:ext cx="10744200" cy="936625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89842" name="Rectangle 5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3D8FCE79-FC68-470B-9337-B18EAA6EDC32}" type="datetimeFigureOut">
              <a:rPr lang="be-BY" smtClean="0"/>
              <a:t>30.09.20</a:t>
            </a:fld>
            <a:endParaRPr lang="be-BY"/>
          </a:p>
        </p:txBody>
      </p:sp>
      <p:sp>
        <p:nvSpPr>
          <p:cNvPr id="289843" name="Rectangle 5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be-BY"/>
          </a:p>
        </p:txBody>
      </p:sp>
      <p:sp>
        <p:nvSpPr>
          <p:cNvPr id="289844" name="Rectangle 5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EB76BDB-B85D-4B32-A4B6-F18D4A2E5502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8FCE79-FC68-470B-9337-B18EAA6EDC32}" type="datetimeFigureOut">
              <a:rPr lang="be-BY" smtClean="0"/>
              <a:t>30.09.20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76BDB-B85D-4B32-A4B6-F18D4A2E5502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76786" y="188916"/>
            <a:ext cx="2880783" cy="6473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34435" y="188916"/>
            <a:ext cx="8439151" cy="64738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8FCE79-FC68-470B-9337-B18EAA6EDC32}" type="datetimeFigureOut">
              <a:rPr lang="be-BY" smtClean="0"/>
              <a:t>30.09.20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76BDB-B85D-4B32-A4B6-F18D4A2E5502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8140702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75B-753D-4F92-AB28-5FABBB161642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665A-59D7-4BEA-8384-5AB858094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75B-753D-4F92-AB28-5FABBB161642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665A-59D7-4BEA-8384-5AB858094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8140702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83840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75B-753D-4F92-AB28-5FABBB161642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665A-59D7-4BEA-8384-5AB858094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89600" y="1600203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75B-753D-4F92-AB28-5FABBB161642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665A-59D7-4BEA-8384-5AB858094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86400"/>
            <a:ext cx="5389033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75B-753D-4F92-AB28-5FABBB161642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665A-59D7-4BEA-8384-5AB858094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75B-753D-4F92-AB28-5FABBB161642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3D665A-59D7-4BEA-8384-5AB858094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75B-753D-4F92-AB28-5FABBB161642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665A-59D7-4BEA-8384-5AB858094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75B-753D-4F92-AB28-5FABBB161642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75264" y="6422067"/>
            <a:ext cx="1016000" cy="365125"/>
          </a:xfrm>
        </p:spPr>
        <p:txBody>
          <a:bodyPr/>
          <a:lstStyle/>
          <a:p>
            <a:fld id="{2F3D665A-59D7-4BEA-8384-5AB858094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8FCE79-FC68-470B-9337-B18EAA6EDC32}" type="datetimeFigureOut">
              <a:rPr lang="be-BY" smtClean="0"/>
              <a:t>30.09.20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76BDB-B85D-4B32-A4B6-F18D4A2E5502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08980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422067"/>
            <a:ext cx="2844800" cy="365125"/>
          </a:xfrm>
        </p:spPr>
        <p:txBody>
          <a:bodyPr/>
          <a:lstStyle/>
          <a:p>
            <a:fld id="{478B375B-753D-4F92-AB28-5FABBB161642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665A-59D7-4BEA-8384-5AB858094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75B-753D-4F92-AB28-5FABBB161642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665A-59D7-4BEA-8384-5AB858094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75B-753D-4F92-AB28-5FABBB161642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665A-59D7-4BEA-8384-5AB858094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3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1007533" y="4652963"/>
            <a:ext cx="10873317" cy="100965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8983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102784" y="5662616"/>
            <a:ext cx="10744200" cy="936625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89842" name="Rectangle 5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3D8FCE79-FC68-470B-9337-B18EAA6EDC32}" type="datetimeFigureOut">
              <a:rPr lang="be-BY" smtClean="0"/>
              <a:t>30.09.20</a:t>
            </a:fld>
            <a:endParaRPr lang="be-BY"/>
          </a:p>
        </p:txBody>
      </p:sp>
      <p:sp>
        <p:nvSpPr>
          <p:cNvPr id="289843" name="Rectangle 5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be-BY"/>
          </a:p>
        </p:txBody>
      </p:sp>
      <p:sp>
        <p:nvSpPr>
          <p:cNvPr id="289844" name="Rectangle 5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EB76BDB-B85D-4B32-A4B6-F18D4A2E5502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8FCE79-FC68-470B-9337-B18EAA6EDC32}" type="datetimeFigureOut">
              <a:rPr lang="be-BY" smtClean="0"/>
              <a:t>30.09.20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76BDB-B85D-4B32-A4B6-F18D4A2E5502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8FCE79-FC68-470B-9337-B18EAA6EDC32}" type="datetimeFigureOut">
              <a:rPr lang="be-BY" smtClean="0"/>
              <a:t>30.09.20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76BDB-B85D-4B32-A4B6-F18D4A2E5502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4435" y="1484313"/>
            <a:ext cx="5659967" cy="517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2" y="1484313"/>
            <a:ext cx="5659967" cy="517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8FCE79-FC68-470B-9337-B18EAA6EDC32}" type="datetimeFigureOut">
              <a:rPr lang="be-BY" smtClean="0"/>
              <a:t>30.09.20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76BDB-B85D-4B32-A4B6-F18D4A2E5502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8FCE79-FC68-470B-9337-B18EAA6EDC32}" type="datetimeFigureOut">
              <a:rPr lang="be-BY" smtClean="0"/>
              <a:t>30.09.20</a:t>
            </a:fld>
            <a:endParaRPr lang="be-BY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e-BY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76BDB-B85D-4B32-A4B6-F18D4A2E5502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8FCE79-FC68-470B-9337-B18EAA6EDC32}" type="datetimeFigureOut">
              <a:rPr lang="be-BY" smtClean="0"/>
              <a:t>30.09.20</a:t>
            </a:fld>
            <a:endParaRPr lang="be-BY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e-BY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76BDB-B85D-4B32-A4B6-F18D4A2E5502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8FCE79-FC68-470B-9337-B18EAA6EDC32}" type="datetimeFigureOut">
              <a:rPr lang="be-BY" smtClean="0"/>
              <a:t>30.09.20</a:t>
            </a:fld>
            <a:endParaRPr lang="be-BY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e-B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76BDB-B85D-4B32-A4B6-F18D4A2E5502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8FCE79-FC68-470B-9337-B18EAA6EDC32}" type="datetimeFigureOut">
              <a:rPr lang="be-BY" smtClean="0"/>
              <a:t>30.09.20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76BDB-B85D-4B32-A4B6-F18D4A2E5502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8FCE79-FC68-470B-9337-B18EAA6EDC32}" type="datetimeFigureOut">
              <a:rPr lang="be-BY" smtClean="0"/>
              <a:t>30.09.20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76BDB-B85D-4B32-A4B6-F18D4A2E5502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8FCE79-FC68-470B-9337-B18EAA6EDC32}" type="datetimeFigureOut">
              <a:rPr lang="be-BY" smtClean="0"/>
              <a:t>30.09.20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76BDB-B85D-4B32-A4B6-F18D4A2E5502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8FCE79-FC68-470B-9337-B18EAA6EDC32}" type="datetimeFigureOut">
              <a:rPr lang="be-BY" smtClean="0"/>
              <a:t>30.09.20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76BDB-B85D-4B32-A4B6-F18D4A2E5502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76786" y="188916"/>
            <a:ext cx="2880783" cy="6473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34435" y="188916"/>
            <a:ext cx="8439151" cy="64738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8FCE79-FC68-470B-9337-B18EAA6EDC32}" type="datetimeFigureOut">
              <a:rPr lang="be-BY" smtClean="0"/>
              <a:t>30.09.20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76BDB-B85D-4B32-A4B6-F18D4A2E5502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8140702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75B-753D-4F92-AB28-5FABBB161642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665A-59D7-4BEA-8384-5AB858094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75B-753D-4F92-AB28-5FABBB161642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665A-59D7-4BEA-8384-5AB858094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8140702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83840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75B-753D-4F92-AB28-5FABBB161642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665A-59D7-4BEA-8384-5AB858094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89600" y="1600203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75B-753D-4F92-AB28-5FABBB161642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665A-59D7-4BEA-8384-5AB858094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86400"/>
            <a:ext cx="5389033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75B-753D-4F92-AB28-5FABBB161642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665A-59D7-4BEA-8384-5AB858094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75B-753D-4F92-AB28-5FABBB161642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3D665A-59D7-4BEA-8384-5AB858094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4435" y="1484313"/>
            <a:ext cx="5659967" cy="517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2" y="1484313"/>
            <a:ext cx="5659967" cy="517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8FCE79-FC68-470B-9337-B18EAA6EDC32}" type="datetimeFigureOut">
              <a:rPr lang="be-BY" smtClean="0"/>
              <a:t>30.09.20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76BDB-B85D-4B32-A4B6-F18D4A2E5502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75B-753D-4F92-AB28-5FABBB161642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665A-59D7-4BEA-8384-5AB858094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75B-753D-4F92-AB28-5FABBB161642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75264" y="6422067"/>
            <a:ext cx="1016000" cy="365125"/>
          </a:xfrm>
        </p:spPr>
        <p:txBody>
          <a:bodyPr/>
          <a:lstStyle/>
          <a:p>
            <a:fld id="{2F3D665A-59D7-4BEA-8384-5AB858094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08980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422067"/>
            <a:ext cx="2844800" cy="365125"/>
          </a:xfrm>
        </p:spPr>
        <p:txBody>
          <a:bodyPr/>
          <a:lstStyle/>
          <a:p>
            <a:fld id="{478B375B-753D-4F92-AB28-5FABBB161642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665A-59D7-4BEA-8384-5AB858094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75B-753D-4F92-AB28-5FABBB161642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665A-59D7-4BEA-8384-5AB858094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375B-753D-4F92-AB28-5FABBB161642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665A-59D7-4BEA-8384-5AB858094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F535A-8D7F-4228-A45A-3FF7D6EEA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28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8FCE79-FC68-470B-9337-B18EAA6EDC32}" type="datetimeFigureOut">
              <a:rPr lang="be-BY" smtClean="0"/>
              <a:t>30.09.20</a:t>
            </a:fld>
            <a:endParaRPr lang="be-BY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e-BY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76BDB-B85D-4B32-A4B6-F18D4A2E5502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47575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442B8-FF9C-4DB5-8CEB-77AF8CFE7A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1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8FCE79-FC68-470B-9337-B18EAA6EDC32}" type="datetimeFigureOut">
              <a:rPr lang="be-BY" smtClean="0"/>
              <a:t>30.09.20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76BDB-B85D-4B32-A4B6-F18D4A2E5502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0666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CFB2-5744-4A17-8BF1-2377051000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25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8FCE79-FC68-470B-9337-B18EAA6EDC32}" type="datetimeFigureOut">
              <a:rPr lang="be-BY" smtClean="0"/>
              <a:t>30.09.20</a:t>
            </a:fld>
            <a:endParaRPr lang="be-BY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e-BY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76BDB-B85D-4B32-A4B6-F18D4A2E5502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/>
          <a:p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0"/>
            <a:ext cx="53848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04CEE0B5-A937-4D7B-8518-DF03888EBAD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56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8FCE79-FC68-470B-9337-B18EAA6EDC32}" type="datetimeFigureOut">
              <a:rPr lang="be-BY" smtClean="0"/>
              <a:t>30.09.20</a:t>
            </a:fld>
            <a:endParaRPr lang="be-BY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e-BY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76BDB-B85D-4B32-A4B6-F18D4A2E5502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8FCE79-FC68-470B-9337-B18EAA6EDC32}" type="datetimeFigureOut">
              <a:rPr lang="be-BY" smtClean="0"/>
              <a:t>30.09.20</a:t>
            </a:fld>
            <a:endParaRPr lang="be-BY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e-B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76BDB-B85D-4B32-A4B6-F18D4A2E5502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8FCE79-FC68-470B-9337-B18EAA6EDC32}" type="datetimeFigureOut">
              <a:rPr lang="be-BY" smtClean="0"/>
              <a:t>30.09.20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76BDB-B85D-4B32-A4B6-F18D4A2E5502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8FCE79-FC68-470B-9337-B18EAA6EDC32}" type="datetimeFigureOut">
              <a:rPr lang="be-BY" smtClean="0"/>
              <a:t>30.09.20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76BDB-B85D-4B32-A4B6-F18D4A2E5502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809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334435" y="188916"/>
            <a:ext cx="1152313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8810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5" y="1484313"/>
            <a:ext cx="11523133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8824" name="Rectangle 5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3D8FCE79-FC68-470B-9337-B18EAA6EDC32}" type="datetimeFigureOut">
              <a:rPr lang="be-BY" smtClean="0"/>
              <a:t>30.09.20</a:t>
            </a:fld>
            <a:endParaRPr lang="be-BY"/>
          </a:p>
        </p:txBody>
      </p:sp>
      <p:sp>
        <p:nvSpPr>
          <p:cNvPr id="288825" name="Rectangle 5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be-BY"/>
          </a:p>
        </p:txBody>
      </p:sp>
      <p:sp>
        <p:nvSpPr>
          <p:cNvPr id="288826" name="Rectangle 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3EB76BDB-B85D-4B32-A4B6-F18D4A2E5502}" type="slidenum">
              <a:rPr lang="be-BY" smtClean="0"/>
              <a:t>‹#›</a:t>
            </a:fld>
            <a:endParaRPr lang="be-BY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8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8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88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809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995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422067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78B375B-753D-4F92-AB28-5FABBB161642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165600" y="6422067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871200" y="6422067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F3D665A-59D7-4BEA-8384-5AB858094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809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334435" y="188916"/>
            <a:ext cx="1152313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8810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5" y="1484313"/>
            <a:ext cx="11523133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8824" name="Rectangle 5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3D8FCE79-FC68-470B-9337-B18EAA6EDC32}" type="datetimeFigureOut">
              <a:rPr lang="be-BY" smtClean="0"/>
              <a:t>30.09.20</a:t>
            </a:fld>
            <a:endParaRPr lang="be-BY"/>
          </a:p>
        </p:txBody>
      </p:sp>
      <p:sp>
        <p:nvSpPr>
          <p:cNvPr id="288825" name="Rectangle 5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be-BY"/>
          </a:p>
        </p:txBody>
      </p:sp>
      <p:sp>
        <p:nvSpPr>
          <p:cNvPr id="288826" name="Rectangle 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3EB76BDB-B85D-4B32-A4B6-F18D4A2E5502}" type="slidenum">
              <a:rPr lang="be-BY" smtClean="0"/>
              <a:t>‹#›</a:t>
            </a:fld>
            <a:endParaRPr lang="be-BY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8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8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88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809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995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422067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78B375B-753D-4F92-AB28-5FABBB161642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165600" y="6422067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871200" y="6422067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F3D665A-59D7-4BEA-8384-5AB858094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FCE79-FC68-470B-9337-B18EAA6EDC32}" type="datetimeFigureOut">
              <a:rPr lang="be-BY" smtClean="0"/>
              <a:t>30.09.20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76BDB-B85D-4B32-A4B6-F18D4A2E5502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8795356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62" r:id="rId3"/>
    <p:sldLayoutId id="2147483963" r:id="rId4"/>
    <p:sldLayoutId id="2147483964" r:id="rId5"/>
    <p:sldLayoutId id="2147483965" r:id="rId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7528" y="2132859"/>
            <a:ext cx="864096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ambria" pitchFamily="18" charset="0"/>
              </a:rPr>
              <a:t>Западный мир накануне Второй мировой войны.</a:t>
            </a:r>
            <a:br>
              <a:rPr lang="ru-RU" b="1" dirty="0" smtClean="0">
                <a:latin typeface="Cambria" pitchFamily="18" charset="0"/>
              </a:rPr>
            </a:br>
            <a:r>
              <a:rPr lang="ru-RU" b="1" dirty="0" smtClean="0">
                <a:latin typeface="Cambria" pitchFamily="18" charset="0"/>
              </a:rPr>
              <a:t>Международные отношения</a:t>
            </a:r>
            <a:br>
              <a:rPr lang="ru-RU" b="1" dirty="0" smtClean="0">
                <a:latin typeface="Cambria" pitchFamily="18" charset="0"/>
              </a:rPr>
            </a:br>
            <a:r>
              <a:rPr lang="ru-RU" b="1" dirty="0" smtClean="0">
                <a:latin typeface="Cambria" pitchFamily="18" charset="0"/>
              </a:rPr>
              <a:t>в 1930-е гг.</a:t>
            </a:r>
            <a:endParaRPr lang="be-BY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16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320" name="Picture 8" descr="Рисунок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2358"/>
            <a:ext cx="4572000" cy="290918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1630611" y="59769"/>
            <a:ext cx="4195027" cy="1224136"/>
          </a:xfrm>
          <a:solidFill>
            <a:srgbClr val="FFC000">
              <a:alpha val="2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Установление нацистской диктатуры.</a:t>
            </a:r>
          </a:p>
        </p:txBody>
      </p:sp>
      <p:sp>
        <p:nvSpPr>
          <p:cNvPr id="653317" name="Rectangle 5" descr="Песок"/>
          <p:cNvSpPr>
            <a:spLocks noGrp="1" noChangeArrowheads="1"/>
          </p:cNvSpPr>
          <p:nvPr>
            <p:ph type="body" sz="half" idx="2"/>
          </p:nvPr>
        </p:nvSpPr>
        <p:spPr>
          <a:xfrm>
            <a:off x="1" y="3001542"/>
            <a:ext cx="10668002" cy="3856458"/>
          </a:xfrm>
          <a:solidFill>
            <a:schemeClr val="tx1">
              <a:lumMod val="95000"/>
              <a:lumOff val="5000"/>
              <a:alpha val="13000"/>
            </a:schemeClr>
          </a:solidFill>
          <a:ln w="76200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На выборах в рейхстаг количество голосов поданных за фашистов росло. На выборах 1932 г. фашисты одержали победу, но левые в случае объединения могли не </a:t>
            </a:r>
            <a:r>
              <a:rPr lang="ru-RU" b="1" dirty="0"/>
              <a:t>допустить </a:t>
            </a:r>
            <a:r>
              <a:rPr lang="ru-RU" b="1" dirty="0"/>
              <a:t>их к власти. К сожалению, этого не произошло. Монополисты убедили президента Гинденбурга </a:t>
            </a:r>
            <a:r>
              <a:rPr lang="ru-RU" b="1" dirty="0"/>
              <a:t>назначить </a:t>
            </a:r>
            <a:r>
              <a:rPr lang="ru-RU" b="1" dirty="0"/>
              <a:t>30.01.1933 рейхсканцлером </a:t>
            </a:r>
            <a:r>
              <a:rPr lang="ru-RU" b="1" dirty="0"/>
              <a:t>Гитлера, </a:t>
            </a:r>
            <a:r>
              <a:rPr lang="ru-RU" b="1" dirty="0"/>
              <a:t>но большинства в парламенте фашисты не имели. </a:t>
            </a:r>
          </a:p>
        </p:txBody>
      </p:sp>
      <p:sp>
        <p:nvSpPr>
          <p:cNvPr id="653318" name="Text Box 6"/>
          <p:cNvSpPr txBox="1">
            <a:spLocks noChangeArrowheads="1"/>
          </p:cNvSpPr>
          <p:nvPr/>
        </p:nvSpPr>
        <p:spPr bwMode="auto">
          <a:xfrm>
            <a:off x="3791744" y="2204864"/>
            <a:ext cx="2034788" cy="757130"/>
          </a:xfrm>
          <a:prstGeom prst="rect">
            <a:avLst/>
          </a:prstGeom>
          <a:solidFill>
            <a:schemeClr val="tx1">
              <a:lumMod val="95000"/>
              <a:lumOff val="5000"/>
              <a:alpha val="13000"/>
            </a:schemeClr>
          </a:solidFill>
          <a:ln w="76200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400" b="1"/>
            </a:lvl1pPr>
            <a:lvl2pPr marL="742950" indent="-285750" fontAlgn="base">
              <a:spcBef>
                <a:spcPct val="20000"/>
              </a:spcBef>
              <a:spcAft>
                <a:spcPct val="0"/>
              </a:spcAft>
              <a:buChar char="–"/>
              <a:defRPr sz="2800"/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dirty="0"/>
              <a:t>Гинденбург </a:t>
            </a:r>
          </a:p>
          <a:p>
            <a:r>
              <a:rPr lang="ru-RU" dirty="0"/>
              <a:t>и Гитлер.</a:t>
            </a:r>
          </a:p>
        </p:txBody>
      </p:sp>
    </p:spTree>
    <p:extLst>
      <p:ext uri="{BB962C8B-B14F-4D97-AF65-F5344CB8AC3E}">
        <p14:creationId xmlns:p14="http://schemas.microsoft.com/office/powerpoint/2010/main" val="111172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5" name="Rectangle 5" descr="Песок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11848" y="116632"/>
            <a:ext cx="6672262" cy="6480720"/>
          </a:xfrm>
          <a:solidFill>
            <a:schemeClr val="tx1">
              <a:lumMod val="95000"/>
              <a:lumOff val="5000"/>
              <a:alpha val="13000"/>
            </a:schemeClr>
          </a:solidFill>
          <a:ln w="76200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b="1" dirty="0"/>
              <a:t>В феврале загорелся рейхстаг.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dirty="0"/>
              <a:t>Фашисты </a:t>
            </a:r>
            <a:r>
              <a:rPr lang="ru-RU" b="1" dirty="0"/>
              <a:t>обвинили в этом коммунистов . На Лейпцигском процессе обвиняемый, </a:t>
            </a:r>
            <a:r>
              <a:rPr lang="ru-RU" b="1" dirty="0" err="1"/>
              <a:t>Г.Димитров</a:t>
            </a:r>
            <a:r>
              <a:rPr lang="ru-RU" b="1" dirty="0"/>
              <a:t>, доказал, что это провокация устроена фашистами. Но по стране про-катилась волна арестов.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dirty="0"/>
              <a:t>В итоге Гитлер получил большинство в парламенте и получил право принимать законы в правительстве.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dirty="0"/>
              <a:t>Веймарская республика прекратила существование.</a:t>
            </a:r>
          </a:p>
        </p:txBody>
      </p:sp>
      <p:sp>
        <p:nvSpPr>
          <p:cNvPr id="660486" name="Text Box 6"/>
          <p:cNvSpPr txBox="1">
            <a:spLocks noChangeArrowheads="1"/>
          </p:cNvSpPr>
          <p:nvPr/>
        </p:nvSpPr>
        <p:spPr bwMode="auto">
          <a:xfrm>
            <a:off x="2211694" y="6093297"/>
            <a:ext cx="3168352" cy="378565"/>
          </a:xfrm>
          <a:prstGeom prst="rect">
            <a:avLst/>
          </a:prstGeom>
          <a:solidFill>
            <a:schemeClr val="tx1">
              <a:lumMod val="95000"/>
              <a:lumOff val="5000"/>
              <a:alpha val="13000"/>
            </a:schemeClr>
          </a:solidFill>
          <a:ln w="76200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400" b="1"/>
            </a:lvl1pPr>
            <a:lvl2pPr marL="742950" indent="-285750" fontAlgn="base">
              <a:spcBef>
                <a:spcPct val="20000"/>
              </a:spcBef>
              <a:spcAft>
                <a:spcPct val="0"/>
              </a:spcAft>
              <a:buChar char="–"/>
              <a:defRPr sz="2800"/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dirty="0" err="1"/>
              <a:t>Поджег</a:t>
            </a:r>
            <a:r>
              <a:rPr lang="ru-RU" dirty="0"/>
              <a:t> Рейхстага.</a:t>
            </a:r>
          </a:p>
        </p:txBody>
      </p:sp>
      <p:pic>
        <p:nvPicPr>
          <p:cNvPr id="660488" name="Picture 8" descr="Рисунок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6715"/>
            <a:ext cx="3856046" cy="5087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56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2063552" y="116632"/>
            <a:ext cx="7620000" cy="457200"/>
          </a:xfrm>
          <a:solidFill>
            <a:srgbClr val="FFC000">
              <a:alpha val="2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Установление нацистской диктатуры.</a:t>
            </a:r>
          </a:p>
        </p:txBody>
      </p:sp>
      <p:sp>
        <p:nvSpPr>
          <p:cNvPr id="661508" name="Rectangle 4" descr="Песок"/>
          <p:cNvSpPr>
            <a:spLocks noGrp="1" noChangeArrowheads="1"/>
          </p:cNvSpPr>
          <p:nvPr>
            <p:ph type="body" sz="half" idx="2"/>
          </p:nvPr>
        </p:nvSpPr>
        <p:spPr>
          <a:xfrm>
            <a:off x="47328" y="696914"/>
            <a:ext cx="7560840" cy="6161086"/>
          </a:xfrm>
          <a:solidFill>
            <a:schemeClr val="tx1">
              <a:lumMod val="95000"/>
              <a:lumOff val="5000"/>
              <a:alpha val="13000"/>
            </a:schemeClr>
          </a:solidFill>
          <a:ln w="76200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Фашисты отменили </a:t>
            </a:r>
            <a:r>
              <a:rPr lang="ru-RU" b="1" dirty="0"/>
              <a:t>гражданские </a:t>
            </a:r>
            <a:r>
              <a:rPr lang="ru-RU" b="1" dirty="0"/>
              <a:t>права и свободы, создали концентрационные лагеря. Противники режима уничтожались.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Лидеры штурмовиков </a:t>
            </a:r>
            <a:r>
              <a:rPr lang="ru-RU" b="1" dirty="0"/>
              <a:t>требовали </a:t>
            </a:r>
            <a:r>
              <a:rPr lang="ru-RU" b="1" dirty="0"/>
              <a:t>соблюдать партийную программу и провести </a:t>
            </a:r>
            <a:r>
              <a:rPr lang="ru-RU" b="1" dirty="0"/>
              <a:t>революцию </a:t>
            </a:r>
            <a:r>
              <a:rPr lang="ru-RU" b="1" dirty="0"/>
              <a:t>против капиталистов. В июне 1934г. </a:t>
            </a:r>
            <a:r>
              <a:rPr lang="ru-RU" b="1" dirty="0" err="1"/>
              <a:t>Эссесовцы</a:t>
            </a:r>
            <a:r>
              <a:rPr lang="ru-RU" b="1" dirty="0"/>
              <a:t> уничтожили 1500 штурмовиков во главе с Ремом. Вскоре умер Гинденбург и Гитлер стал пожизненным президентом.</a:t>
            </a:r>
          </a:p>
        </p:txBody>
      </p:sp>
      <p:sp>
        <p:nvSpPr>
          <p:cNvPr id="661509" name="Text Box 5"/>
          <p:cNvSpPr txBox="1">
            <a:spLocks noChangeArrowheads="1"/>
          </p:cNvSpPr>
          <p:nvPr/>
        </p:nvSpPr>
        <p:spPr bwMode="auto">
          <a:xfrm>
            <a:off x="8760296" y="3513913"/>
            <a:ext cx="1749774" cy="757130"/>
          </a:xfrm>
          <a:prstGeom prst="rect">
            <a:avLst/>
          </a:prstGeom>
          <a:solidFill>
            <a:schemeClr val="tx1">
              <a:lumMod val="95000"/>
              <a:lumOff val="5000"/>
              <a:alpha val="13000"/>
            </a:schemeClr>
          </a:solidFill>
          <a:ln w="76200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400" b="1"/>
            </a:lvl1pPr>
            <a:lvl2pPr marL="742950" indent="-285750" fontAlgn="base">
              <a:spcBef>
                <a:spcPct val="20000"/>
              </a:spcBef>
              <a:spcAft>
                <a:spcPct val="0"/>
              </a:spcAft>
              <a:buChar char="–"/>
              <a:defRPr sz="2800"/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dirty="0"/>
              <a:t>Сжигание </a:t>
            </a:r>
          </a:p>
          <a:p>
            <a:r>
              <a:rPr lang="ru-RU" dirty="0"/>
              <a:t>книг</a:t>
            </a:r>
          </a:p>
        </p:txBody>
      </p:sp>
      <p:pic>
        <p:nvPicPr>
          <p:cNvPr id="661512" name="Picture 8" descr="Рисунок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719101"/>
            <a:ext cx="4283968" cy="26739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16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344" name="Picture 8" descr="Рисунок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460" y="260651"/>
            <a:ext cx="4392613" cy="31273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0" y="152400"/>
            <a:ext cx="4419600" cy="612304"/>
          </a:xfrm>
          <a:solidFill>
            <a:srgbClr val="FFC000">
              <a:alpha val="2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Фашистский режим в Германии.</a:t>
            </a:r>
          </a:p>
        </p:txBody>
      </p:sp>
      <p:sp>
        <p:nvSpPr>
          <p:cNvPr id="654341" name="Rectangle 5" descr="Песок"/>
          <p:cNvSpPr>
            <a:spLocks noGrp="1" noChangeArrowheads="1"/>
          </p:cNvSpPr>
          <p:nvPr>
            <p:ph type="body" sz="half" idx="2"/>
          </p:nvPr>
        </p:nvSpPr>
        <p:spPr>
          <a:xfrm>
            <a:off x="407369" y="3500438"/>
            <a:ext cx="11737304" cy="3096914"/>
          </a:xfrm>
          <a:solidFill>
            <a:schemeClr val="tx1">
              <a:lumMod val="95000"/>
              <a:lumOff val="5000"/>
              <a:alpha val="13000"/>
            </a:schemeClr>
          </a:solidFill>
          <a:ln w="76200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2800" b="1" dirty="0"/>
              <a:t>За несколько месяцев фашисты создали тоталитарный режим, он опирался на полицию, службу безопасности (СД), и тайную полицию(гестапо).по всей стране начались политические облавы и уничтожение евреев. Эйнштейн, </a:t>
            </a:r>
            <a:r>
              <a:rPr lang="ru-RU" sz="2800" b="1" dirty="0" err="1"/>
              <a:t>Т.и</a:t>
            </a:r>
            <a:r>
              <a:rPr lang="ru-RU" sz="2800" b="1" dirty="0"/>
              <a:t> Г. </a:t>
            </a:r>
            <a:r>
              <a:rPr lang="ru-RU" sz="2800" b="1" dirty="0"/>
              <a:t>Манн, Ремарк и др. </a:t>
            </a:r>
            <a:r>
              <a:rPr lang="ru-RU" sz="2800" b="1" dirty="0" smtClean="0"/>
              <a:t>эмигрировали</a:t>
            </a:r>
            <a:r>
              <a:rPr lang="ru-RU" sz="2800" b="1" dirty="0"/>
              <a:t>. </a:t>
            </a:r>
            <a:r>
              <a:rPr lang="ru-RU" sz="2800" b="1" dirty="0"/>
              <a:t>Кроме террора фашисты ввели государственное регулирование экономики. Был создан Генеральный Совет германского хозяйства.</a:t>
            </a:r>
          </a:p>
        </p:txBody>
      </p:sp>
      <p:sp>
        <p:nvSpPr>
          <p:cNvPr id="654342" name="Text Box 6"/>
          <p:cNvSpPr txBox="1">
            <a:spLocks noChangeArrowheads="1"/>
          </p:cNvSpPr>
          <p:nvPr/>
        </p:nvSpPr>
        <p:spPr bwMode="auto">
          <a:xfrm>
            <a:off x="6002073" y="954419"/>
            <a:ext cx="2036263" cy="1126462"/>
          </a:xfrm>
          <a:prstGeom prst="rect">
            <a:avLst/>
          </a:prstGeom>
          <a:solidFill>
            <a:schemeClr val="tx1">
              <a:lumMod val="95000"/>
              <a:lumOff val="5000"/>
              <a:alpha val="13000"/>
            </a:schemeClr>
          </a:solidFill>
          <a:ln w="76200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400" b="1"/>
            </a:lvl1pPr>
            <a:lvl2pPr marL="742950" indent="-285750" fontAlgn="base">
              <a:spcBef>
                <a:spcPct val="20000"/>
              </a:spcBef>
              <a:spcAft>
                <a:spcPct val="0"/>
              </a:spcAft>
              <a:buChar char="–"/>
              <a:defRPr sz="2800"/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dirty="0"/>
              <a:t>Партийный </a:t>
            </a:r>
          </a:p>
          <a:p>
            <a:r>
              <a:rPr lang="ru-RU" dirty="0"/>
              <a:t>съезд в </a:t>
            </a:r>
          </a:p>
          <a:p>
            <a:r>
              <a:rPr lang="ru-RU" dirty="0"/>
              <a:t>Нюрнберге.</a:t>
            </a:r>
          </a:p>
        </p:txBody>
      </p:sp>
    </p:spTree>
    <p:extLst>
      <p:ext uri="{BB962C8B-B14F-4D97-AF65-F5344CB8AC3E}">
        <p14:creationId xmlns:p14="http://schemas.microsoft.com/office/powerpoint/2010/main" val="208317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11824" y="152400"/>
            <a:ext cx="6003776" cy="324272"/>
          </a:xfrm>
          <a:solidFill>
            <a:srgbClr val="FFC000">
              <a:alpha val="2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Фашистский режим в Германии.</a:t>
            </a:r>
          </a:p>
        </p:txBody>
      </p:sp>
      <p:sp>
        <p:nvSpPr>
          <p:cNvPr id="663557" name="Rectangle 5" descr="Песок"/>
          <p:cNvSpPr>
            <a:spLocks noGrp="1" noChangeArrowheads="1"/>
          </p:cNvSpPr>
          <p:nvPr>
            <p:ph type="body" sz="half" idx="2"/>
          </p:nvPr>
        </p:nvSpPr>
        <p:spPr>
          <a:xfrm>
            <a:off x="4943872" y="980728"/>
            <a:ext cx="7248128" cy="5832648"/>
          </a:xfrm>
          <a:solidFill>
            <a:schemeClr val="tx1">
              <a:lumMod val="95000"/>
              <a:lumOff val="5000"/>
              <a:alpha val="13000"/>
            </a:schemeClr>
          </a:solidFill>
          <a:ln w="76200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3600" b="1" dirty="0"/>
              <a:t>Во главе предприятий встали «фюреры» из членов НСДАП. Были введены жесточайшая дисциплина и планирование всех сфер производства.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3600" b="1" dirty="0"/>
              <a:t>Товары распределялись по карточкам. Зарплата устанавливалась по соглашению с фашистским профсоюзом Немецким трудовым фронтом. Досуг рабочих организовывали специальные организации.</a:t>
            </a:r>
          </a:p>
        </p:txBody>
      </p:sp>
      <p:sp>
        <p:nvSpPr>
          <p:cNvPr id="663558" name="Text Box 6"/>
          <p:cNvSpPr txBox="1">
            <a:spLocks noChangeArrowheads="1"/>
          </p:cNvSpPr>
          <p:nvPr/>
        </p:nvSpPr>
        <p:spPr bwMode="auto">
          <a:xfrm>
            <a:off x="2174093" y="4842207"/>
            <a:ext cx="2234394" cy="1126462"/>
          </a:xfrm>
          <a:prstGeom prst="rect">
            <a:avLst/>
          </a:prstGeom>
          <a:solidFill>
            <a:schemeClr val="tx1">
              <a:lumMod val="95000"/>
              <a:lumOff val="5000"/>
              <a:alpha val="13000"/>
            </a:schemeClr>
          </a:solidFill>
          <a:ln w="76200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400" b="1"/>
            </a:lvl1pPr>
            <a:lvl2pPr marL="742950" indent="-285750" fontAlgn="base">
              <a:spcBef>
                <a:spcPct val="20000"/>
              </a:spcBef>
              <a:spcAft>
                <a:spcPct val="0"/>
              </a:spcAft>
              <a:buChar char="–"/>
              <a:defRPr sz="2800"/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dirty="0"/>
              <a:t>«Народный» </a:t>
            </a:r>
          </a:p>
          <a:p>
            <a:r>
              <a:rPr lang="ru-RU" dirty="0"/>
              <a:t>автомобиль </a:t>
            </a:r>
          </a:p>
          <a:p>
            <a:r>
              <a:rPr lang="ru-RU" dirty="0"/>
              <a:t>Фольксваген</a:t>
            </a:r>
          </a:p>
        </p:txBody>
      </p:sp>
      <p:pic>
        <p:nvPicPr>
          <p:cNvPr id="663560" name="Picture 8" descr="Рисунок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3" y="188640"/>
            <a:ext cx="2884487" cy="45037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66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895600" y="152400"/>
            <a:ext cx="7620000" cy="457200"/>
          </a:xfrm>
          <a:solidFill>
            <a:srgbClr val="FFC000">
              <a:alpha val="2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Революция в Испании.</a:t>
            </a:r>
          </a:p>
        </p:txBody>
      </p:sp>
      <p:sp>
        <p:nvSpPr>
          <p:cNvPr id="659460" name="Rectangle 4" descr="Песок"/>
          <p:cNvSpPr>
            <a:spLocks noGrp="1" noChangeArrowheads="1"/>
          </p:cNvSpPr>
          <p:nvPr>
            <p:ph type="body" sz="half" idx="2"/>
          </p:nvPr>
        </p:nvSpPr>
        <p:spPr>
          <a:xfrm>
            <a:off x="5087888" y="878117"/>
            <a:ext cx="5472608" cy="4999157"/>
          </a:xfrm>
          <a:blipFill dpi="0" rotWithShape="0">
            <a:blip r:embed="rId2">
              <a:alphaModFix amt="24000"/>
            </a:blip>
            <a:srcRect/>
            <a:tile tx="0" ty="0" sx="100000" sy="100000" flip="none" algn="tl"/>
          </a:blipFill>
          <a:ln w="76200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b="1" dirty="0"/>
              <a:t>С началом гражданской воны в Испании началась социальная революция. Власть перешла к комитетам Народного фронта. Рабочие захватывали предприятия, крестьяне-землю.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b="1" dirty="0"/>
              <a:t>В октябре 1936 г. к власти пришло правительство </a:t>
            </a:r>
            <a:r>
              <a:rPr lang="ru-RU" b="1" dirty="0" err="1"/>
              <a:t>Л.Кабольеро</a:t>
            </a:r>
            <a:r>
              <a:rPr lang="ru-RU" b="1" dirty="0"/>
              <a:t>, объединившее всех демократов. Регулированием экономики занялись профсоюзы, а затем и государство.</a:t>
            </a:r>
          </a:p>
        </p:txBody>
      </p:sp>
      <p:sp>
        <p:nvSpPr>
          <p:cNvPr id="659461" name="Text Box 5"/>
          <p:cNvSpPr txBox="1">
            <a:spLocks noChangeArrowheads="1"/>
          </p:cNvSpPr>
          <p:nvPr/>
        </p:nvSpPr>
        <p:spPr bwMode="auto">
          <a:xfrm>
            <a:off x="1583053" y="5188790"/>
            <a:ext cx="3301684" cy="830997"/>
          </a:xfrm>
          <a:prstGeom prst="rect">
            <a:avLst/>
          </a:prstGeom>
          <a:blipFill dpi="0" rotWithShape="0">
            <a:blip r:embed="rId2">
              <a:alphaModFix amt="24000"/>
            </a:blip>
            <a:srcRect/>
            <a:tile tx="0" ty="0" sx="100000" sy="100000" flip="none" algn="tl"/>
          </a:blipFill>
          <a:ln w="76200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400" b="1"/>
            </a:lvl1pPr>
            <a:lvl2pPr marL="742950" indent="-285750" fontAlgn="base">
              <a:spcBef>
                <a:spcPct val="20000"/>
              </a:spcBef>
              <a:spcAft>
                <a:spcPct val="0"/>
              </a:spcAft>
              <a:buChar char="–"/>
              <a:defRPr sz="2800"/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dirty="0" err="1"/>
              <a:t>Ж.Миро</a:t>
            </a:r>
            <a:r>
              <a:rPr lang="ru-RU" dirty="0"/>
              <a:t>. Поможем</a:t>
            </a:r>
          </a:p>
          <a:p>
            <a:r>
              <a:rPr lang="ru-RU" dirty="0"/>
              <a:t>Испании.</a:t>
            </a:r>
          </a:p>
        </p:txBody>
      </p:sp>
      <p:pic>
        <p:nvPicPr>
          <p:cNvPr id="659463" name="Picture 7" descr="Рисунок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5" y="878118"/>
            <a:ext cx="3324225" cy="42894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87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Rectangle 11"/>
          <p:cNvSpPr>
            <a:spLocks noGrp="1" noChangeArrowheads="1"/>
          </p:cNvSpPr>
          <p:nvPr>
            <p:ph type="title"/>
          </p:nvPr>
        </p:nvSpPr>
        <p:spPr>
          <a:xfrm>
            <a:off x="1775520" y="12536"/>
            <a:ext cx="8686800" cy="764704"/>
          </a:xfrm>
          <a:solidFill>
            <a:srgbClr val="FFC000">
              <a:alpha val="2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КРИЗИС ВЕРСАЛЬСКО – ВАШИНГТОНСКОЙ СИСТЕМЫ</a:t>
            </a:r>
          </a:p>
        </p:txBody>
      </p:sp>
      <p:sp>
        <p:nvSpPr>
          <p:cNvPr id="19470" name="AutoShape 14"/>
          <p:cNvSpPr>
            <a:spLocks noGrp="1" noChangeAspect="1" noChangeArrowheads="1"/>
          </p:cNvSpPr>
          <p:nvPr>
            <p:ph idx="1"/>
          </p:nvPr>
        </p:nvSpPr>
        <p:spPr>
          <a:xfrm>
            <a:off x="1524003" y="1268416"/>
            <a:ext cx="7245578" cy="5472953"/>
          </a:xfrm>
          <a:ln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ru-RU" sz="3000" b="1" dirty="0">
                <a:latin typeface="Cambria" pitchFamily="18" charset="0"/>
              </a:rPr>
              <a:t>Отмена выплаты Германией репараций </a:t>
            </a:r>
          </a:p>
          <a:p>
            <a:pPr eaLnBrk="1" hangingPunct="1">
              <a:defRPr/>
            </a:pPr>
            <a:r>
              <a:rPr lang="ru-RU" sz="3000" b="1" dirty="0">
                <a:latin typeface="Cambria" pitchFamily="18" charset="0"/>
              </a:rPr>
              <a:t>1933г.–выход Германии из Лиги Наций</a:t>
            </a:r>
          </a:p>
          <a:p>
            <a:pPr eaLnBrk="1" hangingPunct="1">
              <a:defRPr/>
            </a:pPr>
            <a:r>
              <a:rPr lang="ru-RU" sz="3000" b="1" dirty="0">
                <a:latin typeface="Cambria" pitchFamily="18" charset="0"/>
              </a:rPr>
              <a:t>Введение немецких войск в Рейнскую демилитаризованную зону  </a:t>
            </a:r>
          </a:p>
          <a:p>
            <a:pPr eaLnBrk="1" hangingPunct="1">
              <a:defRPr/>
            </a:pPr>
            <a:r>
              <a:rPr lang="ru-RU" sz="3000" b="1" dirty="0">
                <a:latin typeface="Cambria" pitchFamily="18" charset="0"/>
              </a:rPr>
              <a:t>Захват Японией части Китая, создание там марионеточного государства </a:t>
            </a:r>
            <a:r>
              <a:rPr lang="ru-RU" sz="3000" b="1" dirty="0" err="1">
                <a:latin typeface="Cambria" pitchFamily="18" charset="0"/>
              </a:rPr>
              <a:t>Маньчжоу-го</a:t>
            </a:r>
            <a:endParaRPr lang="ru-RU" sz="3000" b="1" dirty="0">
              <a:latin typeface="Cambria" pitchFamily="18" charset="0"/>
            </a:endParaRPr>
          </a:p>
          <a:p>
            <a:pPr eaLnBrk="1" hangingPunct="1">
              <a:defRPr/>
            </a:pPr>
            <a:r>
              <a:rPr lang="ru-RU" sz="3000" b="1" dirty="0">
                <a:latin typeface="Cambria" pitchFamily="18" charset="0"/>
              </a:rPr>
              <a:t>1935г.–нападение Италии на Эфиопию</a:t>
            </a:r>
          </a:p>
          <a:p>
            <a:pPr eaLnBrk="1" hangingPunct="1">
              <a:defRPr/>
            </a:pPr>
            <a:r>
              <a:rPr lang="ru-RU" sz="3000" b="1" dirty="0">
                <a:latin typeface="Cambria" pitchFamily="18" charset="0"/>
              </a:rPr>
              <a:t> 1936-1939 гг. – гражданская война в Испании,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ru-RU" sz="2600" b="1" dirty="0">
                <a:latin typeface="Cambria" pitchFamily="18" charset="0"/>
              </a:rPr>
              <a:t>установление фашистского режима </a:t>
            </a:r>
            <a:r>
              <a:rPr lang="ru-RU" sz="2600" b="1" u="sng" dirty="0" err="1">
                <a:latin typeface="Cambria" pitchFamily="18" charset="0"/>
              </a:rPr>
              <a:t>Ф.Франко</a:t>
            </a:r>
            <a:r>
              <a:rPr lang="ru-RU" sz="2600" b="1" u="sng" dirty="0">
                <a:latin typeface="Cambria" pitchFamily="18" charset="0"/>
              </a:rPr>
              <a:t> 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eaLnBrk="1" hangingPunct="1">
              <a:defRPr/>
            </a:pPr>
            <a:endParaRPr lang="ru-RU" sz="36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9478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369" y="2236788"/>
            <a:ext cx="1849438" cy="259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22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4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4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4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4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4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4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 animBg="1"/>
      <p:bldP spid="1947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/>
          <p:cNvSpPr>
            <a:spLocks noGrp="1" noChangeArrowheads="1"/>
          </p:cNvSpPr>
          <p:nvPr>
            <p:ph idx="1"/>
          </p:nvPr>
        </p:nvSpPr>
        <p:spPr>
          <a:xfrm>
            <a:off x="1550048" y="1269132"/>
            <a:ext cx="9114484" cy="5256212"/>
          </a:xfrm>
          <a:ln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2800" b="1" dirty="0">
                <a:latin typeface="Cambria" pitchFamily="18" charset="0"/>
              </a:rPr>
              <a:t>Введение немецких войск в Рейнскую демилитаризованную зону</a:t>
            </a:r>
          </a:p>
          <a:p>
            <a:pPr eaLnBrk="1" hangingPunct="1">
              <a:defRPr/>
            </a:pPr>
            <a:r>
              <a:rPr lang="ru-RU" sz="2800" b="1" dirty="0">
                <a:latin typeface="Cambria" pitchFamily="18" charset="0"/>
              </a:rPr>
              <a:t>1936 г. – Германия + Италия + Япония = «Антикоминтерновский пакт»: оформление </a:t>
            </a:r>
            <a:r>
              <a:rPr lang="ru-RU" sz="2800" b="1" i="1" dirty="0">
                <a:latin typeface="Cambria" pitchFamily="18" charset="0"/>
              </a:rPr>
              <a:t>«оси Берлин – Рим – Токио»</a:t>
            </a:r>
          </a:p>
          <a:p>
            <a:pPr eaLnBrk="1" hangingPunct="1">
              <a:defRPr/>
            </a:pPr>
            <a:r>
              <a:rPr lang="ru-RU" sz="2800" b="1" dirty="0">
                <a:latin typeface="Cambria" pitchFamily="18" charset="0"/>
              </a:rPr>
              <a:t>1938 г. – аншлюс Австрии к Германии</a:t>
            </a:r>
          </a:p>
          <a:p>
            <a:pPr eaLnBrk="1" hangingPunct="1">
              <a:defRPr/>
            </a:pPr>
            <a:r>
              <a:rPr lang="ru-RU" sz="2800" b="1" dirty="0">
                <a:latin typeface="Cambria" pitchFamily="18" charset="0"/>
              </a:rPr>
              <a:t>1939 г. – ликвидация Чехословакии и создание Словакии и Протектората Богемия и Моравия</a:t>
            </a:r>
          </a:p>
          <a:p>
            <a:pPr eaLnBrk="1" hangingPunct="1">
              <a:defRPr/>
            </a:pPr>
            <a:r>
              <a:rPr lang="ru-RU" sz="2800" b="1" dirty="0">
                <a:latin typeface="Cambria" pitchFamily="18" charset="0"/>
              </a:rPr>
              <a:t>май 1939 г. – Германия + Италия = «Стальной пакт» (договор о военно-политическом союзе )</a:t>
            </a:r>
          </a:p>
          <a:p>
            <a:pPr eaLnBrk="1" hangingPunct="1">
              <a:defRPr/>
            </a:pPr>
            <a:r>
              <a:rPr lang="ru-RU" sz="2800" b="1" dirty="0">
                <a:latin typeface="Cambria" pitchFamily="18" charset="0"/>
              </a:rPr>
              <a:t>Отторжение Судетской области от Чехословакии</a:t>
            </a:r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38" y="30166"/>
            <a:ext cx="2087562" cy="128428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3519" y="24506"/>
            <a:ext cx="7026921" cy="884217"/>
          </a:xfrm>
          <a:prstGeom prst="rect">
            <a:avLst/>
          </a:prstGeom>
          <a:solidFill>
            <a:srgbClr val="FFC000">
              <a:alpha val="2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КУРС ГЕРМАНИИ НА НАСИЛЬСТВЕННЫЙ ПЕРЕДЕЛ МИРА </a:t>
            </a:r>
            <a:endParaRPr lang="be-B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1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школа\Мои документы\материалы к урокам\9 класс\всемирная история\поурочные задания\22.09.2009 0-35-46_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3" y="0"/>
            <a:ext cx="5897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81880" y="-821542"/>
            <a:ext cx="3143240" cy="6643710"/>
          </a:xfrm>
          <a:ln w="12700"/>
        </p:spPr>
        <p:txBody>
          <a:bodyPr wrap="none"/>
          <a:lstStyle/>
          <a:p>
            <a:pPr algn="l">
              <a:defRPr/>
            </a:pP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Саарская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область, </a:t>
            </a:r>
            <a:b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отошедшая в 1935 г. к</a:t>
            </a:r>
            <a:b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Германии</a:t>
            </a:r>
            <a:b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2.Рейнская </a:t>
            </a:r>
            <a:b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демилитаризованная </a:t>
            </a:r>
            <a:b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зона (введены войска </a:t>
            </a:r>
            <a:b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Германии в 1936 г.)</a:t>
            </a:r>
            <a:b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3.Австрия, захваченная </a:t>
            </a:r>
            <a:b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Германией в 1938 г.</a:t>
            </a:r>
            <a:b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Чехословакия,  </a:t>
            </a:r>
            <a:b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захвачена  в 1939 г.</a:t>
            </a:r>
            <a:b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 Судетская область, </a:t>
            </a:r>
            <a:b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захвачена в 1938 г.</a:t>
            </a:r>
            <a:b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6.Участники </a:t>
            </a:r>
            <a:b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Мюнхенского сговора</a:t>
            </a:r>
          </a:p>
        </p:txBody>
      </p:sp>
      <p:sp>
        <p:nvSpPr>
          <p:cNvPr id="4" name="4-конечная звезда 3"/>
          <p:cNvSpPr/>
          <p:nvPr/>
        </p:nvSpPr>
        <p:spPr>
          <a:xfrm>
            <a:off x="10334321" y="332659"/>
            <a:ext cx="214313" cy="214313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4024313" y="2714628"/>
            <a:ext cx="214312" cy="214313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9872740" y="1196752"/>
            <a:ext cx="214312" cy="214312"/>
          </a:xfrm>
          <a:prstGeom prst="star4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4095753" y="2500313"/>
            <a:ext cx="214313" cy="214312"/>
          </a:xfrm>
          <a:prstGeom prst="star4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10280394" y="2677527"/>
            <a:ext cx="214312" cy="214313"/>
          </a:xfrm>
          <a:prstGeom prst="star4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5024438" y="3000378"/>
            <a:ext cx="214312" cy="214313"/>
          </a:xfrm>
          <a:prstGeom prst="star4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10280394" y="3393282"/>
            <a:ext cx="214312" cy="214312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5595938" y="2714628"/>
            <a:ext cx="214312" cy="214313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10096503" y="3786188"/>
            <a:ext cx="214313" cy="214312"/>
          </a:xfrm>
          <a:prstGeom prst="star4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5381628" y="2500313"/>
            <a:ext cx="214313" cy="214312"/>
          </a:xfrm>
          <a:prstGeom prst="star4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9167813" y="4796011"/>
            <a:ext cx="285750" cy="285750"/>
          </a:xfrm>
          <a:prstGeom prst="star4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4-конечная звезда 17"/>
          <p:cNvSpPr/>
          <p:nvPr/>
        </p:nvSpPr>
        <p:spPr>
          <a:xfrm>
            <a:off x="4595813" y="3500438"/>
            <a:ext cx="285750" cy="285750"/>
          </a:xfrm>
          <a:prstGeom prst="star4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4-конечная звезда 18"/>
          <p:cNvSpPr/>
          <p:nvPr/>
        </p:nvSpPr>
        <p:spPr>
          <a:xfrm>
            <a:off x="4381500" y="2000250"/>
            <a:ext cx="285750" cy="285750"/>
          </a:xfrm>
          <a:prstGeom prst="star4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4-конечная звезда 19"/>
          <p:cNvSpPr/>
          <p:nvPr/>
        </p:nvSpPr>
        <p:spPr>
          <a:xfrm>
            <a:off x="3309938" y="3286125"/>
            <a:ext cx="285750" cy="285750"/>
          </a:xfrm>
          <a:prstGeom prst="star4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4-конечная звезда 20"/>
          <p:cNvSpPr/>
          <p:nvPr/>
        </p:nvSpPr>
        <p:spPr>
          <a:xfrm>
            <a:off x="3095625" y="1857375"/>
            <a:ext cx="285750" cy="285750"/>
          </a:xfrm>
          <a:prstGeom prst="star4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67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6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7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8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9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0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1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4" presetClass="emph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1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3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4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5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6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3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4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7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7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78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1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1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2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8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86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1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8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9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0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9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9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94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1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7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0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02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1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5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6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09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10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1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2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3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4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18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1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1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2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2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6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1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9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0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3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3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34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5" presetID="1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7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4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42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3" presetID="1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4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5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6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49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50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1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2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3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4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5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5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58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9" presetID="1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0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1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2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6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66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7" presetID="1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8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9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0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7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74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5" presetID="1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7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8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8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8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82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4" presetID="1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5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6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7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90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91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3" presetID="1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4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5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6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7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99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00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02" presetID="1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3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4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5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0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09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11" presetID="1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2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3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4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18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20" presetID="14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1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2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3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4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26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7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29" presetID="14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0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1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2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3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3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36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38" presetID="14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9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0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1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2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4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44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45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347" presetID="14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8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9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0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1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5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5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54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56" presetID="14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7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8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9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0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6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62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63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365" presetID="1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6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7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8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7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72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374" presetID="14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5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6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7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8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7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80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81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383" presetID="14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4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5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6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7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8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89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90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392" presetID="14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3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4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5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6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9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9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99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401" presetID="14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2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3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4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5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0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08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410" presetID="14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1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2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3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4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16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17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/>
      <p:bldP spid="16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2895600" y="152400"/>
            <a:ext cx="7620000" cy="457200"/>
          </a:xfrm>
          <a:solidFill>
            <a:srgbClr val="FFC000">
              <a:alpha val="2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Подготовка Германии к войне.</a:t>
            </a:r>
          </a:p>
        </p:txBody>
      </p:sp>
      <p:sp>
        <p:nvSpPr>
          <p:cNvPr id="650244" name="Rectangle 4" descr="Песок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0" y="836715"/>
            <a:ext cx="5724128" cy="5151477"/>
          </a:xfrm>
          <a:blipFill dpi="0" rotWithShape="0">
            <a:blip r:embed="rId2">
              <a:alphaModFix amt="24000"/>
            </a:blip>
            <a:srcRect/>
            <a:tile tx="0" ty="0" sx="100000" sy="100000" flip="none" algn="tl"/>
          </a:blipFill>
          <a:ln w="76200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400" b="1" dirty="0"/>
              <a:t>Гитлер стал называть Германию «Третьим рейхом» и начал под-готовку к войне.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b="1" dirty="0"/>
              <a:t>За 4 г. военные расходы выросли более чем в 100 раз. На военные нужды работали все отрасли. Благодаря Г. Герингу за 2 года бы-ли воссозданы ВВС, налажено производство танков, артиллерии подлодок.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b="1" dirty="0"/>
              <a:t>Страны Запада не мешали этому, хотя Германия нарушала Версальские соглашения. В 1933 г. Германия вышла из Лиги Наций.</a:t>
            </a:r>
          </a:p>
        </p:txBody>
      </p:sp>
      <p:sp>
        <p:nvSpPr>
          <p:cNvPr id="650246" name="Text Box 6"/>
          <p:cNvSpPr txBox="1">
            <a:spLocks noChangeArrowheads="1"/>
          </p:cNvSpPr>
          <p:nvPr/>
        </p:nvSpPr>
        <p:spPr bwMode="auto">
          <a:xfrm>
            <a:off x="7348538" y="5362231"/>
            <a:ext cx="3307306" cy="625961"/>
          </a:xfrm>
          <a:prstGeom prst="rect">
            <a:avLst/>
          </a:prstGeom>
          <a:blipFill dpi="0" rotWithShape="0">
            <a:blip r:embed="rId2">
              <a:alphaModFix amt="24000"/>
            </a:blip>
            <a:srcRect/>
            <a:tile tx="0" ty="0" sx="100000" sy="100000" flip="none" algn="tl"/>
          </a:blipFill>
          <a:ln w="76200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400" b="1"/>
            </a:lvl1pPr>
            <a:lvl2pPr marL="742950" indent="-285750" fontAlgn="base">
              <a:spcBef>
                <a:spcPct val="20000"/>
              </a:spcBef>
              <a:spcAft>
                <a:spcPct val="0"/>
              </a:spcAft>
              <a:buChar char="–"/>
              <a:defRPr sz="2800"/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dirty="0"/>
              <a:t>Парад немецкой</a:t>
            </a:r>
          </a:p>
          <a:p>
            <a:r>
              <a:rPr lang="ru-RU" dirty="0"/>
              <a:t>авиации.</a:t>
            </a:r>
          </a:p>
        </p:txBody>
      </p:sp>
      <p:pic>
        <p:nvPicPr>
          <p:cNvPr id="650248" name="Picture 8" descr="Рисунок36"/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40" y="980728"/>
            <a:ext cx="3319463" cy="43815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87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3592" y="2276875"/>
            <a:ext cx="7772400" cy="1362075"/>
          </a:xfrm>
        </p:spPr>
        <p:txBody>
          <a:bodyPr/>
          <a:lstStyle/>
          <a:p>
            <a:pPr algn="ctr"/>
            <a:r>
              <a:rPr lang="ru-RU" dirty="0" smtClean="0"/>
              <a:t>Повторение</a:t>
            </a:r>
            <a:br>
              <a:rPr lang="ru-RU" dirty="0" smtClean="0"/>
            </a:br>
            <a:r>
              <a:rPr lang="ru-RU" dirty="0" smtClean="0"/>
              <a:t>материала</a:t>
            </a: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101473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2895600" y="152400"/>
            <a:ext cx="7620000" cy="457200"/>
          </a:xfrm>
          <a:solidFill>
            <a:srgbClr val="FFC000">
              <a:alpha val="2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Подготовка Германии к войне.</a:t>
            </a:r>
          </a:p>
        </p:txBody>
      </p:sp>
      <p:sp>
        <p:nvSpPr>
          <p:cNvPr id="657413" name="Rectangle 5" descr="Песок"/>
          <p:cNvSpPr>
            <a:spLocks noGrp="1" noChangeArrowheads="1"/>
          </p:cNvSpPr>
          <p:nvPr>
            <p:ph type="body" sz="half" idx="2"/>
          </p:nvPr>
        </p:nvSpPr>
        <p:spPr>
          <a:xfrm>
            <a:off x="5159896" y="764704"/>
            <a:ext cx="5508104" cy="5112568"/>
          </a:xfrm>
          <a:blipFill dpi="0" rotWithShape="0">
            <a:blip r:embed="rId2">
              <a:alphaModFix amt="24000"/>
            </a:blip>
            <a:srcRect/>
            <a:tile tx="0" ty="0" sx="100000" sy="100000" flip="none" algn="tl"/>
          </a:blipFill>
          <a:ln w="76200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400" b="1" dirty="0"/>
              <a:t>В 1936 г. с Германии был снят запрет на военное производство и вскоре она ввела войска в Рейнскую зону. Гитлер заявил о </a:t>
            </a:r>
            <a:r>
              <a:rPr lang="ru-RU" sz="2400" b="1" dirty="0" err="1"/>
              <a:t>своем</a:t>
            </a:r>
            <a:r>
              <a:rPr lang="ru-RU" sz="2400" b="1" dirty="0"/>
              <a:t> желании объединить всех немцев.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b="1" dirty="0"/>
              <a:t>СССР предложил Западу создать систему коллективной безо-</a:t>
            </a:r>
            <a:r>
              <a:rPr lang="ru-RU" sz="2400" b="1" dirty="0" err="1"/>
              <a:t>пасности</a:t>
            </a:r>
            <a:r>
              <a:rPr lang="ru-RU" sz="2400" b="1" dirty="0"/>
              <a:t>. Получив отказ в 1935 г., СССР подписал договор с </a:t>
            </a:r>
            <a:r>
              <a:rPr lang="ru-RU" sz="2400" b="1" dirty="0" err="1"/>
              <a:t>Фран-цией</a:t>
            </a:r>
            <a:r>
              <a:rPr lang="ru-RU" sz="2400" b="1" dirty="0"/>
              <a:t> и Чехословакией. В 1935г. Коминтерн разрешил компартиям создавать союзы с социалистами в рамках Народного фронта. </a:t>
            </a:r>
          </a:p>
        </p:txBody>
      </p:sp>
      <p:sp>
        <p:nvSpPr>
          <p:cNvPr id="657414" name="Text Box 6"/>
          <p:cNvSpPr txBox="1">
            <a:spLocks noChangeArrowheads="1"/>
          </p:cNvSpPr>
          <p:nvPr/>
        </p:nvSpPr>
        <p:spPr bwMode="auto">
          <a:xfrm>
            <a:off x="2063555" y="4941171"/>
            <a:ext cx="2018951" cy="830997"/>
          </a:xfrm>
          <a:prstGeom prst="rect">
            <a:avLst/>
          </a:prstGeom>
          <a:blipFill dpi="0" rotWithShape="0">
            <a:blip r:embed="rId2">
              <a:alphaModFix amt="24000"/>
            </a:blip>
            <a:srcRect/>
            <a:tile tx="0" ty="0" sx="100000" sy="100000" flip="none" algn="tl"/>
          </a:blipFill>
          <a:ln w="76200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-342900" fontAlgn="base">
              <a:spcBef>
                <a:spcPts val="0"/>
              </a:spcBef>
              <a:spcAft>
                <a:spcPct val="0"/>
              </a:spcAft>
              <a:buFont typeface="Wingdings" pitchFamily="2" charset="2"/>
              <a:buNone/>
              <a:defRPr sz="2400" b="1"/>
            </a:lvl1pPr>
            <a:lvl2pPr marL="742950" indent="-285750" fontAlgn="base">
              <a:spcBef>
                <a:spcPct val="20000"/>
              </a:spcBef>
              <a:spcAft>
                <a:spcPct val="0"/>
              </a:spcAft>
              <a:buChar char="–"/>
              <a:defRPr sz="2800"/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dirty="0"/>
              <a:t>Гитлер и</a:t>
            </a:r>
          </a:p>
          <a:p>
            <a:r>
              <a:rPr lang="ru-RU" dirty="0"/>
              <a:t>Муссолини.</a:t>
            </a:r>
          </a:p>
        </p:txBody>
      </p:sp>
      <p:pic>
        <p:nvPicPr>
          <p:cNvPr id="657416" name="Picture 8" descr="Рисунок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3" y="908720"/>
            <a:ext cx="3493267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5135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703512" y="260648"/>
            <a:ext cx="8964488" cy="576064"/>
          </a:xfrm>
          <a:solidFill>
            <a:srgbClr val="FFC000">
              <a:alpha val="2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Крах Версальско-Вашингтонской системы.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806700" y="1844824"/>
            <a:ext cx="8758113" cy="4827364"/>
          </a:xfrm>
        </p:spPr>
        <p:txBody>
          <a:bodyPr>
            <a:noAutofit/>
          </a:bodyPr>
          <a:lstStyle/>
          <a:p>
            <a:pPr indent="53975">
              <a:buFont typeface="Consolas" pitchFamily="49" charset="0"/>
              <a:buAutoNum type="arabicPeriod"/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1931 г. -Захват Японией части Китая, создание там марионеточного государства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Маньчжоу-го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indent="53975">
              <a:buFont typeface="Consolas" pitchFamily="49" charset="0"/>
              <a:buAutoNum type="arabicPeriod"/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1933г.–выход Германии из Лиги Наций</a:t>
            </a:r>
          </a:p>
          <a:p>
            <a:pPr indent="53975">
              <a:buFont typeface="Consolas" pitchFamily="49" charset="0"/>
              <a:buAutoNum type="arabicPeriod"/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Отмена выплаты Германией репараций, всеобщая воинская повинность, восстановление армии.</a:t>
            </a:r>
          </a:p>
          <a:p>
            <a:pPr indent="53975">
              <a:buFont typeface="Consolas" pitchFamily="49" charset="0"/>
              <a:buAutoNum type="arabicPeriod"/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1935г.–нападение Италии на Эфиопию</a:t>
            </a:r>
          </a:p>
          <a:p>
            <a:pPr indent="53975">
              <a:buFont typeface="Consolas" pitchFamily="49" charset="0"/>
              <a:buAutoNum type="arabicPeriod"/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1936-1939 гг. – гражданская война в Испании, установление фашистского режима Ф.Франко</a:t>
            </a:r>
          </a:p>
          <a:p>
            <a:pPr indent="53975">
              <a:buFont typeface="Consolas" pitchFamily="49" charset="0"/>
              <a:buAutoNum type="arabicPeriod"/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1936 -37гг. – Германия + Италия + Япония = «Антикоминтерновский пакт»: оформление «оси Берлин – Рим – Токио»</a:t>
            </a:r>
          </a:p>
          <a:p>
            <a:pPr indent="53975">
              <a:buFont typeface="Consolas" pitchFamily="49" charset="0"/>
              <a:buAutoNum type="arabicPeriod"/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Территориальные изменения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.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67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32066" y="1331168"/>
            <a:ext cx="8156575" cy="395288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dirty="0">
                <a:solidFill>
                  <a:srgbClr val="FFFF00"/>
                </a:solidFill>
                <a:latin typeface="Cambria" pitchFamily="18" charset="0"/>
              </a:rPr>
              <a:t>«Политика умиротворения»</a:t>
            </a:r>
            <a:br>
              <a:rPr lang="ru-RU" dirty="0">
                <a:solidFill>
                  <a:srgbClr val="FFFF00"/>
                </a:solidFill>
                <a:latin typeface="Cambria" pitchFamily="18" charset="0"/>
              </a:rPr>
            </a:br>
            <a:endParaRPr lang="ru-RU" dirty="0" smtClean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063552" y="3068960"/>
            <a:ext cx="8113712" cy="977900"/>
          </a:xfrm>
        </p:spPr>
        <p:txBody>
          <a:bodyPr>
            <a:noAutofit/>
          </a:bodyPr>
          <a:lstStyle/>
          <a:p>
            <a:pPr marL="53975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Политика, проводимая правительствами Великобритании, Франции по отношению к фашистским государствам накануне 2 мировой войны, предусматривавшая уступки в обмен на сохранение мира.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919539" y="4581128"/>
            <a:ext cx="81359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Цель – поддержание мира любой ценой</a:t>
            </a:r>
          </a:p>
        </p:txBody>
      </p:sp>
    </p:spTree>
    <p:extLst>
      <p:ext uri="{BB962C8B-B14F-4D97-AF65-F5344CB8AC3E}">
        <p14:creationId xmlns:p14="http://schemas.microsoft.com/office/powerpoint/2010/main" val="334698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  <p:bldP spid="194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 bwMode="auto">
          <a:xfrm>
            <a:off x="2157988" y="908720"/>
            <a:ext cx="8496300" cy="720080"/>
          </a:xfrm>
          <a:solidFill>
            <a:schemeClr val="tx1">
              <a:lumMod val="85000"/>
              <a:lumOff val="15000"/>
              <a:alpha val="14000"/>
            </a:schemeClr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ru-RU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Причины политики умиротворения: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1919539" y="1772816"/>
            <a:ext cx="8218487" cy="3779912"/>
          </a:xfrm>
        </p:spPr>
        <p:txBody>
          <a:bodyPr>
            <a:normAutofit lnSpcReduction="10000"/>
          </a:bodyPr>
          <a:lstStyle/>
          <a:p>
            <a:pPr marL="457200" indent="-457200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Стремление европейцев после 1 мировой войны не допустить новую.</a:t>
            </a: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Чувство страха перед коммунизмом.</a:t>
            </a: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Игнорирование фашистами норм дипломатии.</a:t>
            </a:r>
          </a:p>
        </p:txBody>
      </p:sp>
    </p:spTree>
    <p:extLst>
      <p:ext uri="{BB962C8B-B14F-4D97-AF65-F5344CB8AC3E}">
        <p14:creationId xmlns:p14="http://schemas.microsoft.com/office/powerpoint/2010/main" val="113244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8913"/>
            <a:ext cx="8229600" cy="944562"/>
          </a:xfrm>
          <a:solidFill>
            <a:srgbClr val="FFC000">
              <a:alpha val="2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«Политика умиротворения»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idx="1"/>
          </p:nvPr>
        </p:nvSpPr>
        <p:spPr>
          <a:xfrm>
            <a:off x="1524001" y="1133475"/>
            <a:ext cx="9144000" cy="5239444"/>
          </a:xfrm>
          <a:ln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noAutofit/>
          </a:bodyPr>
          <a:lstStyle/>
          <a:p>
            <a:pPr marL="265113" indent="-265113">
              <a:spcBef>
                <a:spcPts val="0"/>
              </a:spcBef>
              <a:defRPr/>
            </a:pPr>
            <a:r>
              <a:rPr lang="ru-RU" sz="2600" b="1" dirty="0"/>
              <a:t>Готовность Англии и Франции идти на уступки Германии</a:t>
            </a:r>
          </a:p>
          <a:p>
            <a:pPr marL="265113" indent="-265113">
              <a:spcBef>
                <a:spcPts val="0"/>
              </a:spcBef>
              <a:defRPr/>
            </a:pPr>
            <a:r>
              <a:rPr lang="ru-RU" sz="2600" b="1" dirty="0"/>
              <a:t>Стремление подтолкнуть </a:t>
            </a:r>
            <a:r>
              <a:rPr lang="ru-RU" sz="2600" b="1" dirty="0" err="1"/>
              <a:t>А.Гитлера</a:t>
            </a:r>
            <a:r>
              <a:rPr lang="ru-RU" sz="2600" b="1" dirty="0"/>
              <a:t> к агрессии на восток против СССР</a:t>
            </a:r>
          </a:p>
          <a:p>
            <a:pPr marL="265113" indent="-265113">
              <a:spcBef>
                <a:spcPts val="0"/>
              </a:spcBef>
              <a:defRPr/>
            </a:pPr>
            <a:r>
              <a:rPr lang="ru-RU" sz="2600" b="1" dirty="0"/>
              <a:t>1938 г. – «Мюнхенский сговор»</a:t>
            </a:r>
          </a:p>
          <a:p>
            <a:pPr marL="265113" indent="-265113">
              <a:spcBef>
                <a:spcPts val="0"/>
              </a:spcBef>
              <a:defRPr/>
            </a:pPr>
            <a:endParaRPr lang="ru-RU" sz="2600" b="1" dirty="0"/>
          </a:p>
          <a:p>
            <a:pPr marL="265113" indent="-265113" algn="ctr">
              <a:spcBef>
                <a:spcPts val="0"/>
              </a:spcBef>
              <a:buNone/>
              <a:defRPr/>
            </a:pPr>
            <a:endParaRPr lang="ru-RU" sz="2600" b="1" u="sng" dirty="0"/>
          </a:p>
          <a:p>
            <a:pPr marL="265113" indent="-265113" algn="ctr">
              <a:spcBef>
                <a:spcPts val="0"/>
              </a:spcBef>
              <a:buNone/>
              <a:defRPr/>
            </a:pPr>
            <a:r>
              <a:rPr lang="ru-RU" sz="2600" b="1" u="sng" dirty="0"/>
              <a:t>НЕ ЭФФЕКТИВНО !</a:t>
            </a:r>
          </a:p>
          <a:p>
            <a:pPr marL="265113" indent="-265113">
              <a:spcBef>
                <a:spcPts val="0"/>
              </a:spcBef>
              <a:defRPr/>
            </a:pPr>
            <a:endParaRPr lang="ru-RU" sz="2600" b="1" dirty="0"/>
          </a:p>
          <a:p>
            <a:pPr marL="265113" indent="-265113">
              <a:spcBef>
                <a:spcPts val="0"/>
              </a:spcBef>
              <a:defRPr/>
            </a:pPr>
            <a:r>
              <a:rPr lang="ru-RU" sz="2600" b="1" dirty="0"/>
              <a:t>Создание </a:t>
            </a:r>
            <a:r>
              <a:rPr lang="ru-RU" sz="2600" b="1" i="1" u="sng" dirty="0">
                <a:solidFill>
                  <a:srgbClr val="FFFF00"/>
                </a:solidFill>
              </a:rPr>
              <a:t>«системы коллективной безопасности»</a:t>
            </a:r>
          </a:p>
          <a:p>
            <a:pPr marL="265113" indent="-265113">
              <a:spcBef>
                <a:spcPts val="0"/>
              </a:spcBef>
              <a:buFont typeface="Wingdings" pitchFamily="2" charset="2"/>
              <a:buAutoNum type="arabicPeriod"/>
              <a:defRPr/>
            </a:pPr>
            <a:r>
              <a:rPr lang="ru-RU" sz="2600" b="1" dirty="0"/>
              <a:t>1934 г. – вступление СССР в Лигу Наций</a:t>
            </a:r>
          </a:p>
          <a:p>
            <a:pPr marL="265113" indent="-265113">
              <a:spcBef>
                <a:spcPts val="0"/>
              </a:spcBef>
              <a:buFont typeface="Wingdings" pitchFamily="2" charset="2"/>
              <a:buAutoNum type="arabicPeriod"/>
              <a:defRPr/>
            </a:pPr>
            <a:r>
              <a:rPr lang="ru-RU" sz="2600" b="1" dirty="0"/>
              <a:t>Двусторонние соглашения </a:t>
            </a:r>
          </a:p>
          <a:p>
            <a:pPr marL="265113" indent="-265113">
              <a:spcBef>
                <a:spcPts val="0"/>
              </a:spcBef>
              <a:buFont typeface="Wingdings" pitchFamily="2" charset="2"/>
              <a:buAutoNum type="arabicPeriod"/>
              <a:defRPr/>
            </a:pPr>
            <a:r>
              <a:rPr lang="ru-RU" sz="2600" b="1" dirty="0"/>
              <a:t>Заявление Англии и Франции о своих гарантиях независимости Польши</a:t>
            </a:r>
          </a:p>
          <a:p>
            <a:pPr marL="609600" indent="-609600">
              <a:spcBef>
                <a:spcPts val="0"/>
              </a:spcBef>
              <a:buFont typeface="Wingdings" pitchFamily="2" charset="2"/>
              <a:buAutoNum type="arabicPeriod"/>
              <a:defRPr/>
            </a:pPr>
            <a:endParaRPr lang="ru-RU" sz="2600" b="1" dirty="0"/>
          </a:p>
          <a:p>
            <a:pPr marL="609600" indent="-609600">
              <a:spcBef>
                <a:spcPts val="0"/>
              </a:spcBef>
              <a:buFont typeface="Wingdings" pitchFamily="2" charset="2"/>
              <a:buAutoNum type="arabicPeriod"/>
              <a:defRPr/>
            </a:pPr>
            <a:endParaRPr lang="ru-RU" sz="2600" b="1" dirty="0"/>
          </a:p>
          <a:p>
            <a:pPr marL="990600" lvl="1" indent="-533400">
              <a:spcBef>
                <a:spcPts val="0"/>
              </a:spcBef>
              <a:buNone/>
              <a:defRPr/>
            </a:pPr>
            <a:endParaRPr lang="ru-RU" sz="2600" b="1" dirty="0"/>
          </a:p>
        </p:txBody>
      </p:sp>
      <p:sp>
        <p:nvSpPr>
          <p:cNvPr id="153608" name="Line 8"/>
          <p:cNvSpPr>
            <a:spLocks noChangeShapeType="1"/>
          </p:cNvSpPr>
          <p:nvPr/>
        </p:nvSpPr>
        <p:spPr bwMode="auto">
          <a:xfrm flipH="1">
            <a:off x="3935416" y="3789363"/>
            <a:ext cx="2160587" cy="431800"/>
          </a:xfrm>
          <a:prstGeom prst="line">
            <a:avLst/>
          </a:prstGeom>
          <a:noFill/>
          <a:ln w="15875">
            <a:solidFill>
              <a:srgbClr val="FFFF00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be-BY"/>
          </a:p>
        </p:txBody>
      </p:sp>
      <p:sp>
        <p:nvSpPr>
          <p:cNvPr id="153610" name="AutoShape 10"/>
          <p:cNvSpPr>
            <a:spLocks noChangeArrowheads="1"/>
          </p:cNvSpPr>
          <p:nvPr/>
        </p:nvSpPr>
        <p:spPr bwMode="auto">
          <a:xfrm>
            <a:off x="5519738" y="2708278"/>
            <a:ext cx="1439862" cy="576263"/>
          </a:xfrm>
          <a:prstGeom prst="downArrow">
            <a:avLst>
              <a:gd name="adj1" fmla="val 50000"/>
              <a:gd name="adj2" fmla="val 25000"/>
            </a:avLst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be-BY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8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 animBg="1"/>
      <p:bldP spid="153605" grpId="0" build="p"/>
      <p:bldP spid="1536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200802"/>
            <a:ext cx="5940152" cy="431909"/>
          </a:xfrm>
          <a:solidFill>
            <a:srgbClr val="FFC000">
              <a:alpha val="2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Пакт Молотова-Риббентропа.</a:t>
            </a:r>
          </a:p>
        </p:txBody>
      </p:sp>
      <p:sp>
        <p:nvSpPr>
          <p:cNvPr id="656389" name="Rectangle 5" descr="Песок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836712"/>
            <a:ext cx="7176123" cy="6021288"/>
          </a:xfrm>
          <a:blipFill dpi="0" rotWithShape="0">
            <a:blip r:embed="rId2">
              <a:alphaModFix amt="24000"/>
            </a:blip>
            <a:srcRect/>
            <a:tile tx="0" ty="0" sx="100000" sy="100000" flip="none" algn="tl"/>
          </a:blipFill>
          <a:ln w="76200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800" b="1" dirty="0"/>
              <a:t>Вскоре началось сближение Гер-мании и СССР. В марте 1939 г. Гер-мания оккупировала </a:t>
            </a:r>
            <a:r>
              <a:rPr lang="ru-RU" sz="2800" b="1" dirty="0" err="1"/>
              <a:t>Чехос-ловакию</a:t>
            </a:r>
            <a:r>
              <a:rPr lang="ru-RU" sz="2800" b="1" dirty="0"/>
              <a:t>, а Италия-Албанию. Надежд на то, что Запад станет противовесом Германии не оста-лось. Весной 1939 г. в Москве на-</a:t>
            </a:r>
            <a:r>
              <a:rPr lang="ru-RU" sz="2800" b="1" dirty="0" err="1"/>
              <a:t>чались</a:t>
            </a:r>
            <a:r>
              <a:rPr lang="ru-RU" sz="2800" b="1" dirty="0"/>
              <a:t> переговоры о взаимной поддержке СССР и Запада в случае войны с Германией. Но западные делегации не хотели брать на себя конкретных обязательств. СССР прервал переговоры и начал контакты с Германией.</a:t>
            </a:r>
          </a:p>
        </p:txBody>
      </p:sp>
      <p:sp>
        <p:nvSpPr>
          <p:cNvPr id="656390" name="Text Box 6"/>
          <p:cNvSpPr txBox="1">
            <a:spLocks noChangeArrowheads="1"/>
          </p:cNvSpPr>
          <p:nvPr/>
        </p:nvSpPr>
        <p:spPr bwMode="auto">
          <a:xfrm>
            <a:off x="8957916" y="3861051"/>
            <a:ext cx="1710084" cy="1200329"/>
          </a:xfrm>
          <a:prstGeom prst="rect">
            <a:avLst/>
          </a:prstGeom>
          <a:blipFill dpi="0" rotWithShape="0">
            <a:blip r:embed="rId2">
              <a:alphaModFix amt="24000"/>
            </a:blip>
            <a:srcRect/>
            <a:tile tx="0" ty="0" sx="100000" sy="100000" flip="none" algn="tl"/>
          </a:blipFill>
          <a:ln w="76200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-342900" fontAlgn="base">
              <a:spcBef>
                <a:spcPts val="0"/>
              </a:spcBef>
              <a:spcAft>
                <a:spcPct val="0"/>
              </a:spcAft>
              <a:buFont typeface="Wingdings" pitchFamily="2" charset="2"/>
              <a:buNone/>
              <a:defRPr sz="2400" b="1"/>
            </a:lvl1pPr>
            <a:lvl2pPr marL="742950" indent="-285750" fontAlgn="base">
              <a:spcBef>
                <a:spcPct val="20000"/>
              </a:spcBef>
              <a:spcAft>
                <a:spcPct val="0"/>
              </a:spcAft>
              <a:buChar char="–"/>
              <a:defRPr sz="2800"/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dirty="0"/>
              <a:t>Европа </a:t>
            </a:r>
          </a:p>
          <a:p>
            <a:r>
              <a:rPr lang="ru-RU" dirty="0"/>
              <a:t>после</a:t>
            </a:r>
          </a:p>
          <a:p>
            <a:r>
              <a:rPr lang="ru-RU" dirty="0"/>
              <a:t>Мюнхена.</a:t>
            </a:r>
          </a:p>
        </p:txBody>
      </p:sp>
      <p:pic>
        <p:nvPicPr>
          <p:cNvPr id="656392" name="Picture 8" descr="Рисунок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1052738"/>
            <a:ext cx="3635896" cy="2166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07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071816" y="152403"/>
            <a:ext cx="7443787" cy="396875"/>
          </a:xfrm>
          <a:solidFill>
            <a:srgbClr val="FFC000">
              <a:alpha val="2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Пакт Молотова-Риббентропа.</a:t>
            </a:r>
          </a:p>
        </p:txBody>
      </p:sp>
      <p:sp>
        <p:nvSpPr>
          <p:cNvPr id="665605" name="Rectangle 5" descr="Песок"/>
          <p:cNvSpPr>
            <a:spLocks noGrp="1" noChangeArrowheads="1"/>
          </p:cNvSpPr>
          <p:nvPr>
            <p:ph type="body" sz="half" idx="2"/>
          </p:nvPr>
        </p:nvSpPr>
        <p:spPr>
          <a:xfrm>
            <a:off x="5375921" y="1052736"/>
            <a:ext cx="5139680" cy="5688632"/>
          </a:xfrm>
          <a:blipFill dpi="0" rotWithShape="0">
            <a:blip r:embed="rId3">
              <a:alphaModFix amt="24000"/>
            </a:blip>
            <a:srcRect/>
            <a:tile tx="0" ty="0" sx="100000" sy="100000" flip="none" algn="tl"/>
          </a:blipFill>
          <a:ln w="76200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800" b="1" dirty="0"/>
              <a:t>23.08.39 был подписан советско-германский пакт о ненападении сроком на 10 лет. Он содержал секретные протоколы делившие Европу на сферы влияния. СССР получил право при-соединить Финляндию, Польшу, Прибалтику.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b="1" dirty="0"/>
              <a:t>Таким образом Сталин хотел восстановить в рамках СССР территорию Российской империи.</a:t>
            </a:r>
          </a:p>
        </p:txBody>
      </p:sp>
      <p:sp>
        <p:nvSpPr>
          <p:cNvPr id="665606" name="Text Box 6"/>
          <p:cNvSpPr txBox="1">
            <a:spLocks noChangeArrowheads="1"/>
          </p:cNvSpPr>
          <p:nvPr/>
        </p:nvSpPr>
        <p:spPr bwMode="auto">
          <a:xfrm>
            <a:off x="1703515" y="4797155"/>
            <a:ext cx="3524555" cy="1200329"/>
          </a:xfrm>
          <a:prstGeom prst="rect">
            <a:avLst/>
          </a:prstGeom>
          <a:blipFill dpi="0" rotWithShape="0">
            <a:blip r:embed="rId3">
              <a:alphaModFix amt="24000"/>
            </a:blip>
            <a:srcRect/>
            <a:tile tx="0" ty="0" sx="100000" sy="100000" flip="none" algn="tl"/>
          </a:blipFill>
          <a:ln w="76200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-342900" fontAlgn="base">
              <a:spcBef>
                <a:spcPts val="0"/>
              </a:spcBef>
              <a:spcAft>
                <a:spcPct val="0"/>
              </a:spcAft>
              <a:buFont typeface="Wingdings" pitchFamily="2" charset="2"/>
              <a:buNone/>
              <a:defRPr sz="2400" b="1"/>
            </a:lvl1pPr>
            <a:lvl2pPr marL="742950" indent="-285750" fontAlgn="base">
              <a:spcBef>
                <a:spcPct val="20000"/>
              </a:spcBef>
              <a:spcAft>
                <a:spcPct val="0"/>
              </a:spcAft>
              <a:buChar char="–"/>
              <a:defRPr sz="2800"/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dirty="0"/>
              <a:t>Карикатура на</a:t>
            </a:r>
          </a:p>
          <a:p>
            <a:r>
              <a:rPr lang="ru-RU" dirty="0"/>
              <a:t>советско-германский</a:t>
            </a:r>
          </a:p>
          <a:p>
            <a:r>
              <a:rPr lang="ru-RU" dirty="0"/>
              <a:t>Пакт.</a:t>
            </a:r>
          </a:p>
        </p:txBody>
      </p:sp>
      <p:pic>
        <p:nvPicPr>
          <p:cNvPr id="665608" name="Picture 8" descr="Рисунок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128" y="698502"/>
            <a:ext cx="3249613" cy="4314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18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38378" y="1500191"/>
            <a:ext cx="8156575" cy="777875"/>
          </a:xfrm>
        </p:spPr>
        <p:txBody>
          <a:bodyPr vert="horz" wrap="square" lIns="91440" tIns="64008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5400" spc="-150" dirty="0">
                <a:solidFill>
                  <a:schemeClr val="tx2">
                    <a:satMod val="200000"/>
                  </a:schemeClr>
                </a:solidFill>
              </a:rPr>
              <a:t>«Можно ли было предотвратить вторую мировую войну?»</a:t>
            </a:r>
            <a:br>
              <a:rPr lang="ru-RU" sz="5400" spc="-150" dirty="0">
                <a:solidFill>
                  <a:schemeClr val="tx2">
                    <a:satMod val="200000"/>
                  </a:schemeClr>
                </a:solidFill>
              </a:rPr>
            </a:br>
            <a:endParaRPr lang="ru-RU" sz="5400" spc="-150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0483" name="Picture 5" descr="ag00317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6" y="4429125"/>
            <a:ext cx="12461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67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5479647" y="116632"/>
            <a:ext cx="5049884" cy="684312"/>
          </a:xfrm>
          <a:solidFill>
            <a:srgbClr val="FFC000">
              <a:alpha val="2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Политика «Умиротворения агрессора».</a:t>
            </a:r>
          </a:p>
        </p:txBody>
      </p:sp>
      <p:sp>
        <p:nvSpPr>
          <p:cNvPr id="655365" name="Rectangle 5" descr="Песок"/>
          <p:cNvSpPr>
            <a:spLocks noGrp="1" noChangeArrowheads="1"/>
          </p:cNvSpPr>
          <p:nvPr>
            <p:ph type="body" sz="half" idx="2"/>
          </p:nvPr>
        </p:nvSpPr>
        <p:spPr>
          <a:xfrm>
            <a:off x="1483338" y="2636912"/>
            <a:ext cx="9137981" cy="4032448"/>
          </a:xfrm>
          <a:blipFill dpi="0" rotWithShape="0">
            <a:blip r:embed="rId2">
              <a:alphaModFix amt="24000"/>
            </a:blip>
            <a:srcRect/>
            <a:tile tx="0" ty="0" sx="100000" sy="100000" flip="none" algn="tl"/>
          </a:blipFill>
          <a:ln w="76200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800" b="1" dirty="0"/>
              <a:t>Запад в сер.30-х гг. проводил в отношении Германии </a:t>
            </a:r>
            <a:r>
              <a:rPr lang="ru-RU" sz="2800" b="1" dirty="0" err="1"/>
              <a:t>по-литику</a:t>
            </a:r>
            <a:r>
              <a:rPr lang="ru-RU" sz="2800" b="1" dirty="0"/>
              <a:t> «умиротворения». Англия и Франция готовы были идти на уступки ради того, чтобы не было войны. США в 1935 г. решили в случае европейского конфликта не оказывать помощь ни одной из сторон. В марте 1938 г. Германия произвела «аншлюс» Австрии. Запад на это не отреагировал, а в Австрии многие мечтали жить в Германии. Вскоре Гитлер потребовал от Чехословакии передать Германии Судетскую область.</a:t>
            </a:r>
          </a:p>
        </p:txBody>
      </p:sp>
      <p:sp>
        <p:nvSpPr>
          <p:cNvPr id="655366" name="Text Box 6"/>
          <p:cNvSpPr txBox="1">
            <a:spLocks noChangeArrowheads="1"/>
          </p:cNvSpPr>
          <p:nvPr/>
        </p:nvSpPr>
        <p:spPr bwMode="auto">
          <a:xfrm>
            <a:off x="5663955" y="1124746"/>
            <a:ext cx="1597169" cy="830997"/>
          </a:xfrm>
          <a:prstGeom prst="rect">
            <a:avLst/>
          </a:prstGeom>
          <a:blipFill dpi="0" rotWithShape="0">
            <a:blip r:embed="rId2">
              <a:alphaModFix amt="24000"/>
            </a:blip>
            <a:srcRect/>
            <a:tile tx="0" ty="0" sx="100000" sy="100000" flip="none" algn="tl"/>
          </a:blipFill>
          <a:ln w="76200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-342900" fontAlgn="base">
              <a:spcBef>
                <a:spcPts val="0"/>
              </a:spcBef>
              <a:spcAft>
                <a:spcPct val="0"/>
              </a:spcAft>
              <a:buFont typeface="Wingdings" pitchFamily="2" charset="2"/>
              <a:buNone/>
              <a:defRPr sz="2400" b="1"/>
            </a:lvl1pPr>
            <a:lvl2pPr marL="742950" indent="-285750" fontAlgn="base">
              <a:spcBef>
                <a:spcPct val="20000"/>
              </a:spcBef>
              <a:spcAft>
                <a:spcPct val="0"/>
              </a:spcAft>
              <a:buChar char="–"/>
              <a:defRPr sz="2800"/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/>
              <a:t>Гитлер и </a:t>
            </a:r>
          </a:p>
          <a:p>
            <a:r>
              <a:rPr lang="ru-RU"/>
              <a:t>Деладье</a:t>
            </a:r>
          </a:p>
        </p:txBody>
      </p:sp>
      <p:pic>
        <p:nvPicPr>
          <p:cNvPr id="655368" name="Picture 8" descr="Рисунок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607" y="260648"/>
            <a:ext cx="3972111" cy="223224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23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2895600" y="152400"/>
            <a:ext cx="7620000" cy="457200"/>
          </a:xfrm>
          <a:solidFill>
            <a:srgbClr val="FFC000">
              <a:alpha val="2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Политика «Умиротворения агрессора».</a:t>
            </a:r>
          </a:p>
        </p:txBody>
      </p:sp>
      <p:sp>
        <p:nvSpPr>
          <p:cNvPr id="663557" name="Rectangle 5" descr="Песок"/>
          <p:cNvSpPr>
            <a:spLocks noGrp="1" noChangeArrowheads="1"/>
          </p:cNvSpPr>
          <p:nvPr>
            <p:ph type="body" sz="half" idx="2"/>
          </p:nvPr>
        </p:nvSpPr>
        <p:spPr>
          <a:xfrm>
            <a:off x="1495360" y="970514"/>
            <a:ext cx="4888672" cy="5698846"/>
          </a:xfrm>
          <a:blipFill dpi="0" rotWithShape="0">
            <a:blip r:embed="rId2">
              <a:alphaModFix amt="24000"/>
            </a:blip>
            <a:srcRect/>
            <a:tile tx="0" ty="0" sx="100000" sy="100000" flip="none" algn="tl"/>
          </a:blipFill>
          <a:ln w="76200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800" b="1" dirty="0"/>
              <a:t>СССР предложил Чехословакии помощь, но президент </a:t>
            </a:r>
            <a:r>
              <a:rPr lang="ru-RU" sz="2800" b="1" dirty="0" err="1"/>
              <a:t>Бенеш</a:t>
            </a:r>
            <a:r>
              <a:rPr lang="ru-RU" sz="2800" b="1" dirty="0"/>
              <a:t> отказался от </a:t>
            </a:r>
            <a:r>
              <a:rPr lang="ru-RU" sz="2800" b="1" dirty="0" err="1"/>
              <a:t>нее</a:t>
            </a:r>
            <a:r>
              <a:rPr lang="ru-RU" sz="2800" b="1" dirty="0"/>
              <a:t> опасаясь, что власть в стране захватят коммунисты.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b="1" dirty="0"/>
              <a:t>Лидеры Англии и Франции-</a:t>
            </a:r>
            <a:r>
              <a:rPr lang="ru-RU" sz="2800" b="1" dirty="0" err="1"/>
              <a:t>Н.Чемберлен</a:t>
            </a:r>
            <a:r>
              <a:rPr lang="ru-RU" sz="2800" b="1" dirty="0"/>
              <a:t> и Э. </a:t>
            </a:r>
            <a:r>
              <a:rPr lang="ru-RU" sz="2800" b="1" dirty="0" err="1"/>
              <a:t>Деладье</a:t>
            </a:r>
            <a:r>
              <a:rPr lang="ru-RU" sz="2800" b="1" dirty="0"/>
              <a:t> осенью 1938 г. встретились в Мюнхене с Гитлером и Муссолини и подписали договор. Судеты перешли к Германии. </a:t>
            </a:r>
            <a:r>
              <a:rPr lang="ru-RU" sz="2800" b="1" dirty="0" err="1"/>
              <a:t>Бенеш</a:t>
            </a:r>
            <a:r>
              <a:rPr lang="ru-RU" sz="2800" b="1" dirty="0"/>
              <a:t> в знак протеста </a:t>
            </a:r>
            <a:r>
              <a:rPr lang="ru-RU" sz="2800" b="1" dirty="0" err="1"/>
              <a:t>ушел</a:t>
            </a:r>
            <a:r>
              <a:rPr lang="ru-RU" sz="2800" b="1" dirty="0"/>
              <a:t> в отставку.</a:t>
            </a:r>
          </a:p>
        </p:txBody>
      </p:sp>
      <p:sp>
        <p:nvSpPr>
          <p:cNvPr id="663558" name="Text Box 6"/>
          <p:cNvSpPr txBox="1">
            <a:spLocks noChangeArrowheads="1"/>
          </p:cNvSpPr>
          <p:nvPr/>
        </p:nvSpPr>
        <p:spPr bwMode="auto">
          <a:xfrm>
            <a:off x="8088932" y="3933059"/>
            <a:ext cx="2588657" cy="830997"/>
          </a:xfrm>
          <a:prstGeom prst="rect">
            <a:avLst/>
          </a:prstGeom>
          <a:blipFill dpi="0" rotWithShape="0">
            <a:blip r:embed="rId2">
              <a:alphaModFix amt="24000"/>
            </a:blip>
            <a:srcRect/>
            <a:tile tx="0" ty="0" sx="100000" sy="100000" flip="none" algn="tl"/>
          </a:blipFill>
          <a:ln w="76200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-342900" fontAlgn="base">
              <a:spcBef>
                <a:spcPts val="0"/>
              </a:spcBef>
              <a:spcAft>
                <a:spcPct val="0"/>
              </a:spcAft>
              <a:buFont typeface="Wingdings" pitchFamily="2" charset="2"/>
              <a:buNone/>
              <a:defRPr sz="2400" b="1"/>
            </a:lvl1pPr>
            <a:lvl2pPr marL="742950" indent="-285750" fontAlgn="base">
              <a:spcBef>
                <a:spcPct val="20000"/>
              </a:spcBef>
              <a:spcAft>
                <a:spcPct val="0"/>
              </a:spcAft>
              <a:buChar char="–"/>
              <a:defRPr sz="2800"/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dirty="0"/>
              <a:t>На Мюнхенской</a:t>
            </a:r>
          </a:p>
          <a:p>
            <a:r>
              <a:rPr lang="ru-RU" dirty="0"/>
              <a:t>конференции</a:t>
            </a:r>
          </a:p>
        </p:txBody>
      </p:sp>
      <p:pic>
        <p:nvPicPr>
          <p:cNvPr id="663560" name="Picture 8" descr="Рисунок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452" y="908720"/>
            <a:ext cx="4104134" cy="276369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66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1504" y="1052736"/>
            <a:ext cx="8928992" cy="4896544"/>
          </a:xfrm>
        </p:spPr>
        <p:txBody>
          <a:bodyPr/>
          <a:lstStyle/>
          <a:p>
            <a:r>
              <a:rPr lang="ru-RU" b="1" dirty="0" smtClean="0">
                <a:latin typeface="Calibri" pitchFamily="34" charset="0"/>
                <a:cs typeface="Calibri" pitchFamily="34" charset="0"/>
              </a:rPr>
              <a:t>Что такое Версальско-Вашингтонская система?</a:t>
            </a:r>
          </a:p>
          <a:p>
            <a:r>
              <a:rPr lang="ru-RU" b="1" dirty="0" smtClean="0">
                <a:latin typeface="Calibri" pitchFamily="34" charset="0"/>
                <a:cs typeface="Calibri" pitchFamily="34" charset="0"/>
              </a:rPr>
              <a:t>Какие решения и почему были приняты относительно Германии?</a:t>
            </a:r>
          </a:p>
          <a:p>
            <a:r>
              <a:rPr lang="ru-RU" b="1" dirty="0" smtClean="0">
                <a:latin typeface="Calibri" pitchFamily="34" charset="0"/>
                <a:cs typeface="Calibri" pitchFamily="34" charset="0"/>
              </a:rPr>
              <a:t>Охарактеризуйте экономическую ситуацию в 1924-29 гг.</a:t>
            </a:r>
          </a:p>
          <a:p>
            <a:r>
              <a:rPr lang="ru-RU" b="1" dirty="0" smtClean="0">
                <a:latin typeface="Calibri" pitchFamily="34" charset="0"/>
                <a:cs typeface="Calibri" pitchFamily="34" charset="0"/>
              </a:rPr>
              <a:t>Назовите причины и последствия мирового экономического кризиса.</a:t>
            </a:r>
          </a:p>
          <a:p>
            <a:r>
              <a:rPr lang="ru-RU" b="1" dirty="0" smtClean="0">
                <a:latin typeface="Calibri" pitchFamily="34" charset="0"/>
                <a:cs typeface="Calibri" pitchFamily="34" charset="0"/>
              </a:rPr>
              <a:t>Назовите пути выхода из кризиса.</a:t>
            </a:r>
            <a:endParaRPr lang="be-BY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18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2895600" y="152400"/>
            <a:ext cx="7620000" cy="457200"/>
          </a:xfrm>
          <a:solidFill>
            <a:srgbClr val="FFC000">
              <a:alpha val="2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Политика «Умиротворения агрессора».</a:t>
            </a:r>
          </a:p>
        </p:txBody>
      </p:sp>
      <p:sp>
        <p:nvSpPr>
          <p:cNvPr id="664581" name="Rectangle 5" descr="Песок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0" y="476672"/>
            <a:ext cx="4860032" cy="6381328"/>
          </a:xfrm>
          <a:blipFill dpi="0" rotWithShape="0">
            <a:blip r:embed="rId2">
              <a:alphaModFix amt="24000"/>
            </a:blip>
            <a:srcRect/>
            <a:tile tx="0" ty="0" sx="100000" sy="100000" flip="none" algn="tl"/>
          </a:blipFill>
          <a:ln w="76200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800" b="1" dirty="0"/>
              <a:t>По возвращении в Лондон Чемберлен заявил: «Я </a:t>
            </a:r>
            <a:r>
              <a:rPr lang="ru-RU" sz="2800" b="1" dirty="0" err="1"/>
              <a:t>привез</a:t>
            </a:r>
            <a:r>
              <a:rPr lang="ru-RU" sz="2800" b="1" dirty="0"/>
              <a:t> вам  мир». Его позиция объяснялась стремлением сохранить в Европе стабиль-</a:t>
            </a:r>
            <a:r>
              <a:rPr lang="ru-RU" sz="2800" b="1" dirty="0" err="1"/>
              <a:t>ность</a:t>
            </a:r>
            <a:r>
              <a:rPr lang="ru-RU" sz="2800" b="1" dirty="0"/>
              <a:t> и верой в силу между-народного права. Даладье, в свою очередь, считал, что со всеми можно договориться, но оба лидера сами нарушали международное право </a:t>
            </a:r>
            <a:r>
              <a:rPr lang="ru-RU" sz="2800" b="1" dirty="0" err="1"/>
              <a:t>помо</a:t>
            </a:r>
            <a:r>
              <a:rPr lang="ru-RU" sz="2800" b="1" dirty="0"/>
              <a:t>-гая душить Испанию и </a:t>
            </a:r>
            <a:r>
              <a:rPr lang="ru-RU" sz="2800" b="1" dirty="0"/>
              <a:t>Чехословакию </a:t>
            </a:r>
            <a:r>
              <a:rPr lang="ru-RU" sz="2800" b="1" dirty="0"/>
              <a:t>и подталкивая Гитлера к войне на Востоке.</a:t>
            </a:r>
          </a:p>
        </p:txBody>
      </p:sp>
      <p:pic>
        <p:nvPicPr>
          <p:cNvPr id="664584" name="Picture 8" descr="Рисунок24"/>
          <p:cNvPicPr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667610"/>
            <a:ext cx="4283968" cy="269758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78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38378" y="1500191"/>
            <a:ext cx="8156575" cy="777875"/>
          </a:xfrm>
        </p:spPr>
        <p:txBody>
          <a:bodyPr vert="horz" wrap="square" lIns="91440" tIns="64008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5400" spc="-150" dirty="0">
                <a:solidFill>
                  <a:schemeClr val="tx2">
                    <a:satMod val="200000"/>
                  </a:schemeClr>
                </a:solidFill>
              </a:rPr>
              <a:t>«Можно ли было предотвратить вторую мировую войну?»</a:t>
            </a:r>
            <a:br>
              <a:rPr lang="ru-RU" sz="5400" spc="-150" dirty="0">
                <a:solidFill>
                  <a:schemeClr val="tx2">
                    <a:satMod val="200000"/>
                  </a:schemeClr>
                </a:solidFill>
              </a:rPr>
            </a:br>
            <a:endParaRPr lang="ru-RU" sz="5400" spc="-150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9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20" name="Rectangle 4" descr="Песок"/>
          <p:cNvSpPr>
            <a:spLocks noGrp="1" noChangeArrowheads="1"/>
          </p:cNvSpPr>
          <p:nvPr>
            <p:ph type="body" idx="4294967295"/>
          </p:nvPr>
        </p:nvSpPr>
        <p:spPr>
          <a:xfrm>
            <a:off x="2567608" y="981075"/>
            <a:ext cx="7467600" cy="4751388"/>
          </a:xfr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800" b="1" dirty="0"/>
              <a:t>Благодаря чему Гитлер смог прийти к власти?</a:t>
            </a:r>
          </a:p>
          <a:p>
            <a:pPr algn="ctr">
              <a:buFont typeface="Wingdings" pitchFamily="2" charset="2"/>
              <a:buNone/>
            </a:pPr>
            <a:r>
              <a:rPr lang="ru-RU" sz="4800" b="1" dirty="0"/>
              <a:t>Почему большинство немцев поддерживало фашистов?</a:t>
            </a:r>
          </a:p>
        </p:txBody>
      </p:sp>
    </p:spTree>
    <p:extLst>
      <p:ext uri="{BB962C8B-B14F-4D97-AF65-F5344CB8AC3E}">
        <p14:creationId xmlns:p14="http://schemas.microsoft.com/office/powerpoint/2010/main" val="85937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81" name="Rectangle 13" descr="Песок"/>
          <p:cNvSpPr>
            <a:spLocks noGrp="1" noChangeArrowheads="1"/>
          </p:cNvSpPr>
          <p:nvPr>
            <p:ph idx="1"/>
          </p:nvPr>
        </p:nvSpPr>
        <p:spPr>
          <a:xfrm>
            <a:off x="1557822" y="836712"/>
            <a:ext cx="9110178" cy="4648200"/>
          </a:xfr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0" indent="0">
              <a:buFont typeface="+mj-lt"/>
              <a:buAutoNum type="arabicPeriod"/>
            </a:pPr>
            <a:r>
              <a:rPr lang="ru-RU" sz="2800" b="1" dirty="0"/>
              <a:t>Утверждение фашистского режима в Германии.</a:t>
            </a:r>
          </a:p>
          <a:p>
            <a:pPr marL="0" indent="0">
              <a:buFont typeface="+mj-lt"/>
              <a:buAutoNum type="arabicPeriod"/>
            </a:pPr>
            <a:r>
              <a:rPr lang="ru-RU" sz="2800" b="1" dirty="0"/>
              <a:t>Народный фронт во Франции.</a:t>
            </a:r>
          </a:p>
          <a:p>
            <a:pPr marL="0" indent="0">
              <a:buFont typeface="+mj-lt"/>
              <a:buAutoNum type="arabicPeriod"/>
            </a:pPr>
            <a:r>
              <a:rPr lang="ru-RU" sz="2800" b="1" dirty="0"/>
              <a:t>Народный фронт и гражданская война в Испании.</a:t>
            </a:r>
          </a:p>
          <a:p>
            <a:pPr marL="0" indent="0">
              <a:buFont typeface="+mj-lt"/>
              <a:buAutoNum type="arabicPeriod"/>
            </a:pPr>
            <a:r>
              <a:rPr lang="ru-RU" sz="2800" b="1" dirty="0"/>
              <a:t>Кризис и крах Версальско-Вашингтонской системы.</a:t>
            </a:r>
          </a:p>
          <a:p>
            <a:pPr marL="0" indent="0">
              <a:buFont typeface="+mj-lt"/>
              <a:buAutoNum type="arabicPeriod"/>
            </a:pPr>
            <a:r>
              <a:rPr lang="ru-RU" sz="2800" b="1" dirty="0"/>
              <a:t>Агрессивная политика фашистских держав в 1936-39 гг.</a:t>
            </a:r>
          </a:p>
          <a:p>
            <a:pPr marL="0" indent="0">
              <a:buFont typeface="+mj-lt"/>
              <a:buAutoNum type="arabicPeriod"/>
            </a:pPr>
            <a:r>
              <a:rPr lang="ru-RU" sz="2800" b="1" dirty="0"/>
              <a:t>Проблема создания системы коллективной безопасности в Европе. Советско-германский договор о ненападении</a:t>
            </a:r>
          </a:p>
        </p:txBody>
      </p:sp>
      <p:pic>
        <p:nvPicPr>
          <p:cNvPr id="647182" name="Picture 14" descr="ag00029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17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297" name="Picture 9" descr="Рисунок19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274641"/>
            <a:ext cx="4679950" cy="30829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3" y="152400"/>
            <a:ext cx="4068763" cy="684312"/>
          </a:xfrm>
          <a:solidFill>
            <a:srgbClr val="FFC000">
              <a:alpha val="2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Наступление нацистов.</a:t>
            </a:r>
          </a:p>
        </p:txBody>
      </p:sp>
      <p:sp>
        <p:nvSpPr>
          <p:cNvPr id="652293" name="Rectangle 5" descr="Песок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1" y="3429000"/>
            <a:ext cx="8991600" cy="3429000"/>
          </a:xfrm>
          <a:solidFill>
            <a:schemeClr val="tx1">
              <a:lumMod val="95000"/>
              <a:lumOff val="5000"/>
              <a:alpha val="13000"/>
            </a:schemeClr>
          </a:solidFill>
          <a:ln w="76200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600" b="1" dirty="0"/>
              <a:t>Главный очаг войны возник в Германии.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b="1" dirty="0"/>
              <a:t>В 1923 г. фашисты попытались захватить власть, но «Пивной путч» провалился, а Гитлер был арестован и </a:t>
            </a:r>
            <a:r>
              <a:rPr lang="ru-RU" sz="3600" b="1" dirty="0" err="1"/>
              <a:t>приговорен</a:t>
            </a:r>
            <a:r>
              <a:rPr lang="ru-RU" sz="3600" b="1" dirty="0"/>
              <a:t> к тюремному заключению.</a:t>
            </a:r>
          </a:p>
        </p:txBody>
      </p:sp>
      <p:sp>
        <p:nvSpPr>
          <p:cNvPr id="652294" name="Text Box 6"/>
          <p:cNvSpPr txBox="1">
            <a:spLocks noChangeArrowheads="1"/>
          </p:cNvSpPr>
          <p:nvPr/>
        </p:nvSpPr>
        <p:spPr bwMode="auto">
          <a:xfrm>
            <a:off x="7104112" y="2527854"/>
            <a:ext cx="1518364" cy="757130"/>
          </a:xfrm>
          <a:prstGeom prst="rect">
            <a:avLst/>
          </a:prstGeom>
          <a:solidFill>
            <a:schemeClr val="tx1">
              <a:lumMod val="95000"/>
              <a:lumOff val="5000"/>
              <a:alpha val="13000"/>
            </a:schemeClr>
          </a:solidFill>
          <a:ln w="76200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400" b="1"/>
            </a:lvl1pPr>
            <a:lvl2pPr marL="742950" indent="-285750" fontAlgn="base">
              <a:spcBef>
                <a:spcPct val="20000"/>
              </a:spcBef>
              <a:spcAft>
                <a:spcPct val="0"/>
              </a:spcAft>
              <a:buChar char="–"/>
              <a:defRPr sz="2800"/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dirty="0"/>
              <a:t>«Пивной</a:t>
            </a:r>
          </a:p>
          <a:p>
            <a:r>
              <a:rPr lang="ru-RU" dirty="0"/>
              <a:t>путч</a:t>
            </a:r>
            <a:r>
              <a:rPr lang="ru-RU" dirty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22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836577" y="152400"/>
            <a:ext cx="5679025" cy="396280"/>
          </a:xfrm>
          <a:solidFill>
            <a:srgbClr val="FFC000">
              <a:alpha val="2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Наступление нацистов.</a:t>
            </a:r>
          </a:p>
        </p:txBody>
      </p:sp>
      <p:sp>
        <p:nvSpPr>
          <p:cNvPr id="658436" name="Rectangle 4" descr="Песок"/>
          <p:cNvSpPr>
            <a:spLocks noGrp="1" noChangeArrowheads="1"/>
          </p:cNvSpPr>
          <p:nvPr>
            <p:ph type="body" sz="half" idx="2"/>
          </p:nvPr>
        </p:nvSpPr>
        <p:spPr>
          <a:xfrm>
            <a:off x="5168280" y="891266"/>
            <a:ext cx="5499720" cy="5490063"/>
          </a:xfrm>
          <a:solidFill>
            <a:schemeClr val="tx1">
              <a:lumMod val="95000"/>
              <a:lumOff val="5000"/>
              <a:alpha val="13000"/>
            </a:schemeClr>
          </a:solidFill>
          <a:ln w="76200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b="1" dirty="0"/>
              <a:t>В тюрьме Гитлер написал «Майн </a:t>
            </a:r>
            <a:r>
              <a:rPr lang="ru-RU" b="1" dirty="0" err="1"/>
              <a:t>Кампф</a:t>
            </a:r>
            <a:r>
              <a:rPr lang="ru-RU" b="1" dirty="0"/>
              <a:t>». Он считал, что немцы, происходившие от древних арийцев имеют право подчинить себе весь мир, захватив «жизненное пространство» у неполноценных  народов.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1" dirty="0"/>
              <a:t>Главное препятствие на этом пути – евреи –, должны быть </a:t>
            </a:r>
            <a:r>
              <a:rPr lang="ru-RU" b="1" dirty="0" smtClean="0"/>
              <a:t>уничтожены</a:t>
            </a:r>
            <a:r>
              <a:rPr lang="ru-RU" b="1" dirty="0"/>
              <a:t>. Гитлер призвал всех немцев объединиться в единую нацию. </a:t>
            </a:r>
          </a:p>
        </p:txBody>
      </p:sp>
      <p:sp>
        <p:nvSpPr>
          <p:cNvPr id="658437" name="Text Box 5"/>
          <p:cNvSpPr txBox="1">
            <a:spLocks noChangeArrowheads="1"/>
          </p:cNvSpPr>
          <p:nvPr/>
        </p:nvSpPr>
        <p:spPr bwMode="auto">
          <a:xfrm>
            <a:off x="1557802" y="5043113"/>
            <a:ext cx="3420552" cy="757130"/>
          </a:xfrm>
          <a:prstGeom prst="rect">
            <a:avLst/>
          </a:prstGeom>
          <a:solidFill>
            <a:schemeClr val="tx1">
              <a:lumMod val="95000"/>
              <a:lumOff val="5000"/>
              <a:alpha val="13000"/>
            </a:schemeClr>
          </a:solidFill>
          <a:ln w="76200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400" b="1"/>
            </a:lvl1pPr>
            <a:lvl2pPr marL="742950" indent="-285750" fontAlgn="base">
              <a:spcBef>
                <a:spcPct val="20000"/>
              </a:spcBef>
              <a:spcAft>
                <a:spcPct val="0"/>
              </a:spcAft>
              <a:buChar char="–"/>
              <a:defRPr sz="2800"/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dirty="0"/>
              <a:t>«Нас </a:t>
            </a:r>
            <a:r>
              <a:rPr lang="ru-RU" dirty="0" err="1"/>
              <a:t>спасет</a:t>
            </a:r>
            <a:r>
              <a:rPr lang="ru-RU" dirty="0"/>
              <a:t> Гитлер».</a:t>
            </a:r>
          </a:p>
          <a:p>
            <a:r>
              <a:rPr lang="ru-RU" dirty="0"/>
              <a:t>Плакат 1930 г.</a:t>
            </a:r>
          </a:p>
        </p:txBody>
      </p:sp>
      <p:pic>
        <p:nvPicPr>
          <p:cNvPr id="658439" name="Picture 7" descr="Рисунок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213" y="188640"/>
            <a:ext cx="3281362" cy="48133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31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464" name="Picture 8" descr="Рисунок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72232"/>
            <a:ext cx="4716016" cy="286111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1638300" y="112715"/>
            <a:ext cx="3810000" cy="651991"/>
          </a:xfrm>
          <a:solidFill>
            <a:srgbClr val="FFC000">
              <a:alpha val="2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Наступление нацистов.</a:t>
            </a:r>
          </a:p>
        </p:txBody>
      </p:sp>
      <p:sp>
        <p:nvSpPr>
          <p:cNvPr id="659461" name="Rectangle 5" descr="Песок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3" y="3042448"/>
            <a:ext cx="9143999" cy="3482897"/>
          </a:xfrm>
          <a:solidFill>
            <a:schemeClr val="tx1">
              <a:lumMod val="95000"/>
              <a:lumOff val="5000"/>
              <a:alpha val="13000"/>
            </a:schemeClr>
          </a:solidFill>
          <a:ln w="76200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4000" b="1" dirty="0"/>
              <a:t>Нацистские идеологи во всех бедах Германии обвиняли евреев, коммунистов, Антанту. Из своих сторонников Гитлер создал отряды штурмовиков(СА) во главе с </a:t>
            </a:r>
            <a:r>
              <a:rPr lang="ru-RU" sz="4000" b="1" dirty="0" err="1"/>
              <a:t>Э.Ремом</a:t>
            </a:r>
            <a:r>
              <a:rPr lang="ru-RU" sz="4000" b="1" dirty="0"/>
              <a:t>, а затем личную гвардию-(СС</a:t>
            </a:r>
            <a:r>
              <a:rPr lang="ru-RU" sz="4000" b="1" dirty="0"/>
              <a:t>).</a:t>
            </a:r>
            <a:endParaRPr lang="ru-RU" sz="4000" b="1" dirty="0"/>
          </a:p>
        </p:txBody>
      </p:sp>
      <p:sp>
        <p:nvSpPr>
          <p:cNvPr id="659462" name="Text Box 6"/>
          <p:cNvSpPr txBox="1">
            <a:spLocks noChangeArrowheads="1"/>
          </p:cNvSpPr>
          <p:nvPr/>
        </p:nvSpPr>
        <p:spPr bwMode="auto">
          <a:xfrm>
            <a:off x="3014666" y="1557338"/>
            <a:ext cx="2123851" cy="757130"/>
          </a:xfrm>
          <a:prstGeom prst="rect">
            <a:avLst/>
          </a:prstGeom>
          <a:solidFill>
            <a:schemeClr val="tx1">
              <a:lumMod val="95000"/>
              <a:lumOff val="5000"/>
              <a:alpha val="13000"/>
            </a:schemeClr>
          </a:solidFill>
          <a:ln w="76200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400" b="1"/>
            </a:lvl1pPr>
            <a:lvl2pPr marL="742950" indent="-285750" fontAlgn="base">
              <a:spcBef>
                <a:spcPct val="20000"/>
              </a:spcBef>
              <a:spcAft>
                <a:spcPct val="0"/>
              </a:spcAft>
              <a:buChar char="–"/>
              <a:defRPr sz="2800"/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dirty="0"/>
              <a:t>Гитлер и </a:t>
            </a:r>
          </a:p>
          <a:p>
            <a:r>
              <a:rPr lang="ru-RU" dirty="0"/>
              <a:t>штурмовики</a:t>
            </a:r>
          </a:p>
        </p:txBody>
      </p:sp>
    </p:spTree>
    <p:extLst>
      <p:ext uri="{BB962C8B-B14F-4D97-AF65-F5344CB8AC3E}">
        <p14:creationId xmlns:p14="http://schemas.microsoft.com/office/powerpoint/2010/main" val="65099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7">
  <a:themeElements>
    <a:clrScheme name="Competition 1">
      <a:dk1>
        <a:srgbClr val="000000"/>
      </a:dk1>
      <a:lt1>
        <a:srgbClr val="FFFFFF"/>
      </a:lt1>
      <a:dk2>
        <a:srgbClr val="5ED483"/>
      </a:dk2>
      <a:lt2>
        <a:srgbClr val="FFFFFF"/>
      </a:lt2>
      <a:accent1>
        <a:srgbClr val="003300"/>
      </a:accent1>
      <a:accent2>
        <a:srgbClr val="009900"/>
      </a:accent2>
      <a:accent3>
        <a:srgbClr val="B6E6C1"/>
      </a:accent3>
      <a:accent4>
        <a:srgbClr val="DADADA"/>
      </a:accent4>
      <a:accent5>
        <a:srgbClr val="AAADAA"/>
      </a:accent5>
      <a:accent6>
        <a:srgbClr val="008A00"/>
      </a:accent6>
      <a:hlink>
        <a:srgbClr val="1E5C1E"/>
      </a:hlink>
      <a:folHlink>
        <a:srgbClr val="663300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mpetition 1">
        <a:dk1>
          <a:srgbClr val="000000"/>
        </a:dk1>
        <a:lt1>
          <a:srgbClr val="FFFFFF"/>
        </a:lt1>
        <a:dk2>
          <a:srgbClr val="5ED483"/>
        </a:dk2>
        <a:lt2>
          <a:srgbClr val="FFFFFF"/>
        </a:lt2>
        <a:accent1>
          <a:srgbClr val="003300"/>
        </a:accent1>
        <a:accent2>
          <a:srgbClr val="009900"/>
        </a:accent2>
        <a:accent3>
          <a:srgbClr val="B6E6C1"/>
        </a:accent3>
        <a:accent4>
          <a:srgbClr val="DADADA"/>
        </a:accent4>
        <a:accent5>
          <a:srgbClr val="AAADAA"/>
        </a:accent5>
        <a:accent6>
          <a:srgbClr val="008A00"/>
        </a:accent6>
        <a:hlink>
          <a:srgbClr val="1E5C1E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хническ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7">
  <a:themeElements>
    <a:clrScheme name="Competition 1">
      <a:dk1>
        <a:srgbClr val="000000"/>
      </a:dk1>
      <a:lt1>
        <a:srgbClr val="FFFFFF"/>
      </a:lt1>
      <a:dk2>
        <a:srgbClr val="5ED483"/>
      </a:dk2>
      <a:lt2>
        <a:srgbClr val="FFFFFF"/>
      </a:lt2>
      <a:accent1>
        <a:srgbClr val="003300"/>
      </a:accent1>
      <a:accent2>
        <a:srgbClr val="009900"/>
      </a:accent2>
      <a:accent3>
        <a:srgbClr val="B6E6C1"/>
      </a:accent3>
      <a:accent4>
        <a:srgbClr val="DADADA"/>
      </a:accent4>
      <a:accent5>
        <a:srgbClr val="AAADAA"/>
      </a:accent5>
      <a:accent6>
        <a:srgbClr val="008A00"/>
      </a:accent6>
      <a:hlink>
        <a:srgbClr val="1E5C1E"/>
      </a:hlink>
      <a:folHlink>
        <a:srgbClr val="663300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mpetition 1">
        <a:dk1>
          <a:srgbClr val="000000"/>
        </a:dk1>
        <a:lt1>
          <a:srgbClr val="FFFFFF"/>
        </a:lt1>
        <a:dk2>
          <a:srgbClr val="5ED483"/>
        </a:dk2>
        <a:lt2>
          <a:srgbClr val="FFFFFF"/>
        </a:lt2>
        <a:accent1>
          <a:srgbClr val="003300"/>
        </a:accent1>
        <a:accent2>
          <a:srgbClr val="009900"/>
        </a:accent2>
        <a:accent3>
          <a:srgbClr val="B6E6C1"/>
        </a:accent3>
        <a:accent4>
          <a:srgbClr val="DADADA"/>
        </a:accent4>
        <a:accent5>
          <a:srgbClr val="AAADAA"/>
        </a:accent5>
        <a:accent6>
          <a:srgbClr val="008A00"/>
        </a:accent6>
        <a:hlink>
          <a:srgbClr val="1E5C1E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Техническ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5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860</TotalTime>
  <Words>1556</Words>
  <Application>Microsoft Office PowerPoint</Application>
  <PresentationFormat>Широкоэкранный</PresentationFormat>
  <Paragraphs>145</Paragraphs>
  <Slides>30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30</vt:i4>
      </vt:variant>
    </vt:vector>
  </HeadingPairs>
  <TitlesOfParts>
    <vt:vector size="45" baseType="lpstr">
      <vt:lpstr>Arial</vt:lpstr>
      <vt:lpstr>Calibri</vt:lpstr>
      <vt:lpstr>Cambria</vt:lpstr>
      <vt:lpstr>Century Gothic</vt:lpstr>
      <vt:lpstr>Consolas</vt:lpstr>
      <vt:lpstr>Franklin Gothic Book</vt:lpstr>
      <vt:lpstr>Times New Roman</vt:lpstr>
      <vt:lpstr>Verdana</vt:lpstr>
      <vt:lpstr>Wingdings</vt:lpstr>
      <vt:lpstr>Wingdings 2</vt:lpstr>
      <vt:lpstr>Тема7</vt:lpstr>
      <vt:lpstr>Техническая</vt:lpstr>
      <vt:lpstr>1_Тема7</vt:lpstr>
      <vt:lpstr>1_Техническая</vt:lpstr>
      <vt:lpstr>Тема59</vt:lpstr>
      <vt:lpstr>Западный мир накануне Второй мировой войны. Международные отношения в 1930-е гг.</vt:lpstr>
      <vt:lpstr>Повторение материала</vt:lpstr>
      <vt:lpstr>Презентация PowerPoint</vt:lpstr>
      <vt:lpstr>«Можно ли было предотвратить вторую мировую войну?» </vt:lpstr>
      <vt:lpstr>Презентация PowerPoint</vt:lpstr>
      <vt:lpstr>Презентация PowerPoint</vt:lpstr>
      <vt:lpstr>Наступление нацистов.</vt:lpstr>
      <vt:lpstr>Наступление нацистов.</vt:lpstr>
      <vt:lpstr>Наступление нацистов.</vt:lpstr>
      <vt:lpstr>Установление нацистской диктатуры.</vt:lpstr>
      <vt:lpstr>Презентация PowerPoint</vt:lpstr>
      <vt:lpstr>Установление нацистской диктатуры.</vt:lpstr>
      <vt:lpstr>Фашистский режим в Германии.</vt:lpstr>
      <vt:lpstr>Фашистский режим в Германии.</vt:lpstr>
      <vt:lpstr>Революция в Испании.</vt:lpstr>
      <vt:lpstr>КРИЗИС ВЕРСАЛЬСКО – ВАШИНГТОНСКОЙ СИСТЕМЫ</vt:lpstr>
      <vt:lpstr>Презентация PowerPoint</vt:lpstr>
      <vt:lpstr>1. Саарская область,  отошедшая в 1935 г. к  Германии 2.Рейнская  демилитаризованная  зона (введены войска  Германии в 1936 г.) 3.Австрия, захваченная  Германией в 1938 г. 4. Чехословакия,   захвачена  в 1939 г. 5. Судетская область,  захвачена в 1938 г. 6.Участники  Мюнхенского сговора</vt:lpstr>
      <vt:lpstr>Подготовка Германии к войне.</vt:lpstr>
      <vt:lpstr>Подготовка Германии к войне.</vt:lpstr>
      <vt:lpstr>Крах Версальско-Вашингтонской системы.</vt:lpstr>
      <vt:lpstr>«Политика умиротворения» </vt:lpstr>
      <vt:lpstr>Причины политики умиротворения:</vt:lpstr>
      <vt:lpstr>«Политика умиротворения»</vt:lpstr>
      <vt:lpstr>Пакт Молотова-Риббентропа.</vt:lpstr>
      <vt:lpstr>Пакт Молотова-Риббентропа.</vt:lpstr>
      <vt:lpstr>«Можно ли было предотвратить вторую мировую войну?» </vt:lpstr>
      <vt:lpstr>Политика «Умиротворения агрессора».</vt:lpstr>
      <vt:lpstr>Политика «Умиротворения агрессора».</vt:lpstr>
      <vt:lpstr>Политика «Умиротворения агрессора».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Западный мир накануне Второй мировой войны. Международные отношения в 1930-е гг.</dc:title>
  <dc:creator>GALA</dc:creator>
  <cp:lastModifiedBy>Galina Sventuhovskaya</cp:lastModifiedBy>
  <cp:revision>47</cp:revision>
  <dcterms:created xsi:type="dcterms:W3CDTF">2012-09-19T13:28:30Z</dcterms:created>
  <dcterms:modified xsi:type="dcterms:W3CDTF">2020-09-29T21:30:52Z</dcterms:modified>
</cp:coreProperties>
</file>