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sldIdLst>
    <p:sldId id="296" r:id="rId2"/>
    <p:sldId id="298" r:id="rId3"/>
    <p:sldId id="344" r:id="rId4"/>
    <p:sldId id="346" r:id="rId5"/>
    <p:sldId id="347" r:id="rId6"/>
    <p:sldId id="349" r:id="rId7"/>
    <p:sldId id="350" r:id="rId8"/>
    <p:sldId id="307" r:id="rId9"/>
    <p:sldId id="308" r:id="rId10"/>
    <p:sldId id="309" r:id="rId11"/>
    <p:sldId id="310" r:id="rId12"/>
    <p:sldId id="337" r:id="rId13"/>
    <p:sldId id="351" r:id="rId14"/>
    <p:sldId id="355" r:id="rId15"/>
    <p:sldId id="356" r:id="rId16"/>
    <p:sldId id="325" r:id="rId17"/>
    <p:sldId id="327" r:id="rId18"/>
    <p:sldId id="358" r:id="rId19"/>
    <p:sldId id="360" r:id="rId20"/>
    <p:sldId id="361" r:id="rId21"/>
    <p:sldId id="333" r:id="rId22"/>
    <p:sldId id="33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6"/>
  </p:normalViewPr>
  <p:slideViewPr>
    <p:cSldViewPr>
      <p:cViewPr varScale="1">
        <p:scale>
          <a:sx n="90" d="100"/>
          <a:sy n="90" d="100"/>
        </p:scale>
        <p:origin x="232" y="5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C2BC-F459-B048-9F87-4B31D2DA3670}" type="slidenum">
              <a:rPr lang="ru-RU" altLang="ru-BY" smtClean="0"/>
              <a:pPr/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4231524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DE4F-82E5-694D-AE97-094E4039FA2D}" type="slidenum">
              <a:rPr lang="ru-RU" altLang="ru-BY" smtClean="0"/>
              <a:pPr/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136818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0D54-67D0-B041-87B2-7171FE7C9015}" type="slidenum">
              <a:rPr lang="ru-RU" altLang="ru-BY" smtClean="0"/>
              <a:pPr/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2385932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382B4-308C-450F-4893-ED0313C34667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E36D61-5315-4273-BCD6-077300A3DA2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C695A9-31A0-4C78-A3D6-6F0E37BF831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BDAFEE0-9DF0-5EB4-773B-4B45DA0CD6C8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B79A83A-DE6E-4DF2-5EB1-3B688E980C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01D804-8325-9181-4906-6BF496483A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BY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73E9040-8A00-3A5E-4EFF-68FBE0805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BY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80D792-4D49-508C-1FAB-A9BB8532B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74B2600-8938-6742-BB93-090F3AC43619}" type="slidenum">
              <a:rPr lang="ru-RU" altLang="ru-BY"/>
              <a:pPr/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1137055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9404-20E1-9E49-BE19-AE32F3B37AED}" type="slidenum">
              <a:rPr lang="ru-RU" altLang="ru-BY" smtClean="0"/>
              <a:pPr/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3703455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8338-7F27-5E43-8125-DD969E5285DC}" type="slidenum">
              <a:rPr lang="ru-RU" altLang="ru-BY" smtClean="0"/>
              <a:pPr/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399036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757A-A17F-5643-8B89-6771DDEA587B}" type="slidenum">
              <a:rPr lang="ru-RU" altLang="ru-BY" smtClean="0"/>
              <a:pPr/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384285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F349-044D-EF44-9F69-00CDD4D047D1}" type="slidenum">
              <a:rPr lang="ru-RU" altLang="ru-BY" smtClean="0"/>
              <a:pPr/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320879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1317-C820-2B4F-BA07-98B97B9F44DF}" type="slidenum">
              <a:rPr lang="ru-RU" altLang="ru-BY" smtClean="0"/>
              <a:pPr/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4015361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4A1B1-5347-0F40-9581-5B401602CE6A}" type="slidenum">
              <a:rPr lang="ru-RU" altLang="ru-BY" smtClean="0"/>
              <a:pPr/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250276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5FEC9-8408-D848-ADB3-A285963E92C5}" type="slidenum">
              <a:rPr lang="ru-RU" altLang="ru-BY" smtClean="0"/>
              <a:pPr/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270034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BB70F-747C-334D-8C35-554A738317D1}" type="slidenum">
              <a:rPr lang="ru-RU" altLang="ru-BY" smtClean="0"/>
              <a:pPr/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13120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33262-18D6-724C-9AF1-08B57C8B5923}" type="slidenum">
              <a:rPr lang="ru-RU" altLang="ru-BY" smtClean="0"/>
              <a:pPr/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423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WordArt 2">
            <a:extLst>
              <a:ext uri="{FF2B5EF4-FFF2-40B4-BE49-F238E27FC236}">
                <a16:creationId xmlns:a16="http://schemas.microsoft.com/office/drawing/2014/main" id="{C1593294-7937-60A7-88BD-3BBFCFEC24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51314" y="333376"/>
            <a:ext cx="6516687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Древнейшие скотоводы </a:t>
            </a:r>
          </a:p>
          <a:p>
            <a:pPr algn="ctr"/>
            <a:r>
              <a:rPr lang="ru-RU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и земледельцы</a:t>
            </a:r>
            <a:endParaRPr lang="ru-BY" sz="36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68618" name="Picture 10">
            <a:extLst>
              <a:ext uri="{FF2B5EF4-FFF2-40B4-BE49-F238E27FC236}">
                <a16:creationId xmlns:a16="http://schemas.microsoft.com/office/drawing/2014/main" id="{01FA0A66-DFC8-616B-2C24-BA1F91BD7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2781301"/>
            <a:ext cx="3340100" cy="3743325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9" name="Picture 11">
            <a:extLst>
              <a:ext uri="{FF2B5EF4-FFF2-40B4-BE49-F238E27FC236}">
                <a16:creationId xmlns:a16="http://schemas.microsoft.com/office/drawing/2014/main" id="{0F625704-FF69-0D02-AE24-8ED474AAE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76250"/>
            <a:ext cx="1798638" cy="4032250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ext Box 3">
            <a:extLst>
              <a:ext uri="{FF2B5EF4-FFF2-40B4-BE49-F238E27FC236}">
                <a16:creationId xmlns:a16="http://schemas.microsoft.com/office/drawing/2014/main" id="{F9C3E852-7153-E4BA-2AEE-D8DB1B332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5225" y="260350"/>
            <a:ext cx="7272338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3438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41425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9413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BY" sz="2400" i="1">
                <a:solidFill>
                  <a:srgbClr val="663300"/>
                </a:solidFill>
              </a:rPr>
              <a:t>Выросший урожай ячменя и пшеницы…</a:t>
            </a:r>
          </a:p>
        </p:txBody>
      </p:sp>
      <p:sp>
        <p:nvSpPr>
          <p:cNvPr id="81925" name="Text Box 5">
            <a:extLst>
              <a:ext uri="{FF2B5EF4-FFF2-40B4-BE49-F238E27FC236}">
                <a16:creationId xmlns:a16="http://schemas.microsoft.com/office/drawing/2014/main" id="{1B621E6A-1EBC-3ACB-0A59-5FD68CE94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8" y="4868864"/>
            <a:ext cx="4608512" cy="760475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/>
            <a:r>
              <a:rPr lang="ru-RU" altLang="ru-BY" sz="2400" b="1">
                <a:solidFill>
                  <a:srgbClr val="663300"/>
                </a:solidFill>
              </a:rPr>
              <a:t> Серп из дерева с костяными пластинами кости </a:t>
            </a:r>
          </a:p>
        </p:txBody>
      </p:sp>
      <p:pic>
        <p:nvPicPr>
          <p:cNvPr id="81929" name="Picture 9">
            <a:extLst>
              <a:ext uri="{FF2B5EF4-FFF2-40B4-BE49-F238E27FC236}">
                <a16:creationId xmlns:a16="http://schemas.microsoft.com/office/drawing/2014/main" id="{9733291D-CFC0-D169-508D-4E18BE5D8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1320800"/>
            <a:ext cx="3594100" cy="2108200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30" name="Picture 10">
            <a:extLst>
              <a:ext uri="{FF2B5EF4-FFF2-40B4-BE49-F238E27FC236}">
                <a16:creationId xmlns:a16="http://schemas.microsoft.com/office/drawing/2014/main" id="{9B29DF6F-A59A-FEEC-F7E3-4A1841A9F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1773239"/>
            <a:ext cx="3455987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31" name="AutoShape 11">
            <a:extLst>
              <a:ext uri="{FF2B5EF4-FFF2-40B4-BE49-F238E27FC236}">
                <a16:creationId xmlns:a16="http://schemas.microsoft.com/office/drawing/2014/main" id="{DA7F2A65-D196-A616-CBA3-351BAED2EB14}"/>
              </a:ext>
            </a:extLst>
          </p:cNvPr>
          <p:cNvSpPr>
            <a:spLocks noChangeArrowheads="1"/>
          </p:cNvSpPr>
          <p:nvPr/>
        </p:nvSpPr>
        <p:spPr bwMode="auto">
          <a:xfrm rot="3180016">
            <a:off x="3686176" y="3614813"/>
            <a:ext cx="2089150" cy="593574"/>
          </a:xfrm>
          <a:prstGeom prst="leftArrow">
            <a:avLst>
              <a:gd name="adj1" fmla="val 50000"/>
              <a:gd name="adj2" fmla="val 530645"/>
            </a:avLst>
          </a:prstGeom>
          <a:solidFill>
            <a:srgbClr val="FFE69F"/>
          </a:solidFill>
          <a:ln w="31750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endParaRPr lang="ru-BY"/>
          </a:p>
        </p:txBody>
      </p:sp>
      <p:sp>
        <p:nvSpPr>
          <p:cNvPr id="81932" name="AutoShape 12">
            <a:extLst>
              <a:ext uri="{FF2B5EF4-FFF2-40B4-BE49-F238E27FC236}">
                <a16:creationId xmlns:a16="http://schemas.microsoft.com/office/drawing/2014/main" id="{16573E9D-C999-D9F4-FF70-FFFF50573E7A}"/>
              </a:ext>
            </a:extLst>
          </p:cNvPr>
          <p:cNvSpPr>
            <a:spLocks noChangeArrowheads="1"/>
          </p:cNvSpPr>
          <p:nvPr/>
        </p:nvSpPr>
        <p:spPr bwMode="auto">
          <a:xfrm rot="5877431">
            <a:off x="6010276" y="3094114"/>
            <a:ext cx="2822575" cy="593574"/>
          </a:xfrm>
          <a:prstGeom prst="leftArrow">
            <a:avLst>
              <a:gd name="adj1" fmla="val 50000"/>
              <a:gd name="adj2" fmla="val 341923"/>
            </a:avLst>
          </a:prstGeom>
          <a:solidFill>
            <a:srgbClr val="FFE69F"/>
          </a:solidFill>
          <a:ln w="31750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endParaRPr lang="ru-BY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ext Box 3">
            <a:extLst>
              <a:ext uri="{FF2B5EF4-FFF2-40B4-BE49-F238E27FC236}">
                <a16:creationId xmlns:a16="http://schemas.microsoft.com/office/drawing/2014/main" id="{C9AB6FA6-0EF6-8A8B-BBAE-EE3AF0D09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9" y="5876926"/>
            <a:ext cx="2016125" cy="391143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/>
            <a:r>
              <a:rPr lang="ru-RU" altLang="ru-BY" sz="2400" b="1">
                <a:solidFill>
                  <a:srgbClr val="663300"/>
                </a:solidFill>
              </a:rPr>
              <a:t>Зернотерка</a:t>
            </a:r>
          </a:p>
        </p:txBody>
      </p:sp>
      <p:sp>
        <p:nvSpPr>
          <p:cNvPr id="82949" name="Rectangle 5">
            <a:extLst>
              <a:ext uri="{FF2B5EF4-FFF2-40B4-BE49-F238E27FC236}">
                <a16:creationId xmlns:a16="http://schemas.microsoft.com/office/drawing/2014/main" id="{799B153F-FD29-69D5-F4E4-318F39684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825" y="333375"/>
            <a:ext cx="5545138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3438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41425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9413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BY" sz="2400" i="1">
                <a:solidFill>
                  <a:srgbClr val="663300"/>
                </a:solidFill>
              </a:rPr>
              <a:t>Собранный урожай зерна…</a:t>
            </a:r>
          </a:p>
        </p:txBody>
      </p:sp>
      <p:pic>
        <p:nvPicPr>
          <p:cNvPr id="82950" name="Picture 6">
            <a:extLst>
              <a:ext uri="{FF2B5EF4-FFF2-40B4-BE49-F238E27FC236}">
                <a16:creationId xmlns:a16="http://schemas.microsoft.com/office/drawing/2014/main" id="{457EFB2B-45D9-D7EC-5C4F-30AB9F4C5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844675"/>
            <a:ext cx="3175000" cy="2362200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1" name="Picture 7">
            <a:extLst>
              <a:ext uri="{FF2B5EF4-FFF2-40B4-BE49-F238E27FC236}">
                <a16:creationId xmlns:a16="http://schemas.microsoft.com/office/drawing/2014/main" id="{2C681A19-3741-FC74-B905-B5BF96B89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1196975"/>
            <a:ext cx="383540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3" name="AutoShape 9">
            <a:extLst>
              <a:ext uri="{FF2B5EF4-FFF2-40B4-BE49-F238E27FC236}">
                <a16:creationId xmlns:a16="http://schemas.microsoft.com/office/drawing/2014/main" id="{60CDE55C-554A-AA16-EA43-E97C2DC9F8BC}"/>
              </a:ext>
            </a:extLst>
          </p:cNvPr>
          <p:cNvSpPr>
            <a:spLocks noChangeArrowheads="1"/>
          </p:cNvSpPr>
          <p:nvPr/>
        </p:nvSpPr>
        <p:spPr bwMode="auto">
          <a:xfrm rot="3180016">
            <a:off x="2847976" y="4149801"/>
            <a:ext cx="3225800" cy="593574"/>
          </a:xfrm>
          <a:prstGeom prst="leftArrow">
            <a:avLst>
              <a:gd name="adj1" fmla="val 50000"/>
              <a:gd name="adj2" fmla="val 686486"/>
            </a:avLst>
          </a:prstGeom>
          <a:solidFill>
            <a:srgbClr val="FFE69F"/>
          </a:solidFill>
          <a:ln w="31750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endParaRPr lang="ru-BY"/>
          </a:p>
        </p:txBody>
      </p:sp>
      <p:sp>
        <p:nvSpPr>
          <p:cNvPr id="82954" name="AutoShape 10">
            <a:extLst>
              <a:ext uri="{FF2B5EF4-FFF2-40B4-BE49-F238E27FC236}">
                <a16:creationId xmlns:a16="http://schemas.microsoft.com/office/drawing/2014/main" id="{F4069421-25CF-194D-BDB5-5FA537CD3E6F}"/>
              </a:ext>
            </a:extLst>
          </p:cNvPr>
          <p:cNvSpPr>
            <a:spLocks noChangeArrowheads="1"/>
          </p:cNvSpPr>
          <p:nvPr/>
        </p:nvSpPr>
        <p:spPr bwMode="auto">
          <a:xfrm rot="7808389">
            <a:off x="6987382" y="5130876"/>
            <a:ext cx="863600" cy="593574"/>
          </a:xfrm>
          <a:prstGeom prst="leftArrow">
            <a:avLst>
              <a:gd name="adj1" fmla="val 50000"/>
              <a:gd name="adj2" fmla="val 143157"/>
            </a:avLst>
          </a:prstGeom>
          <a:solidFill>
            <a:srgbClr val="FFE69F"/>
          </a:solidFill>
          <a:ln w="31750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endParaRPr lang="ru-BY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Text Box 3">
            <a:extLst>
              <a:ext uri="{FF2B5EF4-FFF2-40B4-BE49-F238E27FC236}">
                <a16:creationId xmlns:a16="http://schemas.microsoft.com/office/drawing/2014/main" id="{416B5BE2-7037-2ADB-C87E-6BCF3F5C3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188914"/>
            <a:ext cx="8675688" cy="1539875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/>
            <a:r>
              <a:rPr lang="ru-RU" altLang="ru-BY" sz="2400" b="1">
                <a:solidFill>
                  <a:srgbClr val="663300"/>
                </a:solidFill>
              </a:rPr>
              <a:t>Выращивание зерновых было длительным процессом, оно требовало проживания на одном месте. </a:t>
            </a:r>
            <a:br>
              <a:rPr lang="ru-RU" altLang="ru-BY" sz="2400" b="1">
                <a:solidFill>
                  <a:srgbClr val="663300"/>
                </a:solidFill>
              </a:rPr>
            </a:br>
            <a:r>
              <a:rPr lang="ru-RU" altLang="ru-BY" sz="2400" b="1">
                <a:solidFill>
                  <a:srgbClr val="663300"/>
                </a:solidFill>
              </a:rPr>
              <a:t>С возникновением земледелия люди перешли </a:t>
            </a:r>
            <a:br>
              <a:rPr lang="ru-RU" altLang="ru-BY" sz="2400" b="1">
                <a:solidFill>
                  <a:srgbClr val="663300"/>
                </a:solidFill>
              </a:rPr>
            </a:br>
            <a:r>
              <a:rPr lang="ru-RU" altLang="ru-BY" sz="2400" b="1">
                <a:solidFill>
                  <a:srgbClr val="663300"/>
                </a:solidFill>
              </a:rPr>
              <a:t>к оседлому образу жизни.  </a:t>
            </a:r>
          </a:p>
        </p:txBody>
      </p:sp>
      <p:pic>
        <p:nvPicPr>
          <p:cNvPr id="110597" name="Picture 5">
            <a:extLst>
              <a:ext uri="{FF2B5EF4-FFF2-40B4-BE49-F238E27FC236}">
                <a16:creationId xmlns:a16="http://schemas.microsoft.com/office/drawing/2014/main" id="{A5BF80FA-3901-D322-7DDA-15BD94637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1852614"/>
            <a:ext cx="6769100" cy="4848225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78" name="Object 2">
            <a:extLst>
              <a:ext uri="{FF2B5EF4-FFF2-40B4-BE49-F238E27FC236}">
                <a16:creationId xmlns:a16="http://schemas.microsoft.com/office/drawing/2014/main" id="{91D36802-9C79-F5C1-24B2-3662BD1705ED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1296988" y="1600200"/>
          <a:ext cx="4010025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2" imgW="4521200" imgH="2463800" progId="CorelPhotoPaint.Image.12">
                  <p:embed/>
                </p:oleObj>
              </mc:Choice>
              <mc:Fallback>
                <p:oleObj name="PHOTO-PAINT" r:id="rId2" imgW="4521200" imgH="2463800" progId="CorelPhotoPaint.Image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988" y="1600200"/>
                        <a:ext cx="4010025" cy="2185988"/>
                      </a:xfrm>
                      <a:prstGeom prst="rect">
                        <a:avLst/>
                      </a:prstGeom>
                      <a:solidFill>
                        <a:srgbClr val="FFE69F"/>
                      </a:solidFill>
                      <a:ln w="57150" cap="flat" cmpd="thinThick" algn="ctr">
                        <a:solidFill>
                          <a:srgbClr val="663300"/>
                        </a:solidFill>
                        <a:prstDash val="solid"/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79" name="Object 3">
            <a:extLst>
              <a:ext uri="{FF2B5EF4-FFF2-40B4-BE49-F238E27FC236}">
                <a16:creationId xmlns:a16="http://schemas.microsoft.com/office/drawing/2014/main" id="{FC942E52-472D-9783-C1E0-4659E5236E5D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024856535"/>
              </p:ext>
            </p:extLst>
          </p:nvPr>
        </p:nvGraphicFramePr>
        <p:xfrm>
          <a:off x="6167437" y="765175"/>
          <a:ext cx="5454125" cy="1007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4" imgW="2476500" imgH="457200" progId="CorelPhotoPaint.Image.12">
                  <p:embed/>
                </p:oleObj>
              </mc:Choice>
              <mc:Fallback>
                <p:oleObj name="PHOTO-PAINT" r:id="rId4" imgW="2476500" imgH="457200" progId="CorelPhotoPaint.Image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7" y="765175"/>
                        <a:ext cx="5454125" cy="1007641"/>
                      </a:xfrm>
                      <a:prstGeom prst="rect">
                        <a:avLst/>
                      </a:prstGeom>
                      <a:solidFill>
                        <a:srgbClr val="FFE69F"/>
                      </a:solidFill>
                      <a:ln w="3175" cap="flat" cmpd="sng" algn="ctr">
                        <a:solidFill>
                          <a:srgbClr val="663300"/>
                        </a:solidFill>
                        <a:prstDash val="solid"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1" name="Text Box 5">
            <a:extLst>
              <a:ext uri="{FF2B5EF4-FFF2-40B4-BE49-F238E27FC236}">
                <a16:creationId xmlns:a16="http://schemas.microsoft.com/office/drawing/2014/main" id="{4773A6CD-F775-DF44-F332-DC7F1B1D72FE}"/>
              </a:ext>
            </a:extLst>
          </p:cNvPr>
          <p:cNvSpPr txBox="1">
            <a:spLocks noChangeArrowheads="1"/>
          </p:cNvSpPr>
          <p:nvPr/>
        </p:nvSpPr>
        <p:spPr bwMode="auto">
          <a:xfrm rot="1400015">
            <a:off x="5815013" y="2755900"/>
            <a:ext cx="316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BY" sz="2400" b="1"/>
              <a:t>А        З       И        Я</a:t>
            </a:r>
          </a:p>
        </p:txBody>
      </p:sp>
      <p:sp>
        <p:nvSpPr>
          <p:cNvPr id="126983" name="Text Box 7">
            <a:extLst>
              <a:ext uri="{FF2B5EF4-FFF2-40B4-BE49-F238E27FC236}">
                <a16:creationId xmlns:a16="http://schemas.microsoft.com/office/drawing/2014/main" id="{B3A3832C-AEAA-C399-EB9A-18C40D38F4AD}"/>
              </a:ext>
            </a:extLst>
          </p:cNvPr>
          <p:cNvSpPr txBox="1">
            <a:spLocks noChangeArrowheads="1"/>
          </p:cNvSpPr>
          <p:nvPr/>
        </p:nvSpPr>
        <p:spPr bwMode="auto">
          <a:xfrm rot="620921">
            <a:off x="1992314" y="4724401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BY" b="1"/>
              <a:t>А Ф Р И К А</a:t>
            </a:r>
          </a:p>
        </p:txBody>
      </p:sp>
      <p:sp>
        <p:nvSpPr>
          <p:cNvPr id="126984" name="Text Box 8">
            <a:extLst>
              <a:ext uri="{FF2B5EF4-FFF2-40B4-BE49-F238E27FC236}">
                <a16:creationId xmlns:a16="http://schemas.microsoft.com/office/drawing/2014/main" id="{6A5F7236-8561-DB56-6ED3-4F802F761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1" y="5589588"/>
            <a:ext cx="8893175" cy="1174750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/>
            <a:r>
              <a:rPr lang="ru-RU" altLang="ru-BY" sz="2400" b="1">
                <a:solidFill>
                  <a:srgbClr val="663300"/>
                </a:solidFill>
              </a:rPr>
              <a:t> Земледелие зарождается в Азии, на побережье Средиземного моря и в бассейнах полноводных рек,</a:t>
            </a:r>
            <a:br>
              <a:rPr lang="ru-RU" altLang="ru-BY" sz="2400" b="1">
                <a:solidFill>
                  <a:srgbClr val="663300"/>
                </a:solidFill>
              </a:rPr>
            </a:br>
            <a:r>
              <a:rPr lang="ru-RU" altLang="ru-BY" sz="2400" b="1">
                <a:solidFill>
                  <a:srgbClr val="663300"/>
                </a:solidFill>
              </a:rPr>
              <a:t>где были плодородные почвы.</a:t>
            </a:r>
          </a:p>
        </p:txBody>
      </p:sp>
      <p:sp>
        <p:nvSpPr>
          <p:cNvPr id="126985" name="AutoShape 9">
            <a:extLst>
              <a:ext uri="{FF2B5EF4-FFF2-40B4-BE49-F238E27FC236}">
                <a16:creationId xmlns:a16="http://schemas.microsoft.com/office/drawing/2014/main" id="{9C9D6F60-284E-9F2C-A6D1-427A8E5E5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864" y="65088"/>
            <a:ext cx="5216525" cy="432754"/>
          </a:xfrm>
          <a:prstGeom prst="roundRect">
            <a:avLst>
              <a:gd name="adj" fmla="val 16667"/>
            </a:avLst>
          </a:prstGeom>
          <a:solidFill>
            <a:srgbClr val="FFE69F"/>
          </a:solidFill>
          <a:ln w="57150" cmpd="thinThick" algn="ctr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0800" rIns="0" bIns="10800">
            <a:spAutoFit/>
          </a:bodyPr>
          <a:lstStyle/>
          <a:p>
            <a:pPr algn="ctr"/>
            <a:r>
              <a:rPr lang="ru-RU" altLang="ru-BY" sz="2400" b="1" i="1">
                <a:solidFill>
                  <a:srgbClr val="663300"/>
                </a:solidFill>
              </a:rPr>
              <a:t>Где возникло земледелие? </a:t>
            </a:r>
            <a:endParaRPr lang="ru-RU" altLang="ru-BY" b="1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6986" name="Picture 10">
            <a:extLst>
              <a:ext uri="{FF2B5EF4-FFF2-40B4-BE49-F238E27FC236}">
                <a16:creationId xmlns:a16="http://schemas.microsoft.com/office/drawing/2014/main" id="{3776BF35-1037-89E2-3A56-DC2134338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4" y="1957388"/>
            <a:ext cx="941387" cy="14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>
            <a:extLst>
              <a:ext uri="{FF2B5EF4-FFF2-40B4-BE49-F238E27FC236}">
                <a16:creationId xmlns:a16="http://schemas.microsoft.com/office/drawing/2014/main" id="{2C841C4A-CE1A-FEC1-7BD5-39018E1A8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346075"/>
            <a:ext cx="67691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6207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2238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6863" indent="-65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38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51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65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22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BY" sz="3200" b="1">
                <a:solidFill>
                  <a:srgbClr val="663300"/>
                </a:solidFill>
              </a:rPr>
              <a:t>3. Появление ремесел</a:t>
            </a:r>
            <a:br>
              <a:rPr lang="ru-RU" altLang="ru-BY" sz="3200" b="1">
                <a:solidFill>
                  <a:srgbClr val="663300"/>
                </a:solidFill>
              </a:rPr>
            </a:br>
            <a:r>
              <a:rPr lang="ru-RU" altLang="ru-BY" sz="3200" b="1">
                <a:solidFill>
                  <a:srgbClr val="663300"/>
                </a:solidFill>
              </a:rPr>
              <a:t>и использование металла.</a:t>
            </a:r>
          </a:p>
        </p:txBody>
      </p:sp>
      <p:pic>
        <p:nvPicPr>
          <p:cNvPr id="131076" name="Picture 4">
            <a:extLst>
              <a:ext uri="{FF2B5EF4-FFF2-40B4-BE49-F238E27FC236}">
                <a16:creationId xmlns:a16="http://schemas.microsoft.com/office/drawing/2014/main" id="{27438A61-34CB-5440-EC49-1C31B2D1C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4" y="1844676"/>
            <a:ext cx="4300537" cy="4752975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AutoShape 3">
            <a:extLst>
              <a:ext uri="{FF2B5EF4-FFF2-40B4-BE49-F238E27FC236}">
                <a16:creationId xmlns:a16="http://schemas.microsoft.com/office/drawing/2014/main" id="{D70BCDD3-C4F4-04F7-A657-F853DC56F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96838"/>
            <a:ext cx="8623300" cy="841376"/>
          </a:xfrm>
          <a:prstGeom prst="roundRect">
            <a:avLst>
              <a:gd name="adj" fmla="val 16667"/>
            </a:avLst>
          </a:prstGeom>
          <a:solidFill>
            <a:srgbClr val="FFE69F"/>
          </a:solidFill>
          <a:ln w="57150" cmpd="thinThick" algn="ctr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/>
            <a:r>
              <a:rPr lang="ru-RU" altLang="ru-BY" sz="2400" b="1" i="1">
                <a:solidFill>
                  <a:srgbClr val="663300"/>
                </a:solidFill>
              </a:rPr>
              <a:t>Назовите максимальное количество новых занятий, появившихся у древних земледельцев?</a:t>
            </a:r>
          </a:p>
        </p:txBody>
      </p:sp>
      <p:pic>
        <p:nvPicPr>
          <p:cNvPr id="132100" name="Picture 4">
            <a:extLst>
              <a:ext uri="{FF2B5EF4-FFF2-40B4-BE49-F238E27FC236}">
                <a16:creationId xmlns:a16="http://schemas.microsoft.com/office/drawing/2014/main" id="{020262FF-E3FF-6C74-843E-A2D53E439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074739"/>
            <a:ext cx="7951788" cy="5699125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26" name="Group 22">
            <a:extLst>
              <a:ext uri="{FF2B5EF4-FFF2-40B4-BE49-F238E27FC236}">
                <a16:creationId xmlns:a16="http://schemas.microsoft.com/office/drawing/2014/main" id="{B30C4F14-CE73-6210-D808-FDEC4D012B96}"/>
              </a:ext>
            </a:extLst>
          </p:cNvPr>
          <p:cNvGrpSpPr>
            <a:grpSpLocks/>
          </p:cNvGrpSpPr>
          <p:nvPr/>
        </p:nvGrpSpPr>
        <p:grpSpPr bwMode="auto">
          <a:xfrm>
            <a:off x="6816725" y="1412875"/>
            <a:ext cx="3352800" cy="1892300"/>
            <a:chOff x="3334" y="890"/>
            <a:chExt cx="2112" cy="1192"/>
          </a:xfrm>
        </p:grpSpPr>
        <p:pic>
          <p:nvPicPr>
            <p:cNvPr id="98322" name="Picture 18">
              <a:extLst>
                <a:ext uri="{FF2B5EF4-FFF2-40B4-BE49-F238E27FC236}">
                  <a16:creationId xmlns:a16="http://schemas.microsoft.com/office/drawing/2014/main" id="{A3632170-CE84-56C3-4DC9-F808199C6B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890"/>
              <a:ext cx="2112" cy="1192"/>
            </a:xfrm>
            <a:prstGeom prst="rect">
              <a:avLst/>
            </a:prstGeom>
            <a:noFill/>
            <a:ln w="22225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8324" name="Rectangle 20">
              <a:extLst>
                <a:ext uri="{FF2B5EF4-FFF2-40B4-BE49-F238E27FC236}">
                  <a16:creationId xmlns:a16="http://schemas.microsoft.com/office/drawing/2014/main" id="{9B87CE70-3C02-9178-FA8E-EEA4E6CEA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1888"/>
              <a:ext cx="1718" cy="143"/>
            </a:xfrm>
            <a:prstGeom prst="rect">
              <a:avLst/>
            </a:prstGeom>
            <a:solidFill>
              <a:srgbClr val="663300">
                <a:alpha val="62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cmpd="thinThick" algn="ctr">
                  <a:solidFill>
                    <a:srgbClr val="66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altLang="ru-BY" b="1">
                  <a:solidFill>
                    <a:srgbClr val="FFE69F"/>
                  </a:solidFill>
                </a:rPr>
                <a:t>Строительство домов</a:t>
              </a:r>
            </a:p>
          </p:txBody>
        </p:sp>
      </p:grpSp>
      <p:grpSp>
        <p:nvGrpSpPr>
          <p:cNvPr id="98336" name="Group 32">
            <a:extLst>
              <a:ext uri="{FF2B5EF4-FFF2-40B4-BE49-F238E27FC236}">
                <a16:creationId xmlns:a16="http://schemas.microsoft.com/office/drawing/2014/main" id="{4D213887-C262-A76C-A2BB-64295F8E11EF}"/>
              </a:ext>
            </a:extLst>
          </p:cNvPr>
          <p:cNvGrpSpPr>
            <a:grpSpLocks/>
          </p:cNvGrpSpPr>
          <p:nvPr/>
        </p:nvGrpSpPr>
        <p:grpSpPr bwMode="auto">
          <a:xfrm>
            <a:off x="7264400" y="2997200"/>
            <a:ext cx="3403600" cy="2197100"/>
            <a:chOff x="3616" y="1888"/>
            <a:chExt cx="2144" cy="1384"/>
          </a:xfrm>
        </p:grpSpPr>
        <p:pic>
          <p:nvPicPr>
            <p:cNvPr id="98330" name="Picture 26">
              <a:extLst>
                <a:ext uri="{FF2B5EF4-FFF2-40B4-BE49-F238E27FC236}">
                  <a16:creationId xmlns:a16="http://schemas.microsoft.com/office/drawing/2014/main" id="{E8A956ED-9D77-7849-3703-953488AB81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6" y="1888"/>
              <a:ext cx="2144" cy="1384"/>
            </a:xfrm>
            <a:prstGeom prst="rect">
              <a:avLst/>
            </a:prstGeom>
            <a:noFill/>
            <a:ln w="22225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8329" name="Text Box 25">
              <a:extLst>
                <a:ext uri="{FF2B5EF4-FFF2-40B4-BE49-F238E27FC236}">
                  <a16:creationId xmlns:a16="http://schemas.microsoft.com/office/drawing/2014/main" id="{E6B824C2-09E1-3A41-8253-68180A606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3113"/>
              <a:ext cx="1859" cy="143"/>
            </a:xfrm>
            <a:prstGeom prst="rect">
              <a:avLst/>
            </a:prstGeom>
            <a:solidFill>
              <a:srgbClr val="663300">
                <a:alpha val="62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cmpd="thinThick" algn="ctr">
                  <a:solidFill>
                    <a:srgbClr val="66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altLang="ru-BY" b="1">
                  <a:solidFill>
                    <a:srgbClr val="FFE69F"/>
                  </a:solidFill>
                </a:rPr>
                <a:t>Изготовление посуды</a:t>
              </a:r>
            </a:p>
          </p:txBody>
        </p:sp>
      </p:grpSp>
      <p:grpSp>
        <p:nvGrpSpPr>
          <p:cNvPr id="98338" name="Group 34">
            <a:extLst>
              <a:ext uri="{FF2B5EF4-FFF2-40B4-BE49-F238E27FC236}">
                <a16:creationId xmlns:a16="http://schemas.microsoft.com/office/drawing/2014/main" id="{5E5FA16E-1AD9-E0A5-C822-95C508690A50}"/>
              </a:ext>
            </a:extLst>
          </p:cNvPr>
          <p:cNvGrpSpPr>
            <a:grpSpLocks/>
          </p:cNvGrpSpPr>
          <p:nvPr/>
        </p:nvGrpSpPr>
        <p:grpSpPr bwMode="auto">
          <a:xfrm>
            <a:off x="1776413" y="2276475"/>
            <a:ext cx="1655762" cy="2393950"/>
            <a:chOff x="159" y="1434"/>
            <a:chExt cx="1043" cy="1508"/>
          </a:xfrm>
        </p:grpSpPr>
        <p:pic>
          <p:nvPicPr>
            <p:cNvPr id="98331" name="Picture 27">
              <a:extLst>
                <a:ext uri="{FF2B5EF4-FFF2-40B4-BE49-F238E27FC236}">
                  <a16:creationId xmlns:a16="http://schemas.microsoft.com/office/drawing/2014/main" id="{5A042C4D-D1AF-D207-2FE2-28295EDB77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434"/>
              <a:ext cx="952" cy="1504"/>
            </a:xfrm>
            <a:prstGeom prst="rect">
              <a:avLst/>
            </a:prstGeom>
            <a:noFill/>
            <a:ln w="22225" algn="ctr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8332" name="Text Box 28">
              <a:extLst>
                <a:ext uri="{FF2B5EF4-FFF2-40B4-BE49-F238E27FC236}">
                  <a16:creationId xmlns:a16="http://schemas.microsoft.com/office/drawing/2014/main" id="{3199E513-8359-2C22-FE73-6DA0B7DF1C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" y="2659"/>
              <a:ext cx="1043" cy="283"/>
            </a:xfrm>
            <a:prstGeom prst="rect">
              <a:avLst/>
            </a:prstGeom>
            <a:solidFill>
              <a:srgbClr val="663300">
                <a:alpha val="62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cmpd="thinThick" algn="ctr">
                  <a:solidFill>
                    <a:srgbClr val="66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altLang="ru-BY" b="1">
                  <a:solidFill>
                    <a:srgbClr val="FFE69F"/>
                  </a:solidFill>
                </a:rPr>
                <a:t>Изготовление </a:t>
              </a:r>
            </a:p>
            <a:p>
              <a:pPr algn="ctr">
                <a:lnSpc>
                  <a:spcPct val="80000"/>
                </a:lnSpc>
              </a:pPr>
              <a:r>
                <a:rPr lang="ru-RU" altLang="ru-BY" b="1">
                  <a:solidFill>
                    <a:srgbClr val="FFE69F"/>
                  </a:solidFill>
                </a:rPr>
                <a:t>одежды</a:t>
              </a:r>
            </a:p>
          </p:txBody>
        </p:sp>
      </p:grpSp>
      <p:grpSp>
        <p:nvGrpSpPr>
          <p:cNvPr id="98337" name="Group 33">
            <a:extLst>
              <a:ext uri="{FF2B5EF4-FFF2-40B4-BE49-F238E27FC236}">
                <a16:creationId xmlns:a16="http://schemas.microsoft.com/office/drawing/2014/main" id="{4E618B69-FF1E-FA0C-6185-12C7CD0F5C75}"/>
              </a:ext>
            </a:extLst>
          </p:cNvPr>
          <p:cNvGrpSpPr>
            <a:grpSpLocks/>
          </p:cNvGrpSpPr>
          <p:nvPr/>
        </p:nvGrpSpPr>
        <p:grpSpPr bwMode="auto">
          <a:xfrm>
            <a:off x="3503613" y="1916113"/>
            <a:ext cx="2311400" cy="1828800"/>
            <a:chOff x="1247" y="1207"/>
            <a:chExt cx="1456" cy="1152"/>
          </a:xfrm>
        </p:grpSpPr>
        <p:pic>
          <p:nvPicPr>
            <p:cNvPr id="98335" name="Picture 31">
              <a:extLst>
                <a:ext uri="{FF2B5EF4-FFF2-40B4-BE49-F238E27FC236}">
                  <a16:creationId xmlns:a16="http://schemas.microsoft.com/office/drawing/2014/main" id="{04D15608-ACE6-38D4-7922-90101E34CE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1207"/>
              <a:ext cx="1456" cy="1152"/>
            </a:xfrm>
            <a:prstGeom prst="rect">
              <a:avLst/>
            </a:prstGeom>
            <a:noFill/>
            <a:ln w="22225" algn="ctr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8334" name="Text Box 30">
              <a:extLst>
                <a:ext uri="{FF2B5EF4-FFF2-40B4-BE49-F238E27FC236}">
                  <a16:creationId xmlns:a16="http://schemas.microsoft.com/office/drawing/2014/main" id="{4A8D87F8-3FBB-28AF-C96E-4608D26E75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0" y="1249"/>
              <a:ext cx="1343" cy="283"/>
            </a:xfrm>
            <a:prstGeom prst="rect">
              <a:avLst/>
            </a:prstGeom>
            <a:solidFill>
              <a:srgbClr val="663300">
                <a:alpha val="62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cmpd="thinThick" algn="ctr">
                  <a:solidFill>
                    <a:srgbClr val="66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altLang="ru-BY" b="1">
                  <a:solidFill>
                    <a:srgbClr val="FFE69F"/>
                  </a:solidFill>
                </a:rPr>
                <a:t>Изготовление орудий труда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Text Box 4">
            <a:extLst>
              <a:ext uri="{FF2B5EF4-FFF2-40B4-BE49-F238E27FC236}">
                <a16:creationId xmlns:a16="http://schemas.microsoft.com/office/drawing/2014/main" id="{7B968367-FFF0-26E2-52E6-344E75ED8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4868864"/>
            <a:ext cx="8820150" cy="1673225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altLang="ru-BY" sz="2000" b="1">
                <a:solidFill>
                  <a:srgbClr val="663300"/>
                </a:solidFill>
              </a:rPr>
              <a:t>Первобытные люди очень давно научились плести корзины </a:t>
            </a:r>
            <a:br>
              <a:rPr lang="ru-RU" altLang="ru-BY" sz="2000" b="1">
                <a:solidFill>
                  <a:srgbClr val="663300"/>
                </a:solidFill>
              </a:rPr>
            </a:br>
            <a:r>
              <a:rPr lang="ru-RU" altLang="ru-BY" sz="2000" b="1">
                <a:solidFill>
                  <a:srgbClr val="663300"/>
                </a:solidFill>
              </a:rPr>
              <a:t>из гибких прутьев. Плетение натолкнуло их на мысль скручивать нити из шерсти овец или волокон льна. </a:t>
            </a:r>
            <a:br>
              <a:rPr lang="ru-RU" altLang="ru-BY" sz="2000" b="1">
                <a:solidFill>
                  <a:srgbClr val="663300"/>
                </a:solidFill>
              </a:rPr>
            </a:br>
            <a:r>
              <a:rPr lang="ru-RU" altLang="ru-BY" sz="2000" b="1">
                <a:solidFill>
                  <a:srgbClr val="663300"/>
                </a:solidFill>
              </a:rPr>
              <a:t>Изготовление нитей стали называть прядением. Нити стали использовать для изготовления тканей – так возникло ткачество.</a:t>
            </a:r>
          </a:p>
        </p:txBody>
      </p:sp>
      <p:sp>
        <p:nvSpPr>
          <p:cNvPr id="100357" name="Rectangle 5">
            <a:extLst>
              <a:ext uri="{FF2B5EF4-FFF2-40B4-BE49-F238E27FC236}">
                <a16:creationId xmlns:a16="http://schemas.microsoft.com/office/drawing/2014/main" id="{65A9BB62-5098-C7B6-A1C8-C0C87C642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4149725"/>
            <a:ext cx="2663825" cy="354210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BY" sz="2400" b="1">
                <a:solidFill>
                  <a:srgbClr val="663300"/>
                </a:solidFill>
              </a:rPr>
              <a:t>Прядение </a:t>
            </a:r>
          </a:p>
        </p:txBody>
      </p:sp>
      <p:sp>
        <p:nvSpPr>
          <p:cNvPr id="100358" name="Rectangle 6">
            <a:extLst>
              <a:ext uri="{FF2B5EF4-FFF2-40B4-BE49-F238E27FC236}">
                <a16:creationId xmlns:a16="http://schemas.microsoft.com/office/drawing/2014/main" id="{D40DFCD9-331C-3C50-B538-726A7B22F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801" y="4149725"/>
            <a:ext cx="2601913" cy="354210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BY" sz="2400" b="1">
                <a:solidFill>
                  <a:srgbClr val="663300"/>
                </a:solidFill>
              </a:rPr>
              <a:t>Ткацкий станок</a:t>
            </a:r>
          </a:p>
        </p:txBody>
      </p:sp>
      <p:pic>
        <p:nvPicPr>
          <p:cNvPr id="100361" name="Picture 9">
            <a:extLst>
              <a:ext uri="{FF2B5EF4-FFF2-40B4-BE49-F238E27FC236}">
                <a16:creationId xmlns:a16="http://schemas.microsoft.com/office/drawing/2014/main" id="{9D74B52D-2CC1-A5F3-B877-6B56789B3CF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358775"/>
            <a:ext cx="2576512" cy="3646488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62" name="Picture 10">
            <a:extLst>
              <a:ext uri="{FF2B5EF4-FFF2-40B4-BE49-F238E27FC236}">
                <a16:creationId xmlns:a16="http://schemas.microsoft.com/office/drawing/2014/main" id="{730E57C7-949B-513D-ED83-E5ECEA552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358775"/>
            <a:ext cx="2576512" cy="3646488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Text Box 3">
            <a:extLst>
              <a:ext uri="{FF2B5EF4-FFF2-40B4-BE49-F238E27FC236}">
                <a16:creationId xmlns:a16="http://schemas.microsoft.com/office/drawing/2014/main" id="{492CADF4-FCB2-CC93-CC7B-3E2AC89AF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839" y="431801"/>
            <a:ext cx="5184775" cy="2556727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ru-RU" altLang="ru-BY" sz="2000" b="1">
                <a:solidFill>
                  <a:srgbClr val="663300"/>
                </a:solidFill>
              </a:rPr>
              <a:t>Около 5 тысячелетия люди заметили, что некоторые камни, которые находят, имеют необычный желтовато-красный цвет. </a:t>
            </a:r>
            <a:br>
              <a:rPr lang="ru-RU" altLang="ru-BY" sz="2000" b="1">
                <a:solidFill>
                  <a:srgbClr val="663300"/>
                </a:solidFill>
              </a:rPr>
            </a:br>
            <a:r>
              <a:rPr lang="ru-RU" altLang="ru-BY" sz="2000" b="1">
                <a:solidFill>
                  <a:srgbClr val="663300"/>
                </a:solidFill>
              </a:rPr>
              <a:t>При обработке они не раскалываются, а, попадая в огонь, плавятся </a:t>
            </a:r>
            <a:br>
              <a:rPr lang="ru-RU" altLang="ru-BY" sz="2000" b="1">
                <a:solidFill>
                  <a:srgbClr val="663300"/>
                </a:solidFill>
              </a:rPr>
            </a:br>
            <a:r>
              <a:rPr lang="ru-RU" altLang="ru-BY" sz="2000" b="1">
                <a:solidFill>
                  <a:srgbClr val="663300"/>
                </a:solidFill>
              </a:rPr>
              <a:t>и изменяют свою форму. </a:t>
            </a:r>
          </a:p>
          <a:p>
            <a:r>
              <a:rPr lang="ru-RU" altLang="ru-BY" sz="2000" b="1">
                <a:solidFill>
                  <a:srgbClr val="663300"/>
                </a:solidFill>
              </a:rPr>
              <a:t>Так древние люди открыли первый </a:t>
            </a:r>
            <a:br>
              <a:rPr lang="ru-RU" altLang="ru-BY" sz="2000" b="1">
                <a:solidFill>
                  <a:srgbClr val="663300"/>
                </a:solidFill>
              </a:rPr>
            </a:br>
            <a:r>
              <a:rPr lang="ru-RU" altLang="ru-BY" sz="2000" b="1">
                <a:solidFill>
                  <a:srgbClr val="663300"/>
                </a:solidFill>
              </a:rPr>
              <a:t>из металлов – медь.</a:t>
            </a:r>
          </a:p>
        </p:txBody>
      </p:sp>
      <p:sp>
        <p:nvSpPr>
          <p:cNvPr id="135172" name="Rectangle 4">
            <a:extLst>
              <a:ext uri="{FF2B5EF4-FFF2-40B4-BE49-F238E27FC236}">
                <a16:creationId xmlns:a16="http://schemas.microsoft.com/office/drawing/2014/main" id="{4B0579E6-26FB-BCBA-8269-83898AD00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3213100"/>
            <a:ext cx="3241675" cy="354210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BY" sz="2400" b="1">
                <a:solidFill>
                  <a:srgbClr val="663300"/>
                </a:solidFill>
              </a:rPr>
              <a:t>Медь</a:t>
            </a:r>
          </a:p>
        </p:txBody>
      </p:sp>
      <p:sp>
        <p:nvSpPr>
          <p:cNvPr id="135173" name="Rectangle 5">
            <a:extLst>
              <a:ext uri="{FF2B5EF4-FFF2-40B4-BE49-F238E27FC236}">
                <a16:creationId xmlns:a16="http://schemas.microsoft.com/office/drawing/2014/main" id="{56D98BD2-B3E2-9811-E27C-51D411FF0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8" y="6005513"/>
            <a:ext cx="4356100" cy="686608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BY" sz="2400" b="1">
                <a:solidFill>
                  <a:srgbClr val="663300"/>
                </a:solidFill>
              </a:rPr>
              <a:t>Форма для отливки топора </a:t>
            </a:r>
          </a:p>
          <a:p>
            <a:pPr algn="ctr">
              <a:lnSpc>
                <a:spcPct val="90000"/>
              </a:lnSpc>
            </a:pPr>
            <a:r>
              <a:rPr lang="ru-RU" altLang="ru-BY" sz="2400" b="1">
                <a:solidFill>
                  <a:srgbClr val="663300"/>
                </a:solidFill>
              </a:rPr>
              <a:t>и медный топор</a:t>
            </a:r>
          </a:p>
        </p:txBody>
      </p:sp>
      <p:pic>
        <p:nvPicPr>
          <p:cNvPr id="135176" name="Picture 8">
            <a:extLst>
              <a:ext uri="{FF2B5EF4-FFF2-40B4-BE49-F238E27FC236}">
                <a16:creationId xmlns:a16="http://schemas.microsoft.com/office/drawing/2014/main" id="{00CE3CE1-902C-AEFD-551B-98325147C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3613151"/>
            <a:ext cx="2952750" cy="218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8" name="Picture 10">
            <a:extLst>
              <a:ext uri="{FF2B5EF4-FFF2-40B4-BE49-F238E27FC236}">
                <a16:creationId xmlns:a16="http://schemas.microsoft.com/office/drawing/2014/main" id="{6EF1E234-57F2-7CC6-7002-071B6773699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404814"/>
            <a:ext cx="3168650" cy="2668587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179" name="AutoShape 11">
            <a:extLst>
              <a:ext uri="{FF2B5EF4-FFF2-40B4-BE49-F238E27FC236}">
                <a16:creationId xmlns:a16="http://schemas.microsoft.com/office/drawing/2014/main" id="{C452999D-6D75-4CBE-24B4-9CA6ABC20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4076700"/>
            <a:ext cx="4622800" cy="1697038"/>
          </a:xfrm>
          <a:prstGeom prst="roundRect">
            <a:avLst>
              <a:gd name="adj" fmla="val 16667"/>
            </a:avLst>
          </a:prstGeom>
          <a:solidFill>
            <a:srgbClr val="FFE69F"/>
          </a:solidFill>
          <a:ln w="57150" cmpd="thinThick" algn="ctr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0800" rIns="0" bIns="10800">
            <a:spAutoFit/>
          </a:bodyPr>
          <a:lstStyle/>
          <a:p>
            <a:pPr algn="ctr"/>
            <a:r>
              <a:rPr lang="ru-RU" altLang="ru-BY" sz="2400" b="1" i="1">
                <a:solidFill>
                  <a:srgbClr val="663300"/>
                </a:solidFill>
              </a:rPr>
              <a:t>Почему медные топоры были удобнее и лучше каменных, несмотря на то, что медь – мягкий металл?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>
            <a:extLst>
              <a:ext uri="{FF2B5EF4-FFF2-40B4-BE49-F238E27FC236}">
                <a16:creationId xmlns:a16="http://schemas.microsoft.com/office/drawing/2014/main" id="{C5667787-DA0B-03D2-553B-987A18885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115888"/>
            <a:ext cx="67691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6207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2238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6863" indent="-65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38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51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65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22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BY" sz="3200" b="1">
                <a:solidFill>
                  <a:srgbClr val="663300"/>
                </a:solidFill>
              </a:rPr>
              <a:t>4. Возникновение соседской общины и неравенства.</a:t>
            </a:r>
          </a:p>
        </p:txBody>
      </p:sp>
      <p:pic>
        <p:nvPicPr>
          <p:cNvPr id="137221" name="Picture 5">
            <a:extLst>
              <a:ext uri="{FF2B5EF4-FFF2-40B4-BE49-F238E27FC236}">
                <a16:creationId xmlns:a16="http://schemas.microsoft.com/office/drawing/2014/main" id="{3AD6A7BF-5895-AF4E-871D-21909239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50" y="1368344"/>
            <a:ext cx="3073400" cy="2311400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222" name="Picture 6">
            <a:extLst>
              <a:ext uri="{FF2B5EF4-FFF2-40B4-BE49-F238E27FC236}">
                <a16:creationId xmlns:a16="http://schemas.microsoft.com/office/drawing/2014/main" id="{E95D10B7-B645-86C6-6876-ED2DF0A04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25" y="3322557"/>
            <a:ext cx="3073400" cy="2311400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223" name="Picture 7">
            <a:extLst>
              <a:ext uri="{FF2B5EF4-FFF2-40B4-BE49-F238E27FC236}">
                <a16:creationId xmlns:a16="http://schemas.microsoft.com/office/drawing/2014/main" id="{5B9EF1B4-A0AB-76EB-28A7-91281221E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588" y="1368344"/>
            <a:ext cx="3073400" cy="2311400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226" name="Text Box 10">
            <a:extLst>
              <a:ext uri="{FF2B5EF4-FFF2-40B4-BE49-F238E27FC236}">
                <a16:creationId xmlns:a16="http://schemas.microsoft.com/office/drawing/2014/main" id="{AE24EEAD-09DD-DBE2-1E91-37D849FF3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3887707"/>
            <a:ext cx="1800225" cy="354210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BY" sz="2400" b="1">
                <a:solidFill>
                  <a:srgbClr val="663300"/>
                </a:solidFill>
              </a:rPr>
              <a:t>Род Оленя</a:t>
            </a:r>
          </a:p>
        </p:txBody>
      </p:sp>
      <p:sp>
        <p:nvSpPr>
          <p:cNvPr id="137227" name="Text Box 11">
            <a:extLst>
              <a:ext uri="{FF2B5EF4-FFF2-40B4-BE49-F238E27FC236}">
                <a16:creationId xmlns:a16="http://schemas.microsoft.com/office/drawing/2014/main" id="{A518685F-05E5-D71E-D2EF-6EC1141E4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01" y="5841919"/>
            <a:ext cx="1800225" cy="354210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BY" sz="2400" b="1">
                <a:solidFill>
                  <a:srgbClr val="663300"/>
                </a:solidFill>
              </a:rPr>
              <a:t>Род Быка</a:t>
            </a:r>
          </a:p>
        </p:txBody>
      </p:sp>
      <p:sp>
        <p:nvSpPr>
          <p:cNvPr id="137228" name="Text Box 12">
            <a:extLst>
              <a:ext uri="{FF2B5EF4-FFF2-40B4-BE49-F238E27FC236}">
                <a16:creationId xmlns:a16="http://schemas.microsoft.com/office/drawing/2014/main" id="{1D5414DF-AA98-3AC3-107A-D06B92C10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328" y="1406420"/>
            <a:ext cx="1800225" cy="354210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BY" sz="2400" b="1">
                <a:solidFill>
                  <a:srgbClr val="663300"/>
                </a:solidFill>
              </a:rPr>
              <a:t>Род Лани</a:t>
            </a:r>
          </a:p>
        </p:txBody>
      </p:sp>
      <p:sp>
        <p:nvSpPr>
          <p:cNvPr id="137229" name="Rectangle 13">
            <a:extLst>
              <a:ext uri="{FF2B5EF4-FFF2-40B4-BE49-F238E27FC236}">
                <a16:creationId xmlns:a16="http://schemas.microsoft.com/office/drawing/2014/main" id="{1E777DB8-4023-167C-8A8B-B3C6A03AA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056" y="3903476"/>
            <a:ext cx="5448351" cy="2752540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6000" tIns="82800" rIns="126000" bIns="82800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BY" sz="2400" b="1" dirty="0">
                <a:solidFill>
                  <a:srgbClr val="663300"/>
                </a:solidFill>
              </a:rPr>
              <a:t>Несколько близких родов объединялись в один коллектив – ПЛЕМЯ.  </a:t>
            </a:r>
          </a:p>
          <a:p>
            <a:pPr algn="ctr"/>
            <a:r>
              <a:rPr lang="ru-RU" altLang="ru-BY" sz="2400" b="1" dirty="0">
                <a:solidFill>
                  <a:srgbClr val="663300"/>
                </a:solidFill>
              </a:rPr>
              <a:t>В племени было общим:</a:t>
            </a:r>
          </a:p>
          <a:p>
            <a:pPr lvl="4"/>
            <a:r>
              <a:rPr lang="ru-RU" altLang="ru-BY" sz="2400" b="1" dirty="0">
                <a:solidFill>
                  <a:srgbClr val="663300"/>
                </a:solidFill>
              </a:rPr>
              <a:t>1. Территория.</a:t>
            </a:r>
          </a:p>
          <a:p>
            <a:pPr lvl="4"/>
            <a:r>
              <a:rPr lang="ru-RU" altLang="ru-BY" sz="2400" b="1" dirty="0">
                <a:solidFill>
                  <a:srgbClr val="663300"/>
                </a:solidFill>
              </a:rPr>
              <a:t>2. Язык.</a:t>
            </a:r>
          </a:p>
          <a:p>
            <a:pPr lvl="4"/>
            <a:r>
              <a:rPr lang="ru-RU" altLang="ru-BY" sz="2400" b="1" dirty="0">
                <a:solidFill>
                  <a:srgbClr val="663300"/>
                </a:solidFill>
              </a:rPr>
              <a:t>3. Обычаи.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>
            <a:extLst>
              <a:ext uri="{FF2B5EF4-FFF2-40B4-BE49-F238E27FC236}">
                <a16:creationId xmlns:a16="http://schemas.microsoft.com/office/drawing/2014/main" id="{5380D466-BA6B-39A1-AC85-155091426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115889"/>
            <a:ext cx="6769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6207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2238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6863" indent="-65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38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51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65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22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BY" sz="3200" b="1">
                <a:solidFill>
                  <a:srgbClr val="663300"/>
                </a:solidFill>
              </a:rPr>
              <a:t>1. Возникновение скотоводства.</a:t>
            </a:r>
          </a:p>
        </p:txBody>
      </p:sp>
      <p:pic>
        <p:nvPicPr>
          <p:cNvPr id="70667" name="Picture 11">
            <a:extLst>
              <a:ext uri="{FF2B5EF4-FFF2-40B4-BE49-F238E27FC236}">
                <a16:creationId xmlns:a16="http://schemas.microsoft.com/office/drawing/2014/main" id="{BFD4E0DB-0E09-3780-9E4F-C4DD8AFDA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980728"/>
            <a:ext cx="4946650" cy="5543550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>
            <a:extLst>
              <a:ext uri="{FF2B5EF4-FFF2-40B4-BE49-F238E27FC236}">
                <a16:creationId xmlns:a16="http://schemas.microsoft.com/office/drawing/2014/main" id="{0806EE4F-C7E7-6338-8D86-13FD5F804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765176"/>
            <a:ext cx="828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BY" altLang="ru-BY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8243" name="Text Box 3">
            <a:extLst>
              <a:ext uri="{FF2B5EF4-FFF2-40B4-BE49-F238E27FC236}">
                <a16:creationId xmlns:a16="http://schemas.microsoft.com/office/drawing/2014/main" id="{2688969D-65F6-9705-3E7D-16E8FA2B1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188914"/>
            <a:ext cx="8497888" cy="1368425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ru-RU" altLang="ru-BY" sz="2000" b="1">
                <a:solidFill>
                  <a:srgbClr val="663300"/>
                </a:solidFill>
              </a:rPr>
              <a:t>Изобретение плуга и применение медных орудий труда привело к тому, что люди получали больше еды. Им уже было не нужно трудиться сообща, поэтому родовая община постепенно исчезает. Ей на смену приходит соседская община.</a:t>
            </a:r>
          </a:p>
        </p:txBody>
      </p:sp>
      <p:pic>
        <p:nvPicPr>
          <p:cNvPr id="138251" name="Picture 11">
            <a:extLst>
              <a:ext uri="{FF2B5EF4-FFF2-40B4-BE49-F238E27FC236}">
                <a16:creationId xmlns:a16="http://schemas.microsoft.com/office/drawing/2014/main" id="{ACBB4648-2462-F027-D0CF-E8D81A541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94" y="1557339"/>
            <a:ext cx="9037638" cy="292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52" name="AutoShape 12">
            <a:extLst>
              <a:ext uri="{FF2B5EF4-FFF2-40B4-BE49-F238E27FC236}">
                <a16:creationId xmlns:a16="http://schemas.microsoft.com/office/drawing/2014/main" id="{6A29A0A5-BA6C-DB4E-4EC7-78CD94290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9" y="5230813"/>
            <a:ext cx="8531225" cy="1293812"/>
          </a:xfrm>
          <a:prstGeom prst="roundRect">
            <a:avLst>
              <a:gd name="adj" fmla="val 16667"/>
            </a:avLst>
          </a:prstGeom>
          <a:solidFill>
            <a:srgbClr val="FFE69F"/>
          </a:solidFill>
          <a:ln w="57150" cmpd="thinThick" algn="ctr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0800" rIns="0" bIns="10800">
            <a:spAutoFit/>
          </a:bodyPr>
          <a:lstStyle/>
          <a:p>
            <a:pPr algn="ctr"/>
            <a:r>
              <a:rPr lang="ru-RU" altLang="ru-BY" sz="2400" b="1" i="1">
                <a:solidFill>
                  <a:srgbClr val="663300"/>
                </a:solidFill>
              </a:rPr>
              <a:t>Найдите различия в картинках и определите, </a:t>
            </a:r>
            <a:br>
              <a:rPr lang="ru-RU" altLang="ru-BY" sz="2400" b="1" i="1">
                <a:solidFill>
                  <a:srgbClr val="663300"/>
                </a:solidFill>
              </a:rPr>
            </a:br>
            <a:r>
              <a:rPr lang="ru-RU" altLang="ru-BY" sz="2400" b="1" i="1">
                <a:solidFill>
                  <a:srgbClr val="663300"/>
                </a:solidFill>
              </a:rPr>
              <a:t>какая из них показывает родовую общину, </a:t>
            </a:r>
            <a:br>
              <a:rPr lang="ru-RU" altLang="ru-BY" sz="2400" b="1" i="1">
                <a:solidFill>
                  <a:srgbClr val="663300"/>
                </a:solidFill>
              </a:rPr>
            </a:br>
            <a:r>
              <a:rPr lang="ru-RU" altLang="ru-BY" sz="2400" b="1" i="1">
                <a:solidFill>
                  <a:srgbClr val="663300"/>
                </a:solidFill>
              </a:rPr>
              <a:t>а какая – соседскую. </a:t>
            </a:r>
          </a:p>
        </p:txBody>
      </p:sp>
      <p:sp>
        <p:nvSpPr>
          <p:cNvPr id="138253" name="Rectangle 13">
            <a:extLst>
              <a:ext uri="{FF2B5EF4-FFF2-40B4-BE49-F238E27FC236}">
                <a16:creationId xmlns:a16="http://schemas.microsoft.com/office/drawing/2014/main" id="{258ADFDB-36C4-7D0A-C51D-6EBC51C1E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600" y="3827463"/>
            <a:ext cx="6697662" cy="1317625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6000" tIns="82800" rIns="126000" bIns="82800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BY" sz="2400" b="1" dirty="0">
                <a:solidFill>
                  <a:srgbClr val="663300"/>
                </a:solidFill>
              </a:rPr>
              <a:t>Соседская община – община, состоявшая из больших семей, не связанных родственными связями.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19" name="Picture 23">
            <a:extLst>
              <a:ext uri="{FF2B5EF4-FFF2-40B4-BE49-F238E27FC236}">
                <a16:creationId xmlns:a16="http://schemas.microsoft.com/office/drawing/2014/main" id="{20DFF82D-B376-66BE-634C-E3AE35DFB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260350"/>
            <a:ext cx="8569325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20" name="AutoShape 24">
            <a:extLst>
              <a:ext uri="{FF2B5EF4-FFF2-40B4-BE49-F238E27FC236}">
                <a16:creationId xmlns:a16="http://schemas.microsoft.com/office/drawing/2014/main" id="{3C1C7FA0-D08D-729E-005E-1F4FAD2D1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4640264"/>
            <a:ext cx="8769350" cy="1658621"/>
          </a:xfrm>
          <a:prstGeom prst="roundRect">
            <a:avLst>
              <a:gd name="adj" fmla="val 16667"/>
            </a:avLst>
          </a:prstGeom>
          <a:solidFill>
            <a:srgbClr val="FFE69F"/>
          </a:solidFill>
          <a:ln w="57150" cmpd="thinThick" algn="ctr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0800" rIns="0" bIns="10800">
            <a:spAutoFit/>
          </a:bodyPr>
          <a:lstStyle/>
          <a:p>
            <a:pPr algn="ctr"/>
            <a:r>
              <a:rPr lang="ru-RU" altLang="ru-BY" sz="2400" b="1" i="1">
                <a:solidFill>
                  <a:srgbClr val="663300"/>
                </a:solidFill>
              </a:rPr>
              <a:t>Как стали отличаться друг от друга члены соседской общины? </a:t>
            </a:r>
          </a:p>
          <a:p>
            <a:pPr algn="ctr"/>
            <a:r>
              <a:rPr lang="ru-RU" altLang="ru-BY" sz="2400" b="1" i="1">
                <a:solidFill>
                  <a:srgbClr val="663300"/>
                </a:solidFill>
              </a:rPr>
              <a:t>Почему так происходит?</a:t>
            </a:r>
          </a:p>
          <a:p>
            <a:pPr algn="ctr"/>
            <a:r>
              <a:rPr lang="ru-RU" altLang="ru-BY" sz="2400" b="1" i="1">
                <a:solidFill>
                  <a:srgbClr val="663300"/>
                </a:solidFill>
              </a:rPr>
              <a:t>Кто в племени мог разбогатеть быстрее остальных?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6" name="Rectangle 6">
            <a:extLst>
              <a:ext uri="{FF2B5EF4-FFF2-40B4-BE49-F238E27FC236}">
                <a16:creationId xmlns:a16="http://schemas.microsoft.com/office/drawing/2014/main" id="{96BFF94B-8669-26F0-3D42-0AA8C49C8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676" y="356685"/>
            <a:ext cx="6697663" cy="905881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6000" tIns="82800" rIns="126000" bIns="82800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BY" sz="2400" b="1">
                <a:solidFill>
                  <a:srgbClr val="663300"/>
                </a:solidFill>
              </a:rPr>
              <a:t>Постепенно в первобытных племенах появлялось неравенство.</a:t>
            </a:r>
          </a:p>
        </p:txBody>
      </p:sp>
      <p:sp>
        <p:nvSpPr>
          <p:cNvPr id="107527" name="Rectangle 7">
            <a:extLst>
              <a:ext uri="{FF2B5EF4-FFF2-40B4-BE49-F238E27FC236}">
                <a16:creationId xmlns:a16="http://schemas.microsoft.com/office/drawing/2014/main" id="{873199FD-2779-7E52-96A5-C9A21E955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8" y="2471739"/>
            <a:ext cx="6121400" cy="2397125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58000" tIns="694800" rIns="522000" bIns="694800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ru-RU" altLang="ru-BY" sz="2400" b="1">
                <a:solidFill>
                  <a:srgbClr val="663300"/>
                </a:solidFill>
              </a:rPr>
              <a:t>НЕРАВЕНСТВО – разделение людей на богатых и бедных.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9" name="Picture 11">
            <a:extLst>
              <a:ext uri="{FF2B5EF4-FFF2-40B4-BE49-F238E27FC236}">
                <a16:creationId xmlns:a16="http://schemas.microsoft.com/office/drawing/2014/main" id="{AC5404C7-AB01-EF47-F963-1A41A1D32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476250"/>
            <a:ext cx="3684588" cy="5360988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9814" name="Group 6">
            <a:extLst>
              <a:ext uri="{FF2B5EF4-FFF2-40B4-BE49-F238E27FC236}">
                <a16:creationId xmlns:a16="http://schemas.microsoft.com/office/drawing/2014/main" id="{58D596F6-400C-56AF-A272-2685EC577B1C}"/>
              </a:ext>
            </a:extLst>
          </p:cNvPr>
          <p:cNvGrpSpPr>
            <a:grpSpLocks/>
          </p:cNvGrpSpPr>
          <p:nvPr/>
        </p:nvGrpSpPr>
        <p:grpSpPr bwMode="auto">
          <a:xfrm>
            <a:off x="3101976" y="3789363"/>
            <a:ext cx="2417763" cy="1166812"/>
            <a:chOff x="570" y="2341"/>
            <a:chExt cx="1361" cy="735"/>
          </a:xfrm>
        </p:grpSpPr>
        <p:sp>
          <p:nvSpPr>
            <p:cNvPr id="119815" name="Rectangle 7">
              <a:extLst>
                <a:ext uri="{FF2B5EF4-FFF2-40B4-BE49-F238E27FC236}">
                  <a16:creationId xmlns:a16="http://schemas.microsoft.com/office/drawing/2014/main" id="{06485DE2-CF1C-7F2F-9B6F-CD43592A05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806741">
              <a:off x="570" y="2587"/>
              <a:ext cx="1361" cy="489"/>
            </a:xfrm>
            <a:prstGeom prst="rect">
              <a:avLst/>
            </a:prstGeom>
            <a:solidFill>
              <a:schemeClr val="bg1"/>
            </a:solid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ru-BY" sz="2800">
                  <a:solidFill>
                    <a:srgbClr val="66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anose="020B0604020202020204" pitchFamily="34" charset="0"/>
                </a:rPr>
                <a:t>10</a:t>
              </a:r>
              <a:endParaRPr lang="ru-RU" altLang="ru-BY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ru-RU" altLang="ru-BY" sz="2000" b="1">
                  <a:solidFill>
                    <a:srgbClr val="66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тысяч лет назад</a:t>
              </a:r>
              <a:r>
                <a:rPr lang="ru-RU" altLang="ru-BY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</a:p>
          </p:txBody>
        </p:sp>
        <p:grpSp>
          <p:nvGrpSpPr>
            <p:cNvPr id="119816" name="Group 8">
              <a:extLst>
                <a:ext uri="{FF2B5EF4-FFF2-40B4-BE49-F238E27FC236}">
                  <a16:creationId xmlns:a16="http://schemas.microsoft.com/office/drawing/2014/main" id="{554D3F7C-7623-AA8D-7F25-822866D1EAAB}"/>
                </a:ext>
              </a:extLst>
            </p:cNvPr>
            <p:cNvGrpSpPr>
              <a:grpSpLocks/>
            </p:cNvGrpSpPr>
            <p:nvPr/>
          </p:nvGrpSpPr>
          <p:grpSpPr bwMode="auto">
            <a:xfrm rot="-808706">
              <a:off x="612" y="2341"/>
              <a:ext cx="1043" cy="273"/>
              <a:chOff x="748" y="2478"/>
              <a:chExt cx="1043" cy="453"/>
            </a:xfrm>
          </p:grpSpPr>
          <p:sp>
            <p:nvSpPr>
              <p:cNvPr id="119817" name="Line 9">
                <a:extLst>
                  <a:ext uri="{FF2B5EF4-FFF2-40B4-BE49-F238E27FC236}">
                    <a16:creationId xmlns:a16="http://schemas.microsoft.com/office/drawing/2014/main" id="{AC948FB6-BFC4-F0B5-2B23-4C09C71940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2" y="2478"/>
                <a:ext cx="499" cy="453"/>
              </a:xfrm>
              <a:prstGeom prst="line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BY"/>
              </a:p>
            </p:txBody>
          </p:sp>
          <p:sp>
            <p:nvSpPr>
              <p:cNvPr id="119818" name="Line 10">
                <a:extLst>
                  <a:ext uri="{FF2B5EF4-FFF2-40B4-BE49-F238E27FC236}">
                    <a16:creationId xmlns:a16="http://schemas.microsoft.com/office/drawing/2014/main" id="{C1B96403-EC42-65C3-207E-C1832E998A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8" y="2478"/>
                <a:ext cx="544" cy="453"/>
              </a:xfrm>
              <a:prstGeom prst="line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BY"/>
              </a:p>
            </p:txBody>
          </p:sp>
        </p:grpSp>
      </p:grpSp>
      <p:sp>
        <p:nvSpPr>
          <p:cNvPr id="119820" name="AutoShape 12">
            <a:extLst>
              <a:ext uri="{FF2B5EF4-FFF2-40B4-BE49-F238E27FC236}">
                <a16:creationId xmlns:a16="http://schemas.microsoft.com/office/drawing/2014/main" id="{6CFCD62B-0EE5-0AF1-618F-DAA7D665F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476250"/>
            <a:ext cx="4060825" cy="1766888"/>
          </a:xfrm>
          <a:prstGeom prst="roundRect">
            <a:avLst>
              <a:gd name="adj" fmla="val 16667"/>
            </a:avLst>
          </a:prstGeom>
          <a:solidFill>
            <a:srgbClr val="FFE69F"/>
          </a:solidFill>
          <a:ln w="57150" cmpd="thinThick" algn="ctr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BY" sz="2400" b="1" i="1">
                <a:solidFill>
                  <a:srgbClr val="663300"/>
                </a:solidFill>
              </a:rPr>
              <a:t>Как вы думаете, </a:t>
            </a:r>
            <a:br>
              <a:rPr lang="ru-RU" altLang="ru-BY" sz="2400" b="1" i="1">
                <a:solidFill>
                  <a:srgbClr val="663300"/>
                </a:solidFill>
              </a:rPr>
            </a:br>
            <a:r>
              <a:rPr lang="ru-RU" altLang="ru-BY" sz="2400" b="1" i="1">
                <a:solidFill>
                  <a:srgbClr val="663300"/>
                </a:solidFill>
              </a:rPr>
              <a:t>какую пользу могла принести человеку собака?</a:t>
            </a:r>
          </a:p>
        </p:txBody>
      </p:sp>
      <p:sp>
        <p:nvSpPr>
          <p:cNvPr id="119821" name="Text Box 13">
            <a:extLst>
              <a:ext uri="{FF2B5EF4-FFF2-40B4-BE49-F238E27FC236}">
                <a16:creationId xmlns:a16="http://schemas.microsoft.com/office/drawing/2014/main" id="{BFC3D05C-A6AE-A896-A3AA-10FB75AA8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300" y="4740275"/>
            <a:ext cx="4044950" cy="686608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BY" sz="2400" b="1">
                <a:solidFill>
                  <a:srgbClr val="663300"/>
                </a:solidFill>
              </a:rPr>
              <a:t>Собака – первое прирученное человеком животное.</a:t>
            </a:r>
            <a:r>
              <a:rPr lang="ru-RU" altLang="ru-BY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altLang="ru-BY" sz="2400" b="1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90" name="Picture 34">
            <a:extLst>
              <a:ext uri="{FF2B5EF4-FFF2-40B4-BE49-F238E27FC236}">
                <a16:creationId xmlns:a16="http://schemas.microsoft.com/office/drawing/2014/main" id="{57C5DB47-B9B5-B179-3BE6-C16E8638B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836614"/>
            <a:ext cx="8736012" cy="5832475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89" name="Picture 33">
            <a:extLst>
              <a:ext uri="{FF2B5EF4-FFF2-40B4-BE49-F238E27FC236}">
                <a16:creationId xmlns:a16="http://schemas.microsoft.com/office/drawing/2014/main" id="{BED5CB69-705F-2A86-74B5-80FC837BB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508500"/>
            <a:ext cx="1173162" cy="1981200"/>
          </a:xfrm>
          <a:prstGeom prst="rect">
            <a:avLst/>
          </a:prstGeom>
          <a:noFill/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859" name="Picture 3">
            <a:extLst>
              <a:ext uri="{FF2B5EF4-FFF2-40B4-BE49-F238E27FC236}">
                <a16:creationId xmlns:a16="http://schemas.microsoft.com/office/drawing/2014/main" id="{E10EA301-AA4A-F7D2-4E8D-D258A027D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3429001"/>
            <a:ext cx="1047750" cy="1584325"/>
          </a:xfrm>
          <a:prstGeom prst="rect">
            <a:avLst/>
          </a:prstGeom>
          <a:noFill/>
          <a:ln w="57150" cmpd="thinThick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0" name="Picture 4">
            <a:extLst>
              <a:ext uri="{FF2B5EF4-FFF2-40B4-BE49-F238E27FC236}">
                <a16:creationId xmlns:a16="http://schemas.microsoft.com/office/drawing/2014/main" id="{B7B0718F-2362-A12F-F91E-30CD97F20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4365625"/>
            <a:ext cx="1800225" cy="1189038"/>
          </a:xfrm>
          <a:prstGeom prst="rect">
            <a:avLst/>
          </a:prstGeom>
          <a:noFill/>
          <a:ln w="57150" cmpd="thinThick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1" name="Picture 5">
            <a:extLst>
              <a:ext uri="{FF2B5EF4-FFF2-40B4-BE49-F238E27FC236}">
                <a16:creationId xmlns:a16="http://schemas.microsoft.com/office/drawing/2014/main" id="{0EAA32D5-C67D-0F61-2A58-7DAC52FE0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2276475"/>
            <a:ext cx="1963737" cy="1308100"/>
          </a:xfrm>
          <a:prstGeom prst="rect">
            <a:avLst/>
          </a:prstGeom>
          <a:noFill/>
          <a:ln w="57150" cmpd="thinThick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2" name="Picture 6">
            <a:extLst>
              <a:ext uri="{FF2B5EF4-FFF2-40B4-BE49-F238E27FC236}">
                <a16:creationId xmlns:a16="http://schemas.microsoft.com/office/drawing/2014/main" id="{CEC1CB5B-BEC3-34AF-2F45-971815212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6" y="4149725"/>
            <a:ext cx="1971675" cy="1333500"/>
          </a:xfrm>
          <a:prstGeom prst="rect">
            <a:avLst/>
          </a:prstGeom>
          <a:noFill/>
          <a:ln w="57150" cmpd="thinThick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3" name="Picture 7">
            <a:extLst>
              <a:ext uri="{FF2B5EF4-FFF2-40B4-BE49-F238E27FC236}">
                <a16:creationId xmlns:a16="http://schemas.microsoft.com/office/drawing/2014/main" id="{FF88AC5A-C46D-A386-CE7C-A50FB27E6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3284539"/>
            <a:ext cx="1993900" cy="1216025"/>
          </a:xfrm>
          <a:prstGeom prst="rect">
            <a:avLst/>
          </a:prstGeom>
          <a:noFill/>
          <a:ln w="57150" cmpd="thinThick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4" name="Picture 8">
            <a:extLst>
              <a:ext uri="{FF2B5EF4-FFF2-40B4-BE49-F238E27FC236}">
                <a16:creationId xmlns:a16="http://schemas.microsoft.com/office/drawing/2014/main" id="{DF29F3F8-2FA6-EC9F-5189-E5C60CB9F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349501"/>
            <a:ext cx="1296988" cy="1292225"/>
          </a:xfrm>
          <a:prstGeom prst="rect">
            <a:avLst/>
          </a:prstGeom>
          <a:noFill/>
          <a:ln w="57150" cmpd="thinThick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5" name="Picture 9">
            <a:extLst>
              <a:ext uri="{FF2B5EF4-FFF2-40B4-BE49-F238E27FC236}">
                <a16:creationId xmlns:a16="http://schemas.microsoft.com/office/drawing/2014/main" id="{36B58CCF-E3EB-EF34-9187-BDAB6D445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773239"/>
            <a:ext cx="1944688" cy="1489075"/>
          </a:xfrm>
          <a:prstGeom prst="rect">
            <a:avLst/>
          </a:prstGeom>
          <a:noFill/>
          <a:ln w="57150" cmpd="thinThick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6" name="Text Box 10">
            <a:extLst>
              <a:ext uri="{FF2B5EF4-FFF2-40B4-BE49-F238E27FC236}">
                <a16:creationId xmlns:a16="http://schemas.microsoft.com/office/drawing/2014/main" id="{406A3310-7D8E-7BC2-848F-33C208068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639" y="4027489"/>
            <a:ext cx="1944687" cy="448713"/>
          </a:xfrm>
          <a:prstGeom prst="rect">
            <a:avLst/>
          </a:prstGeom>
          <a:solidFill>
            <a:srgbClr val="663300">
              <a:alpha val="6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cmpd="thinThick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BY" b="1">
                <a:solidFill>
                  <a:srgbClr val="FFE69F"/>
                </a:solidFill>
              </a:rPr>
              <a:t>9 тыс.</a:t>
            </a:r>
            <a:br>
              <a:rPr lang="ru-RU" altLang="ru-BY" b="1">
                <a:solidFill>
                  <a:srgbClr val="FFE69F"/>
                </a:solidFill>
              </a:rPr>
            </a:br>
            <a:r>
              <a:rPr lang="ru-RU" altLang="ru-BY" b="1">
                <a:solidFill>
                  <a:srgbClr val="FFE69F"/>
                </a:solidFill>
              </a:rPr>
              <a:t>лет назад</a:t>
            </a:r>
          </a:p>
        </p:txBody>
      </p:sp>
      <p:sp>
        <p:nvSpPr>
          <p:cNvPr id="121867" name="Text Box 11">
            <a:extLst>
              <a:ext uri="{FF2B5EF4-FFF2-40B4-BE49-F238E27FC236}">
                <a16:creationId xmlns:a16="http://schemas.microsoft.com/office/drawing/2014/main" id="{C14F6F62-22EA-4966-E367-70B353B64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3206751"/>
            <a:ext cx="1368425" cy="448713"/>
          </a:xfrm>
          <a:prstGeom prst="rect">
            <a:avLst/>
          </a:prstGeom>
          <a:solidFill>
            <a:srgbClr val="663300">
              <a:alpha val="6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cmpd="thinThick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BY" b="1">
                <a:solidFill>
                  <a:srgbClr val="FFE69F"/>
                </a:solidFill>
              </a:rPr>
              <a:t>8 тыс. </a:t>
            </a:r>
            <a:br>
              <a:rPr lang="ru-RU" altLang="ru-BY" b="1">
                <a:solidFill>
                  <a:srgbClr val="FFE69F"/>
                </a:solidFill>
              </a:rPr>
            </a:br>
            <a:r>
              <a:rPr lang="ru-RU" altLang="ru-BY" b="1">
                <a:solidFill>
                  <a:srgbClr val="FFE69F"/>
                </a:solidFill>
              </a:rPr>
              <a:t>лет назад</a:t>
            </a:r>
          </a:p>
        </p:txBody>
      </p:sp>
      <p:sp>
        <p:nvSpPr>
          <p:cNvPr id="121868" name="Text Box 12">
            <a:extLst>
              <a:ext uri="{FF2B5EF4-FFF2-40B4-BE49-F238E27FC236}">
                <a16:creationId xmlns:a16="http://schemas.microsoft.com/office/drawing/2014/main" id="{4163A282-FC8F-978D-BDDF-113D405E3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4581526"/>
            <a:ext cx="1296988" cy="448713"/>
          </a:xfrm>
          <a:prstGeom prst="rect">
            <a:avLst/>
          </a:prstGeom>
          <a:solidFill>
            <a:srgbClr val="663300">
              <a:alpha val="6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cmpd="thinThick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BY" b="1">
                <a:solidFill>
                  <a:srgbClr val="FFE69F"/>
                </a:solidFill>
              </a:rPr>
              <a:t>7 тыс.</a:t>
            </a:r>
            <a:br>
              <a:rPr lang="ru-RU" altLang="ru-BY" b="1">
                <a:solidFill>
                  <a:srgbClr val="FFE69F"/>
                </a:solidFill>
              </a:rPr>
            </a:br>
            <a:r>
              <a:rPr lang="ru-RU" altLang="ru-BY" b="1">
                <a:solidFill>
                  <a:srgbClr val="FFE69F"/>
                </a:solidFill>
              </a:rPr>
              <a:t>лет назад</a:t>
            </a:r>
          </a:p>
        </p:txBody>
      </p:sp>
      <p:sp>
        <p:nvSpPr>
          <p:cNvPr id="121869" name="Text Box 13">
            <a:extLst>
              <a:ext uri="{FF2B5EF4-FFF2-40B4-BE49-F238E27FC236}">
                <a16:creationId xmlns:a16="http://schemas.microsoft.com/office/drawing/2014/main" id="{81E9F8FC-8FEC-3DD4-C374-AA482D599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850" y="5040314"/>
            <a:ext cx="1943100" cy="448713"/>
          </a:xfrm>
          <a:prstGeom prst="rect">
            <a:avLst/>
          </a:prstGeom>
          <a:solidFill>
            <a:srgbClr val="663300">
              <a:alpha val="6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cmpd="thinThick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BY" b="1">
                <a:solidFill>
                  <a:srgbClr val="FFE69F"/>
                </a:solidFill>
              </a:rPr>
              <a:t>7 тыс. </a:t>
            </a:r>
            <a:br>
              <a:rPr lang="ru-RU" altLang="ru-BY" b="1">
                <a:solidFill>
                  <a:srgbClr val="FFE69F"/>
                </a:solidFill>
              </a:rPr>
            </a:br>
            <a:r>
              <a:rPr lang="ru-RU" altLang="ru-BY" b="1">
                <a:solidFill>
                  <a:srgbClr val="FFE69F"/>
                </a:solidFill>
              </a:rPr>
              <a:t>лет назад</a:t>
            </a:r>
          </a:p>
        </p:txBody>
      </p:sp>
      <p:sp>
        <p:nvSpPr>
          <p:cNvPr id="121870" name="Text Box 14">
            <a:extLst>
              <a:ext uri="{FF2B5EF4-FFF2-40B4-BE49-F238E27FC236}">
                <a16:creationId xmlns:a16="http://schemas.microsoft.com/office/drawing/2014/main" id="{7C2839CD-4513-8445-A309-42B7CABB2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2846389"/>
            <a:ext cx="2016125" cy="448713"/>
          </a:xfrm>
          <a:prstGeom prst="rect">
            <a:avLst/>
          </a:prstGeom>
          <a:solidFill>
            <a:srgbClr val="663300">
              <a:alpha val="6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cmpd="thinThick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BY" b="1">
                <a:solidFill>
                  <a:srgbClr val="FFE69F"/>
                </a:solidFill>
              </a:rPr>
              <a:t>4,5 тыс. </a:t>
            </a:r>
            <a:br>
              <a:rPr lang="ru-RU" altLang="ru-BY" b="1">
                <a:solidFill>
                  <a:srgbClr val="FFE69F"/>
                </a:solidFill>
              </a:rPr>
            </a:br>
            <a:r>
              <a:rPr lang="ru-RU" altLang="ru-BY" b="1">
                <a:solidFill>
                  <a:srgbClr val="FFE69F"/>
                </a:solidFill>
              </a:rPr>
              <a:t>лет назад</a:t>
            </a:r>
          </a:p>
        </p:txBody>
      </p:sp>
      <p:sp>
        <p:nvSpPr>
          <p:cNvPr id="121872" name="Text Box 16">
            <a:extLst>
              <a:ext uri="{FF2B5EF4-FFF2-40B4-BE49-F238E27FC236}">
                <a16:creationId xmlns:a16="http://schemas.microsoft.com/office/drawing/2014/main" id="{27C0B1C7-2E41-946F-8734-40558DA5A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8776" y="3113089"/>
            <a:ext cx="1946275" cy="448713"/>
          </a:xfrm>
          <a:prstGeom prst="rect">
            <a:avLst/>
          </a:prstGeom>
          <a:solidFill>
            <a:srgbClr val="663300">
              <a:alpha val="6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cmpd="thinThick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BY" b="1">
                <a:solidFill>
                  <a:srgbClr val="FFE69F"/>
                </a:solidFill>
              </a:rPr>
              <a:t>2 тыс. </a:t>
            </a:r>
            <a:br>
              <a:rPr lang="ru-RU" altLang="ru-BY" b="1">
                <a:solidFill>
                  <a:srgbClr val="FFE69F"/>
                </a:solidFill>
              </a:rPr>
            </a:br>
            <a:r>
              <a:rPr lang="ru-RU" altLang="ru-BY" b="1">
                <a:solidFill>
                  <a:srgbClr val="FFE69F"/>
                </a:solidFill>
              </a:rPr>
              <a:t>лет назад</a:t>
            </a:r>
          </a:p>
        </p:txBody>
      </p:sp>
      <p:sp>
        <p:nvSpPr>
          <p:cNvPr id="121884" name="Text Box 28">
            <a:extLst>
              <a:ext uri="{FF2B5EF4-FFF2-40B4-BE49-F238E27FC236}">
                <a16:creationId xmlns:a16="http://schemas.microsoft.com/office/drawing/2014/main" id="{A138C573-EBCD-104C-AC58-24B813342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725" y="5084764"/>
            <a:ext cx="1727200" cy="448713"/>
          </a:xfrm>
          <a:prstGeom prst="rect">
            <a:avLst/>
          </a:prstGeom>
          <a:solidFill>
            <a:srgbClr val="663300">
              <a:alpha val="6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cmpd="thinThick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BY" b="1">
                <a:solidFill>
                  <a:srgbClr val="FFE69F"/>
                </a:solidFill>
              </a:rPr>
              <a:t>3 тыс.</a:t>
            </a:r>
            <a:br>
              <a:rPr lang="ru-RU" altLang="ru-BY" b="1">
                <a:solidFill>
                  <a:srgbClr val="FFE69F"/>
                </a:solidFill>
              </a:rPr>
            </a:br>
            <a:r>
              <a:rPr lang="ru-RU" altLang="ru-BY" b="1">
                <a:solidFill>
                  <a:srgbClr val="FFE69F"/>
                </a:solidFill>
              </a:rPr>
              <a:t>лет назад</a:t>
            </a:r>
          </a:p>
        </p:txBody>
      </p:sp>
      <p:sp>
        <p:nvSpPr>
          <p:cNvPr id="121885" name="Text Box 29">
            <a:extLst>
              <a:ext uri="{FF2B5EF4-FFF2-40B4-BE49-F238E27FC236}">
                <a16:creationId xmlns:a16="http://schemas.microsoft.com/office/drawing/2014/main" id="{8402F38D-5795-206A-5E85-E041A64EC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6021389"/>
            <a:ext cx="1296987" cy="448713"/>
          </a:xfrm>
          <a:prstGeom prst="rect">
            <a:avLst/>
          </a:prstGeom>
          <a:solidFill>
            <a:srgbClr val="663300">
              <a:alpha val="6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cmpd="thinThick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BY" b="1">
                <a:solidFill>
                  <a:srgbClr val="FFE69F"/>
                </a:solidFill>
              </a:rPr>
              <a:t>3 тыс.</a:t>
            </a:r>
            <a:br>
              <a:rPr lang="ru-RU" altLang="ru-BY" b="1">
                <a:solidFill>
                  <a:srgbClr val="FFE69F"/>
                </a:solidFill>
              </a:rPr>
            </a:br>
            <a:r>
              <a:rPr lang="ru-RU" altLang="ru-BY" b="1">
                <a:solidFill>
                  <a:srgbClr val="FFE69F"/>
                </a:solidFill>
              </a:rPr>
              <a:t>лет назад</a:t>
            </a:r>
          </a:p>
        </p:txBody>
      </p:sp>
      <p:sp>
        <p:nvSpPr>
          <p:cNvPr id="121888" name="AutoShape 32">
            <a:extLst>
              <a:ext uri="{FF2B5EF4-FFF2-40B4-BE49-F238E27FC236}">
                <a16:creationId xmlns:a16="http://schemas.microsoft.com/office/drawing/2014/main" id="{A06451E8-5D0B-6202-DA57-283C22002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526" y="44450"/>
            <a:ext cx="7345363" cy="841376"/>
          </a:xfrm>
          <a:prstGeom prst="roundRect">
            <a:avLst>
              <a:gd name="adj" fmla="val 16667"/>
            </a:avLst>
          </a:prstGeom>
          <a:solidFill>
            <a:srgbClr val="FFE69F"/>
          </a:solidFill>
          <a:ln w="57150" cmpd="thinThick" algn="ctr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0800" rIns="0" bIns="10800">
            <a:spAutoFit/>
          </a:bodyPr>
          <a:lstStyle/>
          <a:p>
            <a:pPr algn="ctr"/>
            <a:r>
              <a:rPr lang="ru-RU" altLang="ru-BY" sz="2400" b="1" i="1">
                <a:solidFill>
                  <a:srgbClr val="663300"/>
                </a:solidFill>
              </a:rPr>
              <a:t>В каком порядке и где происходило </a:t>
            </a:r>
            <a:br>
              <a:rPr lang="ru-RU" altLang="ru-BY" sz="2400" b="1" i="1">
                <a:solidFill>
                  <a:srgbClr val="663300"/>
                </a:solidFill>
              </a:rPr>
            </a:br>
            <a:r>
              <a:rPr lang="ru-RU" altLang="ru-BY" sz="2400" b="1" i="1">
                <a:solidFill>
                  <a:srgbClr val="663300"/>
                </a:solidFill>
              </a:rPr>
              <a:t>приручение животных?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5" name="Group 25">
            <a:extLst>
              <a:ext uri="{FF2B5EF4-FFF2-40B4-BE49-F238E27FC236}">
                <a16:creationId xmlns:a16="http://schemas.microsoft.com/office/drawing/2014/main" id="{0B948BA4-AED8-58C5-CDAD-ADE064A675B2}"/>
              </a:ext>
            </a:extLst>
          </p:cNvPr>
          <p:cNvGrpSpPr>
            <a:grpSpLocks/>
          </p:cNvGrpSpPr>
          <p:nvPr/>
        </p:nvGrpSpPr>
        <p:grpSpPr bwMode="auto">
          <a:xfrm>
            <a:off x="1724025" y="1217614"/>
            <a:ext cx="8743950" cy="2714625"/>
            <a:chOff x="139" y="890"/>
            <a:chExt cx="5508" cy="771"/>
          </a:xfrm>
        </p:grpSpPr>
        <p:sp>
          <p:nvSpPr>
            <p:cNvPr id="122906" name="AutoShape 26">
              <a:extLst>
                <a:ext uri="{FF2B5EF4-FFF2-40B4-BE49-F238E27FC236}">
                  <a16:creationId xmlns:a16="http://schemas.microsoft.com/office/drawing/2014/main" id="{7D0E0CA3-1312-7A18-06A9-91D19F44B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" y="890"/>
              <a:ext cx="5066" cy="771"/>
            </a:xfrm>
            <a:prstGeom prst="rightArrow">
              <a:avLst>
                <a:gd name="adj1" fmla="val 70426"/>
                <a:gd name="adj2" fmla="val 33218"/>
              </a:avLst>
            </a:prstGeom>
            <a:solidFill>
              <a:srgbClr val="D66F36"/>
            </a:solidFill>
            <a:ln w="9525">
              <a:solidFill>
                <a:srgbClr val="66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BY"/>
            </a:p>
          </p:txBody>
        </p:sp>
        <p:sp>
          <p:nvSpPr>
            <p:cNvPr id="122907" name="Rectangle 27">
              <a:extLst>
                <a:ext uri="{FF2B5EF4-FFF2-40B4-BE49-F238E27FC236}">
                  <a16:creationId xmlns:a16="http://schemas.microsoft.com/office/drawing/2014/main" id="{D2FFEC02-2E22-ACA9-77C1-69A2944CF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" y="1002"/>
              <a:ext cx="163" cy="540"/>
            </a:xfrm>
            <a:prstGeom prst="rect">
              <a:avLst/>
            </a:prstGeom>
            <a:solidFill>
              <a:srgbClr val="D66F36"/>
            </a:solidFill>
            <a:ln w="9525">
              <a:solidFill>
                <a:srgbClr val="66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BY"/>
            </a:p>
          </p:txBody>
        </p:sp>
        <p:sp>
          <p:nvSpPr>
            <p:cNvPr id="122908" name="Rectangle 28">
              <a:extLst>
                <a:ext uri="{FF2B5EF4-FFF2-40B4-BE49-F238E27FC236}">
                  <a16:creationId xmlns:a16="http://schemas.microsoft.com/office/drawing/2014/main" id="{5F3DA9D9-8333-CDD8-4D7A-665A647A6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" y="1002"/>
              <a:ext cx="163" cy="540"/>
            </a:xfrm>
            <a:prstGeom prst="rect">
              <a:avLst/>
            </a:prstGeom>
            <a:solidFill>
              <a:srgbClr val="D66F36"/>
            </a:solidFill>
            <a:ln w="9525">
              <a:solidFill>
                <a:srgbClr val="66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BY"/>
            </a:p>
          </p:txBody>
        </p:sp>
      </p:grpSp>
      <p:sp>
        <p:nvSpPr>
          <p:cNvPr id="122886" name="Text Box 6">
            <a:extLst>
              <a:ext uri="{FF2B5EF4-FFF2-40B4-BE49-F238E27FC236}">
                <a16:creationId xmlns:a16="http://schemas.microsoft.com/office/drawing/2014/main" id="{D9232D1F-EA4F-F21F-0DE5-357FD412B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926" y="3830638"/>
            <a:ext cx="792163" cy="769708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BY" b="1">
                <a:solidFill>
                  <a:srgbClr val="663300"/>
                </a:solidFill>
              </a:rPr>
              <a:t>9 тыс. лет назад  </a:t>
            </a:r>
          </a:p>
        </p:txBody>
      </p:sp>
      <p:sp>
        <p:nvSpPr>
          <p:cNvPr id="122887" name="Text Box 7">
            <a:extLst>
              <a:ext uri="{FF2B5EF4-FFF2-40B4-BE49-F238E27FC236}">
                <a16:creationId xmlns:a16="http://schemas.microsoft.com/office/drawing/2014/main" id="{B88F923F-85A2-C15B-E727-029F5CB0F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6" y="3830638"/>
            <a:ext cx="936625" cy="769708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BY" b="1">
                <a:solidFill>
                  <a:srgbClr val="663300"/>
                </a:solidFill>
              </a:rPr>
              <a:t>8 тыс. лет назад</a:t>
            </a:r>
          </a:p>
        </p:txBody>
      </p:sp>
      <p:sp>
        <p:nvSpPr>
          <p:cNvPr id="122888" name="Text Box 8">
            <a:extLst>
              <a:ext uri="{FF2B5EF4-FFF2-40B4-BE49-F238E27FC236}">
                <a16:creationId xmlns:a16="http://schemas.microsoft.com/office/drawing/2014/main" id="{5F6F3C42-3BF9-ABF7-0F59-D68E9BA72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3830639"/>
            <a:ext cx="1079500" cy="520409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BY" b="1">
                <a:solidFill>
                  <a:srgbClr val="663300"/>
                </a:solidFill>
              </a:rPr>
              <a:t>7 тыс. лет назад</a:t>
            </a:r>
          </a:p>
        </p:txBody>
      </p:sp>
      <p:sp>
        <p:nvSpPr>
          <p:cNvPr id="122889" name="Text Box 9">
            <a:extLst>
              <a:ext uri="{FF2B5EF4-FFF2-40B4-BE49-F238E27FC236}">
                <a16:creationId xmlns:a16="http://schemas.microsoft.com/office/drawing/2014/main" id="{98134529-84D7-57F4-FE52-A1D1D7485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6" y="4365626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BY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22890" name="Text Box 10">
            <a:extLst>
              <a:ext uri="{FF2B5EF4-FFF2-40B4-BE49-F238E27FC236}">
                <a16:creationId xmlns:a16="http://schemas.microsoft.com/office/drawing/2014/main" id="{DB31DD1B-4439-04D4-C31B-4792F8246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8" y="3830639"/>
            <a:ext cx="1008062" cy="520409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BY" b="1">
                <a:solidFill>
                  <a:srgbClr val="663300"/>
                </a:solidFill>
              </a:rPr>
              <a:t>4,5 тыс. лет назад   </a:t>
            </a:r>
          </a:p>
        </p:txBody>
      </p:sp>
      <p:sp>
        <p:nvSpPr>
          <p:cNvPr id="122891" name="Text Box 11">
            <a:extLst>
              <a:ext uri="{FF2B5EF4-FFF2-40B4-BE49-F238E27FC236}">
                <a16:creationId xmlns:a16="http://schemas.microsoft.com/office/drawing/2014/main" id="{76A3BCBA-6E61-B6F1-5219-92E6FDDD7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9538" y="3830639"/>
            <a:ext cx="1008062" cy="520409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BY" b="1">
                <a:solidFill>
                  <a:srgbClr val="663300"/>
                </a:solidFill>
              </a:rPr>
              <a:t>3 тыс. лет назад </a:t>
            </a:r>
          </a:p>
        </p:txBody>
      </p:sp>
      <p:sp>
        <p:nvSpPr>
          <p:cNvPr id="122892" name="Text Box 12">
            <a:extLst>
              <a:ext uri="{FF2B5EF4-FFF2-40B4-BE49-F238E27FC236}">
                <a16:creationId xmlns:a16="http://schemas.microsoft.com/office/drawing/2014/main" id="{83377D8A-52D7-E721-BA83-D9F9E1925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1" y="3830639"/>
            <a:ext cx="1008063" cy="520409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BY" b="1">
                <a:solidFill>
                  <a:srgbClr val="663300"/>
                </a:solidFill>
              </a:rPr>
              <a:t>2 тыс. лет назад </a:t>
            </a:r>
          </a:p>
        </p:txBody>
      </p:sp>
      <p:sp>
        <p:nvSpPr>
          <p:cNvPr id="122894" name="Text Box 14">
            <a:extLst>
              <a:ext uri="{FF2B5EF4-FFF2-40B4-BE49-F238E27FC236}">
                <a16:creationId xmlns:a16="http://schemas.microsoft.com/office/drawing/2014/main" id="{5860FD48-BFBF-76E3-5180-B7D9619CD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3830639"/>
            <a:ext cx="1008063" cy="520409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BY" b="1">
                <a:solidFill>
                  <a:srgbClr val="663300"/>
                </a:solidFill>
              </a:rPr>
              <a:t>10 тыс.</a:t>
            </a:r>
            <a:br>
              <a:rPr lang="ru-RU" altLang="ru-BY" b="1">
                <a:solidFill>
                  <a:srgbClr val="663300"/>
                </a:solidFill>
              </a:rPr>
            </a:br>
            <a:r>
              <a:rPr lang="ru-RU" altLang="ru-BY" b="1">
                <a:solidFill>
                  <a:srgbClr val="663300"/>
                </a:solidFill>
              </a:rPr>
              <a:t>лет назад  </a:t>
            </a:r>
          </a:p>
        </p:txBody>
      </p:sp>
      <p:sp>
        <p:nvSpPr>
          <p:cNvPr id="122899" name="Rectangle 19">
            <a:extLst>
              <a:ext uri="{FF2B5EF4-FFF2-40B4-BE49-F238E27FC236}">
                <a16:creationId xmlns:a16="http://schemas.microsoft.com/office/drawing/2014/main" id="{AC88BB3D-0667-B66B-FF02-A0401FC35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1" y="1793875"/>
            <a:ext cx="1008063" cy="719138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/>
          <a:lstStyle/>
          <a:p>
            <a:pPr algn="ctr">
              <a:lnSpc>
                <a:spcPct val="90000"/>
              </a:lnSpc>
            </a:pPr>
            <a:r>
              <a:rPr lang="ru-RU" altLang="ru-BY" b="1">
                <a:solidFill>
                  <a:srgbClr val="663300"/>
                </a:solidFill>
              </a:rPr>
              <a:t>свинья</a:t>
            </a:r>
          </a:p>
        </p:txBody>
      </p:sp>
      <p:sp>
        <p:nvSpPr>
          <p:cNvPr id="122912" name="Rectangle 32">
            <a:extLst>
              <a:ext uri="{FF2B5EF4-FFF2-40B4-BE49-F238E27FC236}">
                <a16:creationId xmlns:a16="http://schemas.microsoft.com/office/drawing/2014/main" id="{16BB0090-DDB1-6D6D-B0AF-870404D7F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1" y="2586039"/>
            <a:ext cx="1008063" cy="719137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/>
          <a:lstStyle/>
          <a:p>
            <a:pPr algn="ctr">
              <a:lnSpc>
                <a:spcPct val="90000"/>
              </a:lnSpc>
            </a:pPr>
            <a:r>
              <a:rPr lang="ru-RU" altLang="ru-BY" b="1">
                <a:solidFill>
                  <a:srgbClr val="663300"/>
                </a:solidFill>
              </a:rPr>
              <a:t>коза</a:t>
            </a:r>
          </a:p>
        </p:txBody>
      </p:sp>
      <p:sp>
        <p:nvSpPr>
          <p:cNvPr id="122913" name="Rectangle 33">
            <a:extLst>
              <a:ext uri="{FF2B5EF4-FFF2-40B4-BE49-F238E27FC236}">
                <a16:creationId xmlns:a16="http://schemas.microsoft.com/office/drawing/2014/main" id="{389194B5-30EB-CF75-0354-3EFB33F35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9538" y="1793875"/>
            <a:ext cx="1008062" cy="719138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/>
          <a:lstStyle/>
          <a:p>
            <a:pPr algn="ctr">
              <a:lnSpc>
                <a:spcPct val="90000"/>
              </a:lnSpc>
            </a:pPr>
            <a:r>
              <a:rPr lang="ru-RU" altLang="ru-BY" b="1">
                <a:solidFill>
                  <a:srgbClr val="663300"/>
                </a:solidFill>
              </a:rPr>
              <a:t>кошка</a:t>
            </a:r>
          </a:p>
        </p:txBody>
      </p:sp>
      <p:sp>
        <p:nvSpPr>
          <p:cNvPr id="122914" name="Rectangle 34">
            <a:extLst>
              <a:ext uri="{FF2B5EF4-FFF2-40B4-BE49-F238E27FC236}">
                <a16:creationId xmlns:a16="http://schemas.microsoft.com/office/drawing/2014/main" id="{B9131806-86CC-96B5-46C4-D26E61A6F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9538" y="2586039"/>
            <a:ext cx="1008062" cy="719137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/>
          <a:lstStyle/>
          <a:p>
            <a:pPr algn="ctr">
              <a:lnSpc>
                <a:spcPct val="90000"/>
              </a:lnSpc>
            </a:pPr>
            <a:r>
              <a:rPr lang="ru-RU" altLang="ru-BY" b="1">
                <a:solidFill>
                  <a:srgbClr val="663300"/>
                </a:solidFill>
              </a:rPr>
              <a:t>осел</a:t>
            </a:r>
          </a:p>
        </p:txBody>
      </p:sp>
      <p:sp>
        <p:nvSpPr>
          <p:cNvPr id="122915" name="Rectangle 35">
            <a:extLst>
              <a:ext uri="{FF2B5EF4-FFF2-40B4-BE49-F238E27FC236}">
                <a16:creationId xmlns:a16="http://schemas.microsoft.com/office/drawing/2014/main" id="{6C845D3B-1A98-481B-9472-E02CB2F83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01" y="2216150"/>
            <a:ext cx="1008063" cy="719138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/>
          <a:lstStyle/>
          <a:p>
            <a:pPr algn="ctr">
              <a:lnSpc>
                <a:spcPct val="90000"/>
              </a:lnSpc>
            </a:pPr>
            <a:r>
              <a:rPr lang="ru-RU" altLang="ru-BY" b="1">
                <a:solidFill>
                  <a:srgbClr val="663300"/>
                </a:solidFill>
              </a:rPr>
              <a:t>петух</a:t>
            </a:r>
          </a:p>
        </p:txBody>
      </p:sp>
      <p:sp>
        <p:nvSpPr>
          <p:cNvPr id="122916" name="Rectangle 36">
            <a:extLst>
              <a:ext uri="{FF2B5EF4-FFF2-40B4-BE49-F238E27FC236}">
                <a16:creationId xmlns:a16="http://schemas.microsoft.com/office/drawing/2014/main" id="{B8BB1E99-AB04-F020-D01C-BCED1E5F8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2216150"/>
            <a:ext cx="1008063" cy="719138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/>
          <a:lstStyle/>
          <a:p>
            <a:pPr algn="ctr">
              <a:lnSpc>
                <a:spcPct val="90000"/>
              </a:lnSpc>
            </a:pPr>
            <a:r>
              <a:rPr lang="ru-RU" altLang="ru-BY" b="1">
                <a:solidFill>
                  <a:srgbClr val="663300"/>
                </a:solidFill>
              </a:rPr>
              <a:t>собака</a:t>
            </a:r>
          </a:p>
        </p:txBody>
      </p:sp>
      <p:sp>
        <p:nvSpPr>
          <p:cNvPr id="122917" name="Rectangle 37">
            <a:extLst>
              <a:ext uri="{FF2B5EF4-FFF2-40B4-BE49-F238E27FC236}">
                <a16:creationId xmlns:a16="http://schemas.microsoft.com/office/drawing/2014/main" id="{708CDACC-E840-2779-24F3-27FA63E0F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1" y="2216150"/>
            <a:ext cx="792163" cy="719138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/>
          <a:lstStyle/>
          <a:p>
            <a:pPr algn="ctr">
              <a:lnSpc>
                <a:spcPct val="90000"/>
              </a:lnSpc>
            </a:pPr>
            <a:r>
              <a:rPr lang="ru-RU" altLang="ru-BY" b="1">
                <a:solidFill>
                  <a:srgbClr val="663300"/>
                </a:solidFill>
              </a:rPr>
              <a:t>овца</a:t>
            </a:r>
          </a:p>
        </p:txBody>
      </p:sp>
      <p:sp>
        <p:nvSpPr>
          <p:cNvPr id="122918" name="Rectangle 38">
            <a:extLst>
              <a:ext uri="{FF2B5EF4-FFF2-40B4-BE49-F238E27FC236}">
                <a16:creationId xmlns:a16="http://schemas.microsoft.com/office/drawing/2014/main" id="{4361D4D0-167F-3C6F-F8A4-1B88A5F01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976" y="2216150"/>
            <a:ext cx="1008063" cy="719138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/>
          <a:lstStyle/>
          <a:p>
            <a:pPr algn="ctr">
              <a:lnSpc>
                <a:spcPct val="90000"/>
              </a:lnSpc>
            </a:pPr>
            <a:r>
              <a:rPr lang="ru-RU" altLang="ru-BY" b="1">
                <a:solidFill>
                  <a:srgbClr val="663300"/>
                </a:solidFill>
              </a:rPr>
              <a:t>корова</a:t>
            </a:r>
          </a:p>
        </p:txBody>
      </p:sp>
      <p:sp>
        <p:nvSpPr>
          <p:cNvPr id="122919" name="Rectangle 39">
            <a:extLst>
              <a:ext uri="{FF2B5EF4-FFF2-40B4-BE49-F238E27FC236}">
                <a16:creationId xmlns:a16="http://schemas.microsoft.com/office/drawing/2014/main" id="{F619300F-3EDD-6F29-EF4B-8B8924290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338" y="2216150"/>
            <a:ext cx="1008062" cy="719138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/>
          <a:lstStyle/>
          <a:p>
            <a:pPr algn="ctr">
              <a:lnSpc>
                <a:spcPct val="90000"/>
              </a:lnSpc>
            </a:pPr>
            <a:r>
              <a:rPr lang="ru-RU" altLang="ru-BY" b="1">
                <a:solidFill>
                  <a:srgbClr val="663300"/>
                </a:solidFill>
              </a:rPr>
              <a:t>лошадь</a:t>
            </a:r>
          </a:p>
        </p:txBody>
      </p:sp>
      <p:sp>
        <p:nvSpPr>
          <p:cNvPr id="122920" name="AutoShape 40">
            <a:extLst>
              <a:ext uri="{FF2B5EF4-FFF2-40B4-BE49-F238E27FC236}">
                <a16:creationId xmlns:a16="http://schemas.microsoft.com/office/drawing/2014/main" id="{2CE03E57-5BE7-CA7B-A1A4-195ADDC89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526" y="163513"/>
            <a:ext cx="7345363" cy="841376"/>
          </a:xfrm>
          <a:prstGeom prst="roundRect">
            <a:avLst>
              <a:gd name="adj" fmla="val 16667"/>
            </a:avLst>
          </a:prstGeom>
          <a:solidFill>
            <a:srgbClr val="FFE69F"/>
          </a:solidFill>
          <a:ln w="57150" cmpd="thinThick" algn="ctr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0800" rIns="0" bIns="10800">
            <a:spAutoFit/>
          </a:bodyPr>
          <a:lstStyle/>
          <a:p>
            <a:pPr algn="ctr"/>
            <a:r>
              <a:rPr lang="ru-RU" altLang="ru-BY" sz="2400" b="1" i="1">
                <a:solidFill>
                  <a:srgbClr val="663300"/>
                </a:solidFill>
              </a:rPr>
              <a:t>Почему именно в таком порядке происходило приручение животных?</a:t>
            </a:r>
          </a:p>
        </p:txBody>
      </p:sp>
      <p:sp>
        <p:nvSpPr>
          <p:cNvPr id="122921" name="Text Box 41">
            <a:extLst>
              <a:ext uri="{FF2B5EF4-FFF2-40B4-BE49-F238E27FC236}">
                <a16:creationId xmlns:a16="http://schemas.microsoft.com/office/drawing/2014/main" id="{0424D711-E617-D328-6E93-5AFD387DD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5349875"/>
            <a:ext cx="8642350" cy="1174750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/>
            <a:r>
              <a:rPr lang="ru-RU" altLang="ru-BY" sz="2400" b="1">
                <a:solidFill>
                  <a:srgbClr val="663300"/>
                </a:solidFill>
              </a:rPr>
              <a:t>Процесс приручения животных зависел от освоения человеком мест их естественного пребывания и целей, с которыми эти животные использовались людьми.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>
            <a:extLst>
              <a:ext uri="{FF2B5EF4-FFF2-40B4-BE49-F238E27FC236}">
                <a16:creationId xmlns:a16="http://schemas.microsoft.com/office/drawing/2014/main" id="{ADB914C8-ECEE-B70D-C7F7-1E4E1627D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115889"/>
            <a:ext cx="6769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6207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2238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6863" indent="-65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38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51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65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22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BY" sz="3200" b="1">
                <a:solidFill>
                  <a:srgbClr val="663300"/>
                </a:solidFill>
              </a:rPr>
              <a:t>2. Возникновение земледелия.</a:t>
            </a:r>
          </a:p>
        </p:txBody>
      </p:sp>
      <p:pic>
        <p:nvPicPr>
          <p:cNvPr id="124932" name="Picture 4">
            <a:extLst>
              <a:ext uri="{FF2B5EF4-FFF2-40B4-BE49-F238E27FC236}">
                <a16:creationId xmlns:a16="http://schemas.microsoft.com/office/drawing/2014/main" id="{213F8B00-8377-74A2-3048-749A48031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695326"/>
            <a:ext cx="2601912" cy="5832475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026E6187-BE5D-5F16-333E-295E3099B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216" y="1890739"/>
            <a:ext cx="3887787" cy="47513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70000" rIns="162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3438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41425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9413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BY" sz="2400" i="1">
                <a:solidFill>
                  <a:srgbClr val="663300"/>
                </a:solidFill>
              </a:rPr>
              <a:t>Долгие тысячи лет человек собирал то, </a:t>
            </a:r>
            <a:br>
              <a:rPr lang="ru-RU" altLang="ru-BY" sz="2400" i="1">
                <a:solidFill>
                  <a:srgbClr val="663300"/>
                </a:solidFill>
              </a:rPr>
            </a:br>
            <a:r>
              <a:rPr lang="ru-RU" altLang="ru-BY" sz="2400" i="1">
                <a:solidFill>
                  <a:srgbClr val="663300"/>
                </a:solidFill>
              </a:rPr>
              <a:t>что могла подарить </a:t>
            </a:r>
            <a:br>
              <a:rPr lang="ru-RU" altLang="ru-BY" sz="2400" i="1">
                <a:solidFill>
                  <a:srgbClr val="663300"/>
                </a:solidFill>
              </a:rPr>
            </a:br>
            <a:r>
              <a:rPr lang="ru-RU" altLang="ru-BY" sz="2400" i="1">
                <a:solidFill>
                  <a:srgbClr val="663300"/>
                </a:solidFill>
              </a:rPr>
              <a:t>ему природа – плоды растений и деревьев, грибы, съедобные коренья и т. д. </a:t>
            </a:r>
            <a:br>
              <a:rPr lang="ru-RU" altLang="ru-BY" sz="2400" i="1">
                <a:solidFill>
                  <a:srgbClr val="663300"/>
                </a:solidFill>
              </a:rPr>
            </a:br>
            <a:r>
              <a:rPr lang="ru-RU" altLang="ru-BY" sz="2400" i="1">
                <a:solidFill>
                  <a:srgbClr val="663300"/>
                </a:solidFill>
              </a:rPr>
              <a:t>Не сразу он сумел заметить, что…  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01387500-3B87-94B2-FE97-510115446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365" y="1890739"/>
            <a:ext cx="3867150" cy="473233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7">
            <a:extLst>
              <a:ext uri="{FF2B5EF4-FFF2-40B4-BE49-F238E27FC236}">
                <a16:creationId xmlns:a16="http://schemas.microsoft.com/office/drawing/2014/main" id="{49B38FFE-E5CA-07FC-C476-DC25AAB99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7886" y="1044626"/>
            <a:ext cx="8312150" cy="841376"/>
          </a:xfrm>
          <a:prstGeom prst="roundRect">
            <a:avLst>
              <a:gd name="adj" fmla="val 16667"/>
            </a:avLst>
          </a:prstGeom>
          <a:solidFill>
            <a:srgbClr val="FFE69F"/>
          </a:solidFill>
          <a:ln w="57150" cmpd="thinThick" algn="ctr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0800" rIns="0" bIns="10800">
            <a:spAutoFit/>
          </a:bodyPr>
          <a:lstStyle/>
          <a:p>
            <a:pPr algn="ctr"/>
            <a:r>
              <a:rPr lang="ru-RU" altLang="ru-BY" sz="2400" b="1" i="1">
                <a:solidFill>
                  <a:srgbClr val="663300"/>
                </a:solidFill>
              </a:rPr>
              <a:t>Как возникло земледелие? </a:t>
            </a:r>
            <a:br>
              <a:rPr lang="ru-RU" altLang="ru-BY" sz="2400" b="1" i="1">
                <a:solidFill>
                  <a:srgbClr val="663300"/>
                </a:solidFill>
              </a:rPr>
            </a:br>
            <a:r>
              <a:rPr lang="ru-RU" altLang="ru-BY" sz="2400" b="1" i="1">
                <a:solidFill>
                  <a:srgbClr val="663300"/>
                </a:solidFill>
              </a:rPr>
              <a:t>Продолжите рассказ используя изображения</a:t>
            </a:r>
            <a:r>
              <a:rPr lang="ru-RU" altLang="ru-BY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Text Box 3">
            <a:extLst>
              <a:ext uri="{FF2B5EF4-FFF2-40B4-BE49-F238E27FC236}">
                <a16:creationId xmlns:a16="http://schemas.microsoft.com/office/drawing/2014/main" id="{E8DC2182-2F8C-03FB-7BE2-EDD0B5451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476251"/>
            <a:ext cx="8064500" cy="822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3438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41425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9413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BY" sz="2400" i="1">
                <a:solidFill>
                  <a:srgbClr val="663300"/>
                </a:solidFill>
              </a:rPr>
              <a:t>Постепенно люди овладевали культурой возделывания земли. Теперь они при помощи…</a:t>
            </a:r>
          </a:p>
        </p:txBody>
      </p:sp>
      <p:sp>
        <p:nvSpPr>
          <p:cNvPr id="125956" name="Text Box 4">
            <a:extLst>
              <a:ext uri="{FF2B5EF4-FFF2-40B4-BE49-F238E27FC236}">
                <a16:creationId xmlns:a16="http://schemas.microsoft.com/office/drawing/2014/main" id="{A151AB22-6F8E-A269-1328-C07D8CE75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229225"/>
            <a:ext cx="4103688" cy="1174750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/>
            <a:r>
              <a:rPr lang="ru-RU" altLang="ru-BY" sz="2400" b="1">
                <a:solidFill>
                  <a:srgbClr val="663300"/>
                </a:solidFill>
              </a:rPr>
              <a:t>Шлифованные топоры </a:t>
            </a:r>
            <a:br>
              <a:rPr lang="ru-RU" altLang="ru-BY" sz="2400" b="1">
                <a:solidFill>
                  <a:srgbClr val="663300"/>
                </a:solidFill>
              </a:rPr>
            </a:br>
            <a:r>
              <a:rPr lang="ru-RU" altLang="ru-BY" sz="2400" b="1">
                <a:solidFill>
                  <a:srgbClr val="663300"/>
                </a:solidFill>
              </a:rPr>
              <a:t>с просверленных в них отверстиями для ручки</a:t>
            </a:r>
          </a:p>
        </p:txBody>
      </p:sp>
      <p:pic>
        <p:nvPicPr>
          <p:cNvPr id="125960" name="Picture 8">
            <a:extLst>
              <a:ext uri="{FF2B5EF4-FFF2-40B4-BE49-F238E27FC236}">
                <a16:creationId xmlns:a16="http://schemas.microsoft.com/office/drawing/2014/main" id="{245BE0B8-989F-0ED0-FF08-21ADB0029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2374900"/>
            <a:ext cx="3594100" cy="2108200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961" name="AutoShape 9">
            <a:extLst>
              <a:ext uri="{FF2B5EF4-FFF2-40B4-BE49-F238E27FC236}">
                <a16:creationId xmlns:a16="http://schemas.microsoft.com/office/drawing/2014/main" id="{1AD524F0-9531-367D-1811-190DF0BF0315}"/>
              </a:ext>
            </a:extLst>
          </p:cNvPr>
          <p:cNvSpPr>
            <a:spLocks noChangeArrowheads="1"/>
          </p:cNvSpPr>
          <p:nvPr/>
        </p:nvSpPr>
        <p:spPr bwMode="auto">
          <a:xfrm rot="1074267">
            <a:off x="2671764" y="4099001"/>
            <a:ext cx="4537075" cy="593574"/>
          </a:xfrm>
          <a:prstGeom prst="leftArrow">
            <a:avLst>
              <a:gd name="adj1" fmla="val 50000"/>
              <a:gd name="adj2" fmla="val 793889"/>
            </a:avLst>
          </a:prstGeom>
          <a:solidFill>
            <a:srgbClr val="FFE69F"/>
          </a:solidFill>
          <a:ln w="31750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endParaRPr lang="ru-BY"/>
          </a:p>
        </p:txBody>
      </p:sp>
      <p:pic>
        <p:nvPicPr>
          <p:cNvPr id="125962" name="Picture 10">
            <a:extLst>
              <a:ext uri="{FF2B5EF4-FFF2-40B4-BE49-F238E27FC236}">
                <a16:creationId xmlns:a16="http://schemas.microsoft.com/office/drawing/2014/main" id="{D616ED06-9F64-0BEF-150A-26454F0E2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6" y="1952625"/>
            <a:ext cx="284797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63" name="AutoShape 11">
            <a:extLst>
              <a:ext uri="{FF2B5EF4-FFF2-40B4-BE49-F238E27FC236}">
                <a16:creationId xmlns:a16="http://schemas.microsoft.com/office/drawing/2014/main" id="{DCB0D871-A2AF-DD0D-3BB2-2BE9223C9523}"/>
              </a:ext>
            </a:extLst>
          </p:cNvPr>
          <p:cNvSpPr>
            <a:spLocks noChangeArrowheads="1"/>
          </p:cNvSpPr>
          <p:nvPr/>
        </p:nvSpPr>
        <p:spPr bwMode="auto">
          <a:xfrm rot="7499521">
            <a:off x="6981032" y="4540326"/>
            <a:ext cx="720725" cy="593574"/>
          </a:xfrm>
          <a:prstGeom prst="leftArrow">
            <a:avLst>
              <a:gd name="adj1" fmla="val 50000"/>
              <a:gd name="adj2" fmla="val 252220"/>
            </a:avLst>
          </a:prstGeom>
          <a:solidFill>
            <a:srgbClr val="FFE69F"/>
          </a:solidFill>
          <a:ln w="31750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endParaRPr lang="ru-BY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>
            <a:extLst>
              <a:ext uri="{FF2B5EF4-FFF2-40B4-BE49-F238E27FC236}">
                <a16:creationId xmlns:a16="http://schemas.microsoft.com/office/drawing/2014/main" id="{D05F4863-A84D-AED8-985D-3EC1F2EC4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9" y="260350"/>
            <a:ext cx="7058025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3438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41425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9413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BY" sz="2400" i="1">
                <a:solidFill>
                  <a:srgbClr val="663300"/>
                </a:solidFill>
              </a:rPr>
              <a:t>Расчищенную от леса землю…</a:t>
            </a:r>
          </a:p>
        </p:txBody>
      </p:sp>
      <p:sp>
        <p:nvSpPr>
          <p:cNvPr id="79877" name="Text Box 5">
            <a:extLst>
              <a:ext uri="{FF2B5EF4-FFF2-40B4-BE49-F238E27FC236}">
                <a16:creationId xmlns:a16="http://schemas.microsoft.com/office/drawing/2014/main" id="{AE43134E-46BD-4E21-6590-7AE147F32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3429001"/>
            <a:ext cx="1944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BY" altLang="ru-BY"/>
          </a:p>
        </p:txBody>
      </p:sp>
      <p:sp>
        <p:nvSpPr>
          <p:cNvPr id="79878" name="Text Box 6">
            <a:extLst>
              <a:ext uri="{FF2B5EF4-FFF2-40B4-BE49-F238E27FC236}">
                <a16:creationId xmlns:a16="http://schemas.microsoft.com/office/drawing/2014/main" id="{4D5EE11F-6FD8-EF4E-1B97-DD65299E8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3" y="4652964"/>
            <a:ext cx="2305050" cy="391143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/>
            <a:r>
              <a:rPr lang="ru-RU" altLang="ru-BY" sz="2400" b="1">
                <a:solidFill>
                  <a:srgbClr val="663300"/>
                </a:solidFill>
              </a:rPr>
              <a:t>Мотыга</a:t>
            </a:r>
          </a:p>
        </p:txBody>
      </p:sp>
      <p:pic>
        <p:nvPicPr>
          <p:cNvPr id="79882" name="Picture 10">
            <a:extLst>
              <a:ext uri="{FF2B5EF4-FFF2-40B4-BE49-F238E27FC236}">
                <a16:creationId xmlns:a16="http://schemas.microsoft.com/office/drawing/2014/main" id="{AFBE9CC4-A39A-B47D-27CF-5DEE561B2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1125539"/>
            <a:ext cx="4464050" cy="2619375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83" name="Picture 11">
            <a:extLst>
              <a:ext uri="{FF2B5EF4-FFF2-40B4-BE49-F238E27FC236}">
                <a16:creationId xmlns:a16="http://schemas.microsoft.com/office/drawing/2014/main" id="{B1651725-B658-98D4-9C45-C1EE69618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3573464"/>
            <a:ext cx="3455987" cy="13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84" name="AutoShape 12">
            <a:extLst>
              <a:ext uri="{FF2B5EF4-FFF2-40B4-BE49-F238E27FC236}">
                <a16:creationId xmlns:a16="http://schemas.microsoft.com/office/drawing/2014/main" id="{A45D63B2-703B-929D-172A-3197A9D5584D}"/>
              </a:ext>
            </a:extLst>
          </p:cNvPr>
          <p:cNvSpPr>
            <a:spLocks noChangeArrowheads="1"/>
          </p:cNvSpPr>
          <p:nvPr/>
        </p:nvSpPr>
        <p:spPr bwMode="auto">
          <a:xfrm rot="1074267">
            <a:off x="5375275" y="4216476"/>
            <a:ext cx="1473200" cy="593574"/>
          </a:xfrm>
          <a:prstGeom prst="leftArrow">
            <a:avLst>
              <a:gd name="adj1" fmla="val 50000"/>
              <a:gd name="adj2" fmla="val 241667"/>
            </a:avLst>
          </a:prstGeom>
          <a:solidFill>
            <a:srgbClr val="FFE69F"/>
          </a:solidFill>
          <a:ln w="31750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endParaRPr lang="ru-BY"/>
          </a:p>
        </p:txBody>
      </p:sp>
      <p:sp>
        <p:nvSpPr>
          <p:cNvPr id="79885" name="AutoShape 13">
            <a:extLst>
              <a:ext uri="{FF2B5EF4-FFF2-40B4-BE49-F238E27FC236}">
                <a16:creationId xmlns:a16="http://schemas.microsoft.com/office/drawing/2014/main" id="{C7262F4D-D297-1AA6-771C-158415CAAA10}"/>
              </a:ext>
            </a:extLst>
          </p:cNvPr>
          <p:cNvSpPr>
            <a:spLocks noChangeArrowheads="1"/>
          </p:cNvSpPr>
          <p:nvPr/>
        </p:nvSpPr>
        <p:spPr bwMode="auto">
          <a:xfrm rot="6335071">
            <a:off x="7362825" y="3304457"/>
            <a:ext cx="2103438" cy="593574"/>
          </a:xfrm>
          <a:prstGeom prst="leftArrow">
            <a:avLst>
              <a:gd name="adj1" fmla="val 50000"/>
              <a:gd name="adj2" fmla="val 303898"/>
            </a:avLst>
          </a:prstGeom>
          <a:solidFill>
            <a:srgbClr val="FFE69F"/>
          </a:solidFill>
          <a:ln w="31750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endParaRPr lang="ru-BY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3" name="Text Box 7">
            <a:extLst>
              <a:ext uri="{FF2B5EF4-FFF2-40B4-BE49-F238E27FC236}">
                <a16:creationId xmlns:a16="http://schemas.microsoft.com/office/drawing/2014/main" id="{05CDBB7C-8F73-181C-97DE-0846B11F4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38" y="260350"/>
            <a:ext cx="6697662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3438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41425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9413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BY" sz="2400" i="1">
                <a:solidFill>
                  <a:srgbClr val="663300"/>
                </a:solidFill>
              </a:rPr>
              <a:t>На возделанном для посева поля…    </a:t>
            </a:r>
          </a:p>
        </p:txBody>
      </p:sp>
      <p:pic>
        <p:nvPicPr>
          <p:cNvPr id="80905" name="Picture 9">
            <a:extLst>
              <a:ext uri="{FF2B5EF4-FFF2-40B4-BE49-F238E27FC236}">
                <a16:creationId xmlns:a16="http://schemas.microsoft.com/office/drawing/2014/main" id="{2BCC1695-F8D9-7769-46DF-2225E6327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557339"/>
            <a:ext cx="3960813" cy="2338387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7" name="Picture 11">
            <a:extLst>
              <a:ext uri="{FF2B5EF4-FFF2-40B4-BE49-F238E27FC236}">
                <a16:creationId xmlns:a16="http://schemas.microsoft.com/office/drawing/2014/main" id="{55FC9402-2AC4-A06D-A4E2-05D3149A9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2349501"/>
            <a:ext cx="2582863" cy="374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9" name="AutoShape 13">
            <a:extLst>
              <a:ext uri="{FF2B5EF4-FFF2-40B4-BE49-F238E27FC236}">
                <a16:creationId xmlns:a16="http://schemas.microsoft.com/office/drawing/2014/main" id="{00190960-5F46-64EC-32BE-F55F6A6F7982}"/>
              </a:ext>
            </a:extLst>
          </p:cNvPr>
          <p:cNvSpPr>
            <a:spLocks noChangeArrowheads="1"/>
          </p:cNvSpPr>
          <p:nvPr/>
        </p:nvSpPr>
        <p:spPr bwMode="auto">
          <a:xfrm rot="19653318">
            <a:off x="3527426" y="3722763"/>
            <a:ext cx="3382963" cy="593574"/>
          </a:xfrm>
          <a:prstGeom prst="leftRightArrow">
            <a:avLst>
              <a:gd name="adj1" fmla="val 50000"/>
              <a:gd name="adj2" fmla="val 313382"/>
            </a:avLst>
          </a:prstGeom>
          <a:solidFill>
            <a:srgbClr val="FFE69F"/>
          </a:solidFill>
          <a:ln w="31750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endParaRPr lang="ru-BY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1619</TotalTime>
  <Words>638</Words>
  <Application>Microsoft Macintosh PowerPoint</Application>
  <PresentationFormat>Широкоэкранный</PresentationFormat>
  <Paragraphs>85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Bookman Old Style</vt:lpstr>
      <vt:lpstr>Arial Black</vt:lpstr>
      <vt:lpstr>Times New Roman</vt:lpstr>
      <vt:lpstr>Тема Office</vt:lpstr>
      <vt:lpstr>Corel PHOTO-PAINT 12.0 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Дарина</dc:creator>
  <cp:lastModifiedBy>Galina Sventuhovskaya</cp:lastModifiedBy>
  <cp:revision>50</cp:revision>
  <dcterms:created xsi:type="dcterms:W3CDTF">2007-06-24T14:10:31Z</dcterms:created>
  <dcterms:modified xsi:type="dcterms:W3CDTF">2022-09-25T18:26:04Z</dcterms:modified>
</cp:coreProperties>
</file>