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</p:sldIdLst>
  <p:sldSz cx="18288000" cy="10287000"/>
  <p:notesSz cx="6858000" cy="9144000"/>
  <p:embeddedFontLst>
    <p:embeddedFont>
      <p:font typeface="Open Sans" charset="1" panose="020B0606030504020204"/>
      <p:regular r:id="rId6"/>
    </p:embeddedFont>
    <p:embeddedFont>
      <p:font typeface="Open Sans Bold" charset="1" panose="020B0806030504020204"/>
      <p:regular r:id="rId7"/>
    </p:embeddedFont>
    <p:embeddedFont>
      <p:font typeface="Open Sans Italics" charset="1" panose="020B0606030504020204"/>
      <p:regular r:id="rId8"/>
    </p:embeddedFont>
    <p:embeddedFont>
      <p:font typeface="Open Sans Bold Italics" charset="1" panose="020B08060305040202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bril Fatface" charset="1" panose="02000503000000020003"/>
      <p:regular r:id="rId14"/>
    </p:embeddedFont>
    <p:embeddedFont>
      <p:font typeface="Abril Fatface Italics" charset="1" panose="02000503000000020003"/>
      <p:regular r:id="rId15"/>
    </p:embeddedFont>
    <p:embeddedFont>
      <p:font typeface="Adigiana Extreme" charset="1" panose="02000500000000000000"/>
      <p:regular r:id="rId16"/>
    </p:embeddedFont>
    <p:embeddedFont>
      <p:font typeface="Adigiana Extreme Italics" charset="1" panose="02000500000000000000"/>
      <p:regular r:id="rId17"/>
    </p:embeddedFont>
    <p:embeddedFont>
      <p:font typeface="Adigiana Ultra" charset="1" panose="02000500000000000000"/>
      <p:regular r:id="rId18"/>
    </p:embeddedFont>
    <p:embeddedFont>
      <p:font typeface="Adigiana Ultra Italics" charset="1" panose="02000500000000000000"/>
      <p:regular r:id="rId19"/>
    </p:embeddedFont>
    <p:embeddedFont>
      <p:font typeface="Alegreya Sans SC Bold" charset="1" panose="00000800000000000000"/>
      <p:regular r:id="rId20"/>
    </p:embeddedFont>
    <p:embeddedFont>
      <p:font typeface="Alegreya Sans SC Bold Bold" charset="1" panose="00000900000000000000"/>
      <p:regular r:id="rId21"/>
    </p:embeddedFont>
    <p:embeddedFont>
      <p:font typeface="Alegreya Sans SC Bold Italics" charset="1" panose="00000800000000000000"/>
      <p:regular r:id="rId22"/>
    </p:embeddedFont>
    <p:embeddedFont>
      <p:font typeface="Alegreya Sans SC Bold Bold Italics" charset="1" panose="000009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36" Target="slides/slide13.xml" Type="http://schemas.openxmlformats.org/officeDocument/2006/relationships/slide"/><Relationship Id="rId37" Target="slides/slide14.xml" Type="http://schemas.openxmlformats.org/officeDocument/2006/relationships/slide"/><Relationship Id="rId38" Target="slides/slide15.xml" Type="http://schemas.openxmlformats.org/officeDocument/2006/relationships/slide"/><Relationship Id="rId39" Target="slides/slide1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163736" y="1869865"/>
            <a:ext cx="5198385" cy="6547271"/>
            <a:chOff x="0" y="0"/>
            <a:chExt cx="6931180" cy="8729695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3608274" cy="8729695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83" t="0" r="31549" b="598"/>
            <a:stretch>
              <a:fillRect/>
            </a:stretch>
          </p:blipFill>
          <p:spPr>
            <a:xfrm flipH="false" flipV="false" rot="0">
              <a:off x="4219597" y="0"/>
              <a:ext cx="2711584" cy="8677434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864454" y="2776096"/>
            <a:ext cx="11134375" cy="5730914"/>
            <a:chOff x="0" y="0"/>
            <a:chExt cx="14845834" cy="764121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23825"/>
              <a:ext cx="14845834" cy="49803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279"/>
                </a:lnSpc>
              </a:pPr>
              <a:r>
                <a:rPr lang="en-US" sz="12000">
                  <a:solidFill>
                    <a:srgbClr val="273755"/>
                  </a:solidFill>
                  <a:latin typeface="Adigiana Ultra Bold"/>
                </a:rPr>
                <a:t>Уникальность человека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018495"/>
              <a:ext cx="11974464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Open Sans"/>
                </a:rPr>
                <a:t>9 класс, обществоведение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5892212"/>
              <a:ext cx="5448828" cy="244551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651139" y="5050647"/>
            <a:ext cx="19590278" cy="185706"/>
          </a:xfrm>
          <a:prstGeom prst="rect">
            <a:avLst/>
          </a:prstGeom>
          <a:solidFill>
            <a:srgbClr val="273755"/>
          </a:solidFill>
        </p:spPr>
      </p:sp>
      <p:sp>
        <p:nvSpPr>
          <p:cNvPr name="AutoShape 3" id="3"/>
          <p:cNvSpPr/>
          <p:nvPr/>
        </p:nvSpPr>
        <p:spPr>
          <a:xfrm rot="0">
            <a:off x="610454" y="7048911"/>
            <a:ext cx="5275284" cy="527512"/>
          </a:xfrm>
          <a:prstGeom prst="rect">
            <a:avLst/>
          </a:prstGeom>
          <a:solidFill>
            <a:srgbClr val="8AABCA"/>
          </a:solidFill>
        </p:spPr>
      </p:sp>
      <p:sp>
        <p:nvSpPr>
          <p:cNvPr name="AutoShape 4" id="4"/>
          <p:cNvSpPr/>
          <p:nvPr/>
        </p:nvSpPr>
        <p:spPr>
          <a:xfrm rot="0">
            <a:off x="7230375" y="7048911"/>
            <a:ext cx="4456158" cy="488693"/>
          </a:xfrm>
          <a:prstGeom prst="rect">
            <a:avLst/>
          </a:prstGeom>
          <a:solidFill>
            <a:srgbClr val="8AABCA"/>
          </a:solidFill>
        </p:spPr>
      </p:sp>
      <p:sp>
        <p:nvSpPr>
          <p:cNvPr name="AutoShape 5" id="5"/>
          <p:cNvSpPr/>
          <p:nvPr/>
        </p:nvSpPr>
        <p:spPr>
          <a:xfrm rot="0">
            <a:off x="12981472" y="7048911"/>
            <a:ext cx="4682207" cy="527512"/>
          </a:xfrm>
          <a:prstGeom prst="rect">
            <a:avLst/>
          </a:prstGeom>
          <a:solidFill>
            <a:srgbClr val="8AABCA"/>
          </a:solid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445" b="0"/>
          <a:stretch>
            <a:fillRect/>
          </a:stretch>
        </p:blipFill>
        <p:spPr>
          <a:xfrm flipH="false" flipV="false" rot="0">
            <a:off x="610454" y="2797341"/>
            <a:ext cx="5275284" cy="425157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4591" r="0" b="0"/>
          <a:stretch>
            <a:fillRect/>
          </a:stretch>
        </p:blipFill>
        <p:spPr>
          <a:xfrm flipH="false" flipV="false" rot="0">
            <a:off x="7230375" y="2797341"/>
            <a:ext cx="4456158" cy="425157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38329" t="3934" r="0" b="3934"/>
          <a:stretch>
            <a:fillRect/>
          </a:stretch>
        </p:blipFill>
        <p:spPr>
          <a:xfrm flipH="false" flipV="false" rot="0">
            <a:off x="12981472" y="2683064"/>
            <a:ext cx="4682207" cy="4365847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40922" y="-9525"/>
            <a:ext cx="17947078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79"/>
              </a:lnSpc>
              <a:spcBef>
                <a:spcPct val="0"/>
              </a:spcBef>
            </a:pPr>
            <a:r>
              <a:rPr lang="en-US" sz="12000" spc="1512">
                <a:solidFill>
                  <a:srgbClr val="273755"/>
                </a:solidFill>
                <a:latin typeface="Adigiana Ultra Bold"/>
              </a:rPr>
              <a:t>СОЗНАНИЕ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9375" y="125490"/>
            <a:ext cx="18288000" cy="2264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60"/>
              </a:lnSpc>
            </a:pPr>
            <a:r>
              <a:rPr lang="en-US" sz="14400" spc="806">
                <a:solidFill>
                  <a:srgbClr val="273755"/>
                </a:solidFill>
                <a:latin typeface="Adigiana Ultra Bold"/>
              </a:rPr>
              <a:t>СОЗНАНИЕ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05575" y="2676278"/>
            <a:ext cx="17410276" cy="587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279"/>
              </a:lnSpc>
            </a:pPr>
            <a:r>
              <a:rPr lang="en-US" sz="6399" spc="447">
                <a:solidFill>
                  <a:srgbClr val="273755"/>
                </a:solidFill>
                <a:latin typeface="Alegreya Sans SC Bold Italics"/>
              </a:rPr>
              <a:t>Присущая человеку способность воспроизводить действительность в мыслях и образах, понимать происходящее и выстраивать на этой основе своё поведение.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651139" y="5050647"/>
            <a:ext cx="19590278" cy="185706"/>
          </a:xfrm>
          <a:prstGeom prst="rect">
            <a:avLst/>
          </a:prstGeom>
          <a:solidFill>
            <a:srgbClr val="273755"/>
          </a:solidFill>
        </p:spPr>
      </p:sp>
      <p:sp>
        <p:nvSpPr>
          <p:cNvPr name="AutoShape 3" id="3"/>
          <p:cNvSpPr/>
          <p:nvPr/>
        </p:nvSpPr>
        <p:spPr>
          <a:xfrm rot="0">
            <a:off x="610454" y="7048911"/>
            <a:ext cx="5275284" cy="527512"/>
          </a:xfrm>
          <a:prstGeom prst="rect">
            <a:avLst/>
          </a:prstGeom>
          <a:solidFill>
            <a:srgbClr val="8AABCA"/>
          </a:solidFill>
        </p:spPr>
      </p:sp>
      <p:sp>
        <p:nvSpPr>
          <p:cNvPr name="AutoShape 4" id="4"/>
          <p:cNvSpPr/>
          <p:nvPr/>
        </p:nvSpPr>
        <p:spPr>
          <a:xfrm rot="0">
            <a:off x="6772121" y="7048911"/>
            <a:ext cx="5363630" cy="527512"/>
          </a:xfrm>
          <a:prstGeom prst="rect">
            <a:avLst/>
          </a:prstGeom>
          <a:solidFill>
            <a:srgbClr val="8AABCA"/>
          </a:solidFill>
        </p:spPr>
      </p:sp>
      <p:sp>
        <p:nvSpPr>
          <p:cNvPr name="AutoShape 5" id="5"/>
          <p:cNvSpPr/>
          <p:nvPr/>
        </p:nvSpPr>
        <p:spPr>
          <a:xfrm rot="0">
            <a:off x="12675767" y="7048911"/>
            <a:ext cx="5293617" cy="527512"/>
          </a:xfrm>
          <a:prstGeom prst="rect">
            <a:avLst/>
          </a:prstGeom>
          <a:solidFill>
            <a:srgbClr val="8AABCA"/>
          </a:solid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9035" t="0" r="0" b="0"/>
          <a:stretch>
            <a:fillRect/>
          </a:stretch>
        </p:blipFill>
        <p:spPr>
          <a:xfrm flipH="false" flipV="false" rot="0">
            <a:off x="610454" y="2428805"/>
            <a:ext cx="5275284" cy="462010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10132" t="0" r="13756" b="4639"/>
          <a:stretch>
            <a:fillRect/>
          </a:stretch>
        </p:blipFill>
        <p:spPr>
          <a:xfrm flipH="false" flipV="false" rot="0">
            <a:off x="6772121" y="2428805"/>
            <a:ext cx="5363630" cy="462010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8205" t="1954" r="8411" b="5458"/>
          <a:stretch>
            <a:fillRect/>
          </a:stretch>
        </p:blipFill>
        <p:spPr>
          <a:xfrm flipH="false" flipV="false" rot="0">
            <a:off x="12675767" y="2630722"/>
            <a:ext cx="5293617" cy="441818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40922" y="-9525"/>
            <a:ext cx="17947078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79"/>
              </a:lnSpc>
              <a:spcBef>
                <a:spcPct val="0"/>
              </a:spcBef>
            </a:pPr>
            <a:r>
              <a:rPr lang="en-US" sz="12000" spc="1512">
                <a:solidFill>
                  <a:srgbClr val="273755"/>
                </a:solidFill>
                <a:latin typeface="Adigiana Ultra Bold"/>
              </a:rPr>
              <a:t>САМОСОЗНАНИЕ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05575" y="147951"/>
            <a:ext cx="18288000" cy="2264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60"/>
              </a:lnSpc>
            </a:pPr>
            <a:r>
              <a:rPr lang="en-US" sz="14400" spc="806">
                <a:solidFill>
                  <a:srgbClr val="273755"/>
                </a:solidFill>
                <a:latin typeface="Adigiana Ultra Bold"/>
              </a:rPr>
              <a:t>САМОСОЗНАНИЕ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05575" y="3256087"/>
            <a:ext cx="17410276" cy="4711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279"/>
              </a:lnSpc>
            </a:pPr>
            <a:r>
              <a:rPr lang="en-US" sz="6399" spc="447">
                <a:solidFill>
                  <a:srgbClr val="273755"/>
                </a:solidFill>
                <a:latin typeface="Alegreya Sans SC Bold Italics"/>
              </a:rPr>
              <a:t>осознание и оценка человеком самого себя как личности, своего нравственного облика и интересов,</a:t>
            </a:r>
            <a:r>
              <a:rPr lang="en-US" sz="6399" spc="447">
                <a:solidFill>
                  <a:srgbClr val="273755"/>
                </a:solidFill>
                <a:latin typeface="Alegreya Sans SC Bold Italics"/>
              </a:rPr>
              <a:t> </a:t>
            </a:r>
            <a:r>
              <a:rPr lang="en-US" sz="6399" spc="447">
                <a:solidFill>
                  <a:srgbClr val="273755"/>
                </a:solidFill>
                <a:latin typeface="Alegreya Sans SC Bold Italics"/>
              </a:rPr>
              <a:t>ценностей, мотивов поведения.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3433" y="1028700"/>
            <a:ext cx="5233871" cy="2615116"/>
            <a:chOff x="0" y="0"/>
            <a:chExt cx="6978494" cy="348682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14300"/>
              <a:ext cx="6978494" cy="2719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330"/>
                </a:lnSpc>
              </a:pPr>
              <a:r>
                <a:rPr lang="en-US" sz="5950">
                  <a:solidFill>
                    <a:srgbClr val="273755"/>
                  </a:solidFill>
                  <a:latin typeface="Adigiana Extreme"/>
                </a:rPr>
                <a:t>Свойства и черты сознания</a:t>
              </a:r>
            </a:p>
          </p:txBody>
        </p:sp>
        <p:sp>
          <p:nvSpPr>
            <p:cNvPr name="AutoShape 4" id="4"/>
            <p:cNvSpPr/>
            <p:nvPr/>
          </p:nvSpPr>
          <p:spPr>
            <a:xfrm rot="0">
              <a:off x="0" y="3226971"/>
              <a:ext cx="5789680" cy="259849"/>
            </a:xfrm>
            <a:prstGeom prst="rect">
              <a:avLst/>
            </a:prstGeom>
            <a:solidFill>
              <a:srgbClr val="8AABCA"/>
            </a:solidFill>
          </p:spPr>
        </p:sp>
      </p:grpSp>
      <p:sp>
        <p:nvSpPr>
          <p:cNvPr name="AutoShape 5" id="5"/>
          <p:cNvSpPr/>
          <p:nvPr/>
        </p:nvSpPr>
        <p:spPr>
          <a:xfrm rot="0">
            <a:off x="6407056" y="1028700"/>
            <a:ext cx="5132412" cy="3811667"/>
          </a:xfrm>
          <a:prstGeom prst="rect">
            <a:avLst/>
          </a:prstGeom>
          <a:solidFill>
            <a:srgbClr val="8AABCA"/>
          </a:solidFill>
        </p:spPr>
      </p:sp>
      <p:sp>
        <p:nvSpPr>
          <p:cNvPr name="AutoShape 6" id="6"/>
          <p:cNvSpPr/>
          <p:nvPr/>
        </p:nvSpPr>
        <p:spPr>
          <a:xfrm rot="0">
            <a:off x="6407056" y="5446633"/>
            <a:ext cx="5132412" cy="3811667"/>
          </a:xfrm>
          <a:prstGeom prst="rect">
            <a:avLst/>
          </a:prstGeom>
          <a:solidFill>
            <a:srgbClr val="273755"/>
          </a:solidFill>
        </p:spPr>
      </p:sp>
      <p:sp>
        <p:nvSpPr>
          <p:cNvPr name="AutoShape 7" id="7"/>
          <p:cNvSpPr/>
          <p:nvPr/>
        </p:nvSpPr>
        <p:spPr>
          <a:xfrm rot="0">
            <a:off x="12126888" y="1028700"/>
            <a:ext cx="5132412" cy="3811667"/>
          </a:xfrm>
          <a:prstGeom prst="rect">
            <a:avLst/>
          </a:prstGeom>
          <a:solidFill>
            <a:srgbClr val="273755"/>
          </a:solidFill>
        </p:spPr>
      </p:sp>
      <p:sp>
        <p:nvSpPr>
          <p:cNvPr name="AutoShape 8" id="8"/>
          <p:cNvSpPr/>
          <p:nvPr/>
        </p:nvSpPr>
        <p:spPr>
          <a:xfrm rot="0">
            <a:off x="12126888" y="5446633"/>
            <a:ext cx="5132412" cy="3811667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name="Group 9" id="9"/>
          <p:cNvGrpSpPr/>
          <p:nvPr/>
        </p:nvGrpSpPr>
        <p:grpSpPr>
          <a:xfrm rot="0">
            <a:off x="6659793" y="1280284"/>
            <a:ext cx="4879674" cy="1809143"/>
            <a:chOff x="0" y="0"/>
            <a:chExt cx="6506232" cy="241219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1512209"/>
              <a:ext cx="6506232" cy="8999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04"/>
                </a:lnSpc>
              </a:pPr>
              <a:r>
                <a:rPr lang="en-US" sz="3717">
                  <a:solidFill>
                    <a:srgbClr val="273755"/>
                  </a:solidFill>
                  <a:latin typeface="Alegreya Sans SC Bold Bold"/>
                </a:rPr>
                <a:t>АКТИВНОСТЬ</a:t>
              </a:r>
            </a:p>
          </p:txBody>
        </p:sp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229125" cy="1229125"/>
            </a:xfrm>
            <a:prstGeom prst="rect">
              <a:avLst/>
            </a:prstGeom>
          </p:spPr>
        </p:pic>
      </p:grpSp>
      <p:grpSp>
        <p:nvGrpSpPr>
          <p:cNvPr name="Group 12" id="12"/>
          <p:cNvGrpSpPr/>
          <p:nvPr/>
        </p:nvGrpSpPr>
        <p:grpSpPr>
          <a:xfrm rot="0">
            <a:off x="12379626" y="1280284"/>
            <a:ext cx="4879674" cy="1809143"/>
            <a:chOff x="0" y="0"/>
            <a:chExt cx="6506232" cy="241219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1512209"/>
              <a:ext cx="6506232" cy="8999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04"/>
                </a:lnSpc>
              </a:pPr>
              <a:r>
                <a:rPr lang="en-US" sz="3717">
                  <a:solidFill>
                    <a:srgbClr val="F9FCFF"/>
                  </a:solidFill>
                  <a:latin typeface="Alegreya Sans SC Bold Bold"/>
                </a:rPr>
                <a:t>НАПРАВЛЕННОСТЬ</a:t>
              </a:r>
            </a:p>
          </p:txBody>
        </p:sp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229125" cy="1229125"/>
            </a:xfrm>
            <a:prstGeom prst="rect">
              <a:avLst/>
            </a:prstGeom>
          </p:spPr>
        </p:pic>
      </p:grpSp>
      <p:grpSp>
        <p:nvGrpSpPr>
          <p:cNvPr name="Group 15" id="15"/>
          <p:cNvGrpSpPr/>
          <p:nvPr/>
        </p:nvGrpSpPr>
        <p:grpSpPr>
          <a:xfrm rot="0">
            <a:off x="6659793" y="5701893"/>
            <a:ext cx="4879674" cy="2459989"/>
            <a:chOff x="0" y="0"/>
            <a:chExt cx="6506232" cy="3279985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1506515"/>
              <a:ext cx="6506232" cy="17734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04"/>
                </a:lnSpc>
              </a:pPr>
              <a:r>
                <a:rPr lang="en-US" sz="3717">
                  <a:solidFill>
                    <a:srgbClr val="F9FCFF"/>
                  </a:solidFill>
                  <a:latin typeface="Alegreya Sans SC Bold Bold"/>
                </a:rPr>
                <a:t>СПОСОБНОСТЬ К САМОНАБЛЮДЕНИЮ</a:t>
              </a:r>
            </a:p>
          </p:txBody>
        </p:sp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229125" cy="1229125"/>
            </a:xfrm>
            <a:prstGeom prst="rect">
              <a:avLst/>
            </a:prstGeom>
          </p:spPr>
        </p:pic>
      </p:grpSp>
      <p:grpSp>
        <p:nvGrpSpPr>
          <p:cNvPr name="Group 18" id="18"/>
          <p:cNvGrpSpPr/>
          <p:nvPr/>
        </p:nvGrpSpPr>
        <p:grpSpPr>
          <a:xfrm rot="0">
            <a:off x="12379626" y="5701893"/>
            <a:ext cx="5026137" cy="1859045"/>
            <a:chOff x="0" y="0"/>
            <a:chExt cx="6701516" cy="2478726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556307"/>
              <a:ext cx="6701516" cy="922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61"/>
                </a:lnSpc>
              </a:pPr>
              <a:r>
                <a:rPr lang="en-US" sz="3829">
                  <a:solidFill>
                    <a:srgbClr val="273755"/>
                  </a:solidFill>
                  <a:latin typeface="Alegreya Sans SC Bold Bold"/>
                </a:rPr>
                <a:t>КРИТИЧНОСТЬ</a:t>
              </a:r>
            </a:p>
          </p:txBody>
        </p:sp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266017" cy="12660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779140" y="8626579"/>
            <a:ext cx="2811462" cy="229454"/>
          </a:xfrm>
          <a:prstGeom prst="rect">
            <a:avLst/>
          </a:prstGeom>
          <a:solidFill>
            <a:srgbClr val="273755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28501" y="1806223"/>
            <a:ext cx="5059225" cy="623637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328088" y="1806223"/>
            <a:ext cx="4828733" cy="6236371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>
            <a:off x="8336724" y="8626579"/>
            <a:ext cx="2811462" cy="229454"/>
          </a:xfrm>
          <a:prstGeom prst="rect">
            <a:avLst/>
          </a:prstGeom>
          <a:solidFill>
            <a:srgbClr val="273755"/>
          </a:solid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161691" y="1806223"/>
            <a:ext cx="4650853" cy="623637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632683" y="166770"/>
            <a:ext cx="17022634" cy="1231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2"/>
              </a:lnSpc>
            </a:pPr>
            <a:r>
              <a:rPr lang="en-US" sz="4200">
                <a:solidFill>
                  <a:srgbClr val="273755"/>
                </a:solidFill>
                <a:latin typeface="Alegreya Sans SC Bold"/>
              </a:rPr>
              <a:t>Что можно сказать о людях на картинах как о личностях? </a:t>
            </a:r>
          </a:p>
          <a:p>
            <a:pPr algn="ctr">
              <a:lnSpc>
                <a:spcPts val="4452"/>
              </a:lnSpc>
            </a:pPr>
            <a:r>
              <a:rPr lang="en-US" sz="4200">
                <a:solidFill>
                  <a:srgbClr val="273755"/>
                </a:solidFill>
                <a:latin typeface="Alegreya Sans SC Bold"/>
              </a:rPr>
              <a:t>Отражает ли автопортрет самосознание личности?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2141" y="729888"/>
            <a:ext cx="1253118" cy="616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5"/>
              </a:lnSpc>
              <a:spcBef>
                <a:spcPct val="0"/>
              </a:spcBef>
            </a:pPr>
            <a:r>
              <a:rPr lang="en-US" sz="3639">
                <a:solidFill>
                  <a:srgbClr val="000000"/>
                </a:solidFill>
                <a:latin typeface="Abril Fatface"/>
              </a:rPr>
              <a:t>С.14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14081386" y="8626579"/>
            <a:ext cx="2811462" cy="229454"/>
          </a:xfrm>
          <a:prstGeom prst="rect">
            <a:avLst/>
          </a:prstGeom>
          <a:solidFill>
            <a:srgbClr val="273755"/>
          </a:solid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392290" y="8626579"/>
            <a:ext cx="2811462" cy="229454"/>
          </a:xfrm>
          <a:prstGeom prst="rect">
            <a:avLst/>
          </a:prstGeom>
          <a:solidFill>
            <a:srgbClr val="273755"/>
          </a:solidFill>
        </p:spPr>
      </p:sp>
      <p:sp>
        <p:nvSpPr>
          <p:cNvPr name="AutoShape 3" id="3"/>
          <p:cNvSpPr/>
          <p:nvPr/>
        </p:nvSpPr>
        <p:spPr>
          <a:xfrm rot="0">
            <a:off x="8336724" y="8626579"/>
            <a:ext cx="2811462" cy="229454"/>
          </a:xfrm>
          <a:prstGeom prst="rect">
            <a:avLst/>
          </a:prstGeom>
          <a:solidFill>
            <a:srgbClr val="273755"/>
          </a:solidFill>
        </p:spPr>
      </p:sp>
      <p:sp>
        <p:nvSpPr>
          <p:cNvPr name="AutoShape 4" id="4"/>
          <p:cNvSpPr/>
          <p:nvPr/>
        </p:nvSpPr>
        <p:spPr>
          <a:xfrm rot="0">
            <a:off x="14081386" y="8626579"/>
            <a:ext cx="2811462" cy="229454"/>
          </a:xfrm>
          <a:prstGeom prst="rect">
            <a:avLst/>
          </a:prstGeom>
          <a:solidFill>
            <a:srgbClr val="273755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100452" y="1961279"/>
            <a:ext cx="4773331" cy="636444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22664" r="0" b="0"/>
          <a:stretch>
            <a:fillRect/>
          </a:stretch>
        </p:blipFill>
        <p:spPr>
          <a:xfrm flipH="false" flipV="false" rot="0">
            <a:off x="7121563" y="1961279"/>
            <a:ext cx="5241783" cy="636444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349" r="0" b="0"/>
          <a:stretch>
            <a:fillRect/>
          </a:stretch>
        </p:blipFill>
        <p:spPr>
          <a:xfrm flipH="false" flipV="false" rot="0">
            <a:off x="1189227" y="1961279"/>
            <a:ext cx="5217588" cy="638685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32683" y="166770"/>
            <a:ext cx="17022634" cy="1231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2"/>
              </a:lnSpc>
            </a:pPr>
            <a:r>
              <a:rPr lang="en-US" sz="4200">
                <a:solidFill>
                  <a:srgbClr val="273755"/>
                </a:solidFill>
                <a:latin typeface="Alegreya Sans SC Bold"/>
              </a:rPr>
              <a:t>Что можно сказать о людях на картинах как о личностях? </a:t>
            </a:r>
          </a:p>
          <a:p>
            <a:pPr algn="ctr">
              <a:lnSpc>
                <a:spcPts val="4452"/>
              </a:lnSpc>
            </a:pPr>
            <a:r>
              <a:rPr lang="en-US" sz="4200">
                <a:solidFill>
                  <a:srgbClr val="273755"/>
                </a:solidFill>
                <a:latin typeface="Alegreya Sans SC Bold"/>
              </a:rPr>
              <a:t>Отражает ли автопортрет самосознание личности?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2141" y="729888"/>
            <a:ext cx="1253118" cy="616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5"/>
              </a:lnSpc>
              <a:spcBef>
                <a:spcPct val="0"/>
              </a:spcBef>
            </a:pPr>
            <a:r>
              <a:rPr lang="en-US" sz="3639">
                <a:solidFill>
                  <a:srgbClr val="000000"/>
                </a:solidFill>
                <a:latin typeface="Abril Fatface"/>
              </a:rPr>
              <a:t>С.14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0000"/>
          </a:blip>
          <a:srcRect l="0" t="9074" r="0" b="9074"/>
          <a:stretch>
            <a:fillRect/>
          </a:stretch>
        </p:blipFill>
        <p:spPr>
          <a:xfrm flipH="false" flipV="false" rot="0">
            <a:off x="329806" y="336829"/>
            <a:ext cx="17628389" cy="961334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080322" y="1875898"/>
            <a:ext cx="12801186" cy="4513718"/>
            <a:chOff x="0" y="0"/>
            <a:chExt cx="17068248" cy="601829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71450"/>
              <a:ext cx="17068248" cy="40390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319"/>
                </a:lnSpc>
              </a:pPr>
              <a:r>
                <a:rPr lang="en-US" sz="8800">
                  <a:solidFill>
                    <a:srgbClr val="273755"/>
                  </a:solidFill>
                  <a:latin typeface="Adigiana Extreme Bold"/>
                </a:rPr>
                <a:t>Биологическое и социальное в человеке</a:t>
              </a:r>
            </a:p>
          </p:txBody>
        </p:sp>
        <p:sp>
          <p:nvSpPr>
            <p:cNvPr name="AutoShape 5" id="5"/>
            <p:cNvSpPr/>
            <p:nvPr/>
          </p:nvSpPr>
          <p:spPr>
            <a:xfrm rot="0">
              <a:off x="5809710" y="5773739"/>
              <a:ext cx="5448828" cy="244551"/>
            </a:xfrm>
            <a:prstGeom prst="rect">
              <a:avLst/>
            </a:prstGeom>
            <a:solidFill>
              <a:srgbClr val="F9FCFF"/>
            </a:solid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99884" y="5048476"/>
            <a:ext cx="16294628" cy="204756"/>
          </a:xfrm>
          <a:prstGeom prst="rect">
            <a:avLst/>
          </a:prstGeom>
          <a:solidFill>
            <a:srgbClr val="8AABCA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999884" y="679819"/>
            <a:ext cx="14279319" cy="1162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960"/>
              </a:lnSpc>
            </a:pPr>
            <a:r>
              <a:rPr lang="en-US" sz="6400">
                <a:solidFill>
                  <a:srgbClr val="273755"/>
                </a:solidFill>
                <a:latin typeface="Adigiana Ultra Bold"/>
              </a:rPr>
              <a:t>Животные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94827" y="5768114"/>
            <a:ext cx="13393173" cy="3920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5227" indent="-302614" lvl="1">
              <a:lnSpc>
                <a:spcPts val="5132"/>
              </a:lnSpc>
              <a:buFont typeface="Arial"/>
              <a:buChar char="•"/>
            </a:pPr>
            <a:r>
              <a:rPr lang="en-US" sz="3665">
                <a:solidFill>
                  <a:srgbClr val="3B5672"/>
                </a:solidFill>
                <a:latin typeface="Alegreya Sans SC Bold Italics"/>
              </a:rPr>
              <a:t>ИЗГОТАВЛИВАЕТ ОРУДИЯ ТРУДА И ИСПОЛЬЗУЕТ ИХ КАК СРЕДСТВО ПРОИЗВОДСТВА МАТЕРИАЛЬНЫХ БЛАГ</a:t>
            </a:r>
          </a:p>
          <a:p>
            <a:pPr algn="l" marL="605227" indent="-302614" lvl="1">
              <a:lnSpc>
                <a:spcPts val="5132"/>
              </a:lnSpc>
              <a:buFont typeface="Arial"/>
              <a:buChar char="•"/>
            </a:pPr>
            <a:r>
              <a:rPr lang="en-US" sz="3665">
                <a:solidFill>
                  <a:srgbClr val="3B5672"/>
                </a:solidFill>
                <a:latin typeface="Alegreya Sans SC Bold Italics"/>
              </a:rPr>
              <a:t>ОСУЩЕСТВЛЯЕТ СОЗНАТЕЛЬНУЮ ЦЕЛЕНАПРАВЛЕННУЮ ТВОРЧЕСКУЮ ДЕЯТЕЛЬНОСТЬ</a:t>
            </a:r>
          </a:p>
          <a:p>
            <a:pPr algn="l" marL="605227" indent="-302614" lvl="1">
              <a:lnSpc>
                <a:spcPts val="5132"/>
              </a:lnSpc>
              <a:buFont typeface="Arial"/>
              <a:buChar char="•"/>
            </a:pPr>
            <a:r>
              <a:rPr lang="en-US" sz="3665">
                <a:solidFill>
                  <a:srgbClr val="3B5672"/>
                </a:solidFill>
                <a:latin typeface="Alegreya Sans SC Bold Italics"/>
              </a:rPr>
              <a:t>ОБЛАДАЕТ ВЫСОКОРАЗВИТЫМ МОЗГОМ, МЫШЛЕНИЕМ И РЕЧЬЮ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90921" y="9011920"/>
            <a:ext cx="12801186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960"/>
              </a:lnSpc>
              <a:spcBef>
                <a:spcPct val="0"/>
              </a:spcBef>
              <a:buFont typeface="Arial"/>
              <a:buChar char="•"/>
            </a:pPr>
            <a:r>
              <a:rPr lang="en-US" sz="6400" u="none">
                <a:solidFill>
                  <a:srgbClr val="273755"/>
                </a:solidFill>
                <a:latin typeface="Adigiana Ultra Bold"/>
              </a:rPr>
              <a:t>Человек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896424"/>
            <a:ext cx="14548383" cy="1992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5227" indent="-302613" lvl="1">
              <a:lnSpc>
                <a:spcPts val="5132"/>
              </a:lnSpc>
              <a:spcBef>
                <a:spcPct val="0"/>
              </a:spcBef>
              <a:buFont typeface="Arial"/>
              <a:buChar char="•"/>
            </a:pPr>
            <a:r>
              <a:rPr lang="en-US" sz="3665" u="none">
                <a:solidFill>
                  <a:srgbClr val="3B5672"/>
                </a:solidFill>
                <a:latin typeface="Alegreya Sans SC Bold Italics"/>
              </a:rPr>
              <a:t>ИСПОЛЬЗУЮТ ТОЛЬКО ЕСТЕСТВЕННЫЕ</a:t>
            </a:r>
            <a:r>
              <a:rPr lang="en-US" sz="3665" u="none">
                <a:solidFill>
                  <a:srgbClr val="3B5672"/>
                </a:solidFill>
                <a:latin typeface="Alegreya Sans SC Bold Italics"/>
              </a:rPr>
              <a:t> </a:t>
            </a:r>
            <a:r>
              <a:rPr lang="en-US" sz="3665" u="none">
                <a:solidFill>
                  <a:srgbClr val="3B5672"/>
                </a:solidFill>
                <a:latin typeface="Alegreya Sans SC Bold Italics"/>
              </a:rPr>
              <a:t>ОРУДИЯ</a:t>
            </a:r>
          </a:p>
          <a:p>
            <a:pPr algn="l" marL="605227" indent="-302613" lvl="1">
              <a:lnSpc>
                <a:spcPts val="5132"/>
              </a:lnSpc>
              <a:spcBef>
                <a:spcPct val="0"/>
              </a:spcBef>
              <a:buFont typeface="Arial"/>
              <a:buChar char="•"/>
            </a:pPr>
            <a:r>
              <a:rPr lang="en-US" sz="3665" u="none">
                <a:solidFill>
                  <a:srgbClr val="3B5672"/>
                </a:solidFill>
                <a:latin typeface="Alegreya Sans SC Bold Italics"/>
              </a:rPr>
              <a:t>•ПОВЕДЕНИЕ ПОДЧИНЕНО ИНСТИНКТАМ</a:t>
            </a:r>
          </a:p>
          <a:p>
            <a:pPr algn="l" marL="605227" indent="-302613" lvl="1">
              <a:lnSpc>
                <a:spcPts val="5132"/>
              </a:lnSpc>
              <a:spcBef>
                <a:spcPct val="0"/>
              </a:spcBef>
              <a:buFont typeface="Arial"/>
              <a:buChar char="•"/>
            </a:pPr>
            <a:r>
              <a:rPr lang="en-US" sz="3665" u="none">
                <a:solidFill>
                  <a:srgbClr val="3B5672"/>
                </a:solidFill>
                <a:latin typeface="Alegreya Sans SC Bold Italics"/>
              </a:rPr>
              <a:t>•НЕ ОБЛАДАЮТ ВЫСОКОРАЗВИТЫМ МОЗГОМ И</a:t>
            </a:r>
            <a:r>
              <a:rPr lang="en-US" sz="3665" u="none">
                <a:solidFill>
                  <a:srgbClr val="3B5672"/>
                </a:solidFill>
                <a:latin typeface="Alegreya Sans SC Bold Italics"/>
              </a:rPr>
              <a:t> </a:t>
            </a:r>
            <a:r>
              <a:rPr lang="en-US" sz="3665" u="none">
                <a:solidFill>
                  <a:srgbClr val="3B5672"/>
                </a:solidFill>
                <a:latin typeface="Alegreya Sans SC Bold Italics"/>
              </a:rPr>
              <a:t>НЕ УМЕЮТ ГОВОРИТЬ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57020" y="6608407"/>
            <a:ext cx="4016055" cy="345888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323904" y="0"/>
            <a:ext cx="2964096" cy="27121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651139" y="5050647"/>
            <a:ext cx="19590278" cy="185706"/>
          </a:xfrm>
          <a:prstGeom prst="rect">
            <a:avLst/>
          </a:prstGeom>
          <a:solidFill>
            <a:srgbClr val="273755"/>
          </a:solidFill>
        </p:spPr>
      </p:sp>
      <p:sp>
        <p:nvSpPr>
          <p:cNvPr name="AutoShape 3" id="3"/>
          <p:cNvSpPr/>
          <p:nvPr/>
        </p:nvSpPr>
        <p:spPr>
          <a:xfrm rot="0">
            <a:off x="766788" y="7048911"/>
            <a:ext cx="4803026" cy="457200"/>
          </a:xfrm>
          <a:prstGeom prst="rect">
            <a:avLst/>
          </a:prstGeom>
          <a:solidFill>
            <a:srgbClr val="8AABCA"/>
          </a:solidFill>
        </p:spPr>
      </p:sp>
      <p:sp>
        <p:nvSpPr>
          <p:cNvPr name="AutoShape 4" id="4"/>
          <p:cNvSpPr/>
          <p:nvPr/>
        </p:nvSpPr>
        <p:spPr>
          <a:xfrm rot="0">
            <a:off x="7581068" y="7048911"/>
            <a:ext cx="3886295" cy="457200"/>
          </a:xfrm>
          <a:prstGeom prst="rect">
            <a:avLst/>
          </a:prstGeom>
          <a:solidFill>
            <a:srgbClr val="8AABCA"/>
          </a:solidFill>
        </p:spPr>
      </p:sp>
      <p:sp>
        <p:nvSpPr>
          <p:cNvPr name="AutoShape 5" id="5"/>
          <p:cNvSpPr/>
          <p:nvPr/>
        </p:nvSpPr>
        <p:spPr>
          <a:xfrm rot="0">
            <a:off x="12981234" y="7048911"/>
            <a:ext cx="4682684" cy="529701"/>
          </a:xfrm>
          <a:prstGeom prst="rect">
            <a:avLst/>
          </a:prstGeom>
          <a:solidFill>
            <a:srgbClr val="8AABCA"/>
          </a:solidFill>
        </p:spPr>
      </p:sp>
      <p:sp>
        <p:nvSpPr>
          <p:cNvPr name="TextBox 6" id="6"/>
          <p:cNvSpPr txBox="true"/>
          <p:nvPr/>
        </p:nvSpPr>
        <p:spPr>
          <a:xfrm rot="0">
            <a:off x="340922" y="-9525"/>
            <a:ext cx="9183293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79"/>
              </a:lnSpc>
              <a:spcBef>
                <a:spcPct val="0"/>
              </a:spcBef>
            </a:pPr>
            <a:r>
              <a:rPr lang="en-US" sz="12000" spc="1512">
                <a:solidFill>
                  <a:srgbClr val="273755"/>
                </a:solidFill>
                <a:latin typeface="Adigiana Ultra Bold"/>
              </a:rPr>
              <a:t>ИНДИВИД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66788" y="2456017"/>
            <a:ext cx="4803026" cy="459289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12705" t="3332" r="12187" b="7904"/>
          <a:stretch>
            <a:fillRect/>
          </a:stretch>
        </p:blipFill>
        <p:spPr>
          <a:xfrm flipH="false" flipV="false" rot="0">
            <a:off x="7581068" y="2456017"/>
            <a:ext cx="3886295" cy="459289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27432" t="0" r="0" b="0"/>
          <a:stretch>
            <a:fillRect/>
          </a:stretch>
        </p:blipFill>
        <p:spPr>
          <a:xfrm flipH="false" flipV="false" rot="0">
            <a:off x="12981234" y="2456017"/>
            <a:ext cx="4682684" cy="45928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8348" y="748898"/>
            <a:ext cx="17410276" cy="2625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91"/>
              </a:lnSpc>
            </a:pPr>
            <a:r>
              <a:rPr lang="en-US" sz="16601" spc="1162">
                <a:solidFill>
                  <a:srgbClr val="273755"/>
                </a:solidFill>
                <a:latin typeface="Adigiana Ultra Bold"/>
              </a:rPr>
              <a:t>ИНДИВИД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05575" y="3667623"/>
            <a:ext cx="17410276" cy="3551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279"/>
              </a:lnSpc>
            </a:pPr>
            <a:r>
              <a:rPr lang="en-US" sz="6399" spc="447">
                <a:solidFill>
                  <a:srgbClr val="273755"/>
                </a:solidFill>
                <a:latin typeface="Alegreya Sans SC Bold Italics"/>
              </a:rPr>
              <a:t>Человек как отдельное, единичное существо, выражает принадлежность к человеческому роду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651139" y="5050647"/>
            <a:ext cx="19590278" cy="185706"/>
          </a:xfrm>
          <a:prstGeom prst="rect">
            <a:avLst/>
          </a:prstGeom>
          <a:solidFill>
            <a:srgbClr val="273755"/>
          </a:solidFill>
        </p:spPr>
      </p:sp>
      <p:sp>
        <p:nvSpPr>
          <p:cNvPr name="AutoShape 3" id="3"/>
          <p:cNvSpPr/>
          <p:nvPr/>
        </p:nvSpPr>
        <p:spPr>
          <a:xfrm rot="0">
            <a:off x="610454" y="7048911"/>
            <a:ext cx="5275284" cy="527512"/>
          </a:xfrm>
          <a:prstGeom prst="rect">
            <a:avLst/>
          </a:prstGeom>
          <a:solidFill>
            <a:srgbClr val="8AABCA"/>
          </a:solidFill>
        </p:spPr>
      </p:sp>
      <p:sp>
        <p:nvSpPr>
          <p:cNvPr name="AutoShape 4" id="4"/>
          <p:cNvSpPr/>
          <p:nvPr/>
        </p:nvSpPr>
        <p:spPr>
          <a:xfrm rot="0">
            <a:off x="6554874" y="7048911"/>
            <a:ext cx="5691612" cy="527512"/>
          </a:xfrm>
          <a:prstGeom prst="rect">
            <a:avLst/>
          </a:prstGeom>
          <a:solidFill>
            <a:srgbClr val="8AABCA"/>
          </a:solidFill>
        </p:spPr>
      </p:sp>
      <p:sp>
        <p:nvSpPr>
          <p:cNvPr name="AutoShape 5" id="5"/>
          <p:cNvSpPr/>
          <p:nvPr/>
        </p:nvSpPr>
        <p:spPr>
          <a:xfrm rot="0">
            <a:off x="12822292" y="7048911"/>
            <a:ext cx="5000568" cy="527512"/>
          </a:xfrm>
          <a:prstGeom prst="rect">
            <a:avLst/>
          </a:prstGeom>
          <a:solidFill>
            <a:srgbClr val="8AABCA"/>
          </a:solid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8751" t="6269" r="8751" b="0"/>
          <a:stretch>
            <a:fillRect/>
          </a:stretch>
        </p:blipFill>
        <p:spPr>
          <a:xfrm flipH="false" flipV="false" rot="0">
            <a:off x="610454" y="2246168"/>
            <a:ext cx="5275284" cy="480274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22085" t="6432" r="10021" b="0"/>
          <a:stretch>
            <a:fillRect/>
          </a:stretch>
        </p:blipFill>
        <p:spPr>
          <a:xfrm flipH="false" flipV="false" rot="0">
            <a:off x="12822292" y="2246168"/>
            <a:ext cx="5000568" cy="480274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18496" t="4366" r="23840" b="6277"/>
          <a:stretch>
            <a:fillRect/>
          </a:stretch>
        </p:blipFill>
        <p:spPr>
          <a:xfrm flipH="false" flipV="false" rot="0">
            <a:off x="6554874" y="2341985"/>
            <a:ext cx="5691612" cy="4706926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40922" y="-9525"/>
            <a:ext cx="17947078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79"/>
              </a:lnSpc>
              <a:spcBef>
                <a:spcPct val="0"/>
              </a:spcBef>
            </a:pPr>
            <a:r>
              <a:rPr lang="en-US" sz="12000" spc="1512">
                <a:solidFill>
                  <a:srgbClr val="273755"/>
                </a:solidFill>
                <a:latin typeface="Adigiana Ultra Bold"/>
              </a:rPr>
              <a:t>ИНДИВИДУАЛЬНОСТЬ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9375" y="125490"/>
            <a:ext cx="18288000" cy="2264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60"/>
              </a:lnSpc>
            </a:pPr>
            <a:r>
              <a:rPr lang="en-US" sz="14400" spc="-345">
                <a:solidFill>
                  <a:srgbClr val="273755"/>
                </a:solidFill>
                <a:latin typeface="Adigiana Ultra Bold"/>
              </a:rPr>
              <a:t>ИНДИВИДУАЛЬНОСТЬ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05575" y="2508005"/>
            <a:ext cx="17410276" cy="5871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279"/>
              </a:lnSpc>
            </a:pPr>
            <a:r>
              <a:rPr lang="en-US" sz="6399" spc="447">
                <a:solidFill>
                  <a:srgbClr val="273755"/>
                </a:solidFill>
                <a:latin typeface="Alegreya Sans SC Bold Italics"/>
              </a:rPr>
              <a:t>Совокупность особых черт, признаков</a:t>
            </a:r>
          </a:p>
          <a:p>
            <a:pPr algn="just">
              <a:lnSpc>
                <a:spcPts val="9279"/>
              </a:lnSpc>
            </a:pPr>
            <a:r>
              <a:rPr lang="en-US" sz="6399" spc="447">
                <a:solidFill>
                  <a:srgbClr val="273755"/>
                </a:solidFill>
                <a:latin typeface="Alegreya Sans SC Bold Italics"/>
              </a:rPr>
              <a:t>и характеристик человека, отличающих его от других людей и придающая его</a:t>
            </a:r>
          </a:p>
          <a:p>
            <a:pPr algn="just">
              <a:lnSpc>
                <a:spcPts val="9279"/>
              </a:lnSpc>
            </a:pPr>
            <a:r>
              <a:rPr lang="en-US" sz="6399" spc="447">
                <a:solidFill>
                  <a:srgbClr val="273755"/>
                </a:solidFill>
                <a:latin typeface="Alegreya Sans SC Bold Italics"/>
              </a:rPr>
              <a:t>социальным действиям неповторимый и уникальный характер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651139" y="5050647"/>
            <a:ext cx="19590278" cy="185706"/>
          </a:xfrm>
          <a:prstGeom prst="rect">
            <a:avLst/>
          </a:prstGeom>
          <a:solidFill>
            <a:srgbClr val="273755"/>
          </a:solidFill>
        </p:spPr>
      </p:sp>
      <p:sp>
        <p:nvSpPr>
          <p:cNvPr name="AutoShape 3" id="3"/>
          <p:cNvSpPr/>
          <p:nvPr/>
        </p:nvSpPr>
        <p:spPr>
          <a:xfrm rot="0">
            <a:off x="610454" y="7048911"/>
            <a:ext cx="5275284" cy="527512"/>
          </a:xfrm>
          <a:prstGeom prst="rect">
            <a:avLst/>
          </a:prstGeom>
          <a:solidFill>
            <a:srgbClr val="8AABCA"/>
          </a:solidFill>
        </p:spPr>
      </p:sp>
      <p:sp>
        <p:nvSpPr>
          <p:cNvPr name="AutoShape 4" id="4"/>
          <p:cNvSpPr/>
          <p:nvPr/>
        </p:nvSpPr>
        <p:spPr>
          <a:xfrm rot="0">
            <a:off x="6684789" y="7048911"/>
            <a:ext cx="5431783" cy="564871"/>
          </a:xfrm>
          <a:prstGeom prst="rect">
            <a:avLst/>
          </a:prstGeom>
          <a:solidFill>
            <a:srgbClr val="8AABCA"/>
          </a:solidFill>
        </p:spPr>
      </p:sp>
      <p:sp>
        <p:nvSpPr>
          <p:cNvPr name="AutoShape 5" id="5"/>
          <p:cNvSpPr/>
          <p:nvPr/>
        </p:nvSpPr>
        <p:spPr>
          <a:xfrm rot="0">
            <a:off x="12981472" y="7048911"/>
            <a:ext cx="4682207" cy="527512"/>
          </a:xfrm>
          <a:prstGeom prst="rect">
            <a:avLst/>
          </a:prstGeom>
          <a:solidFill>
            <a:srgbClr val="8AABCA"/>
          </a:solid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9585" t="4093" r="16131" b="0"/>
          <a:stretch>
            <a:fillRect/>
          </a:stretch>
        </p:blipFill>
        <p:spPr>
          <a:xfrm flipH="false" flipV="false" rot="0">
            <a:off x="610454" y="2497835"/>
            <a:ext cx="5275284" cy="455107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18528" b="9893"/>
          <a:stretch>
            <a:fillRect/>
          </a:stretch>
        </p:blipFill>
        <p:spPr>
          <a:xfrm flipH="false" flipV="false" rot="0">
            <a:off x="6684789" y="2548590"/>
            <a:ext cx="5431783" cy="450032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4228"/>
          <a:stretch>
            <a:fillRect/>
          </a:stretch>
        </p:blipFill>
        <p:spPr>
          <a:xfrm flipH="false" flipV="false" rot="0">
            <a:off x="12981472" y="2470428"/>
            <a:ext cx="4682207" cy="4578483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40922" y="-9525"/>
            <a:ext cx="17947078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79"/>
              </a:lnSpc>
              <a:spcBef>
                <a:spcPct val="0"/>
              </a:spcBef>
            </a:pPr>
            <a:r>
              <a:rPr lang="en-US" sz="12000" spc="1512">
                <a:solidFill>
                  <a:srgbClr val="273755"/>
                </a:solidFill>
                <a:latin typeface="Adigiana Ultra Bold"/>
              </a:rPr>
              <a:t>ЛИЧНОСТЬ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9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9375" y="125490"/>
            <a:ext cx="18288000" cy="2264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60"/>
              </a:lnSpc>
            </a:pPr>
            <a:r>
              <a:rPr lang="en-US" sz="14400" spc="806">
                <a:solidFill>
                  <a:srgbClr val="273755"/>
                </a:solidFill>
                <a:latin typeface="Adigiana Ultra Bold"/>
              </a:rPr>
              <a:t>ЛИЧНОСТЬ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05575" y="3229449"/>
            <a:ext cx="17410276" cy="3551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279"/>
              </a:lnSpc>
            </a:pPr>
            <a:r>
              <a:rPr lang="en-US" sz="6399" spc="447">
                <a:solidFill>
                  <a:srgbClr val="273755"/>
                </a:solidFill>
                <a:latin typeface="Alegreya Sans SC Bold Italics"/>
              </a:rPr>
              <a:t>Индивид, обладающий совокупностью</a:t>
            </a:r>
          </a:p>
          <a:p>
            <a:pPr algn="just">
              <a:lnSpc>
                <a:spcPts val="9279"/>
              </a:lnSpc>
            </a:pPr>
            <a:r>
              <a:rPr lang="en-US" sz="6399" spc="447">
                <a:solidFill>
                  <a:srgbClr val="273755"/>
                </a:solidFill>
                <a:latin typeface="Alegreya Sans SC Bold Italics"/>
              </a:rPr>
              <a:t>социально значимых черт, которые он реализует в о</a:t>
            </a:r>
            <a:r>
              <a:rPr lang="en-US" sz="6399" spc="447">
                <a:solidFill>
                  <a:srgbClr val="273755"/>
                </a:solidFill>
                <a:latin typeface="Alegreya Sans SC Bold Italics"/>
              </a:rPr>
              <a:t>бщ</a:t>
            </a:r>
            <a:r>
              <a:rPr lang="en-US" sz="6399" spc="447">
                <a:solidFill>
                  <a:srgbClr val="273755"/>
                </a:solidFill>
                <a:latin typeface="Alegreya Sans SC Bold Italics"/>
              </a:rPr>
              <a:t>ественной жизни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DADxFtt1Fj0</dc:identifier>
  <dcterms:modified xsi:type="dcterms:W3CDTF">2011-08-01T06:04:30Z</dcterms:modified>
  <cp:revision>1</cp:revision>
  <dc:title>Уникальность человека</dc:title>
</cp:coreProperties>
</file>