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3" r:id="rId6"/>
    <p:sldId id="259" r:id="rId7"/>
    <p:sldId id="261" r:id="rId8"/>
    <p:sldId id="260" r:id="rId9"/>
    <p:sldId id="269" r:id="rId10"/>
    <p:sldId id="268" r:id="rId11"/>
    <p:sldId id="270" r:id="rId12"/>
    <p:sldId id="271" r:id="rId13"/>
    <p:sldId id="272" r:id="rId14"/>
    <p:sldId id="274" r:id="rId15"/>
    <p:sldId id="275" r:id="rId16"/>
    <p:sldId id="279" r:id="rId17"/>
    <p:sldId id="281" r:id="rId18"/>
    <p:sldId id="282" r:id="rId19"/>
    <p:sldId id="283" r:id="rId20"/>
    <p:sldId id="280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ода3"/>
          <p:cNvSpPr/>
          <p:nvPr/>
        </p:nvSpPr>
        <p:spPr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Небо"/>
          <p:cNvSpPr/>
          <p:nvPr/>
        </p:nvSpPr>
        <p:spPr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Вода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Вода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64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0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91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0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ебо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anchor="b">
            <a:normAutofit/>
          </a:bodyPr>
          <a:lstStyle>
            <a:lvl1pPr algn="ctr"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0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35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59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88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ебо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60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12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71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ебо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 lang="ru-RU" dirty="0"/>
          </a:p>
        </p:txBody>
      </p:sp>
      <p:sp>
        <p:nvSpPr>
          <p:cNvPr id="8" name="Вода3"/>
          <p:cNvSpPr/>
          <p:nvPr/>
        </p:nvSpPr>
        <p:spPr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Вода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Вода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fld id="{2CC49E61-A2B0-43FF-98B5-119B891D8109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baseline="0">
                <a:solidFill>
                  <a:schemeClr val="tx1"/>
                </a:solidFill>
              </a:defRPr>
            </a:lvl1pPr>
          </a:lstStyle>
          <a:p>
            <a:fld id="{78843089-8950-4A13-B89F-72CF4CE4D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1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6840">
          <p15:clr>
            <a:srgbClr val="F26B43"/>
          </p15:clr>
        </p15:guide>
        <p15:guide id="4" orient="horz" pos="984">
          <p15:clr>
            <a:srgbClr val="F26B43"/>
          </p15:clr>
        </p15:guide>
        <p15:guide id="5" orient="horz" pos="3600">
          <p15:clr>
            <a:srgbClr val="F26B43"/>
          </p15:clr>
        </p15:guide>
        <p15:guide id="6" pos="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3413" y="878740"/>
            <a:ext cx="11362764" cy="3155377"/>
          </a:xfrm>
        </p:spPr>
        <p:txBody>
          <a:bodyPr/>
          <a:lstStyle/>
          <a:p>
            <a:r>
              <a:rPr lang="ru-RU" sz="7200" dirty="0" smtClean="0"/>
              <a:t>Повторяем </a:t>
            </a:r>
            <a:br>
              <a:rPr lang="ru-RU" sz="7200" dirty="0" smtClean="0"/>
            </a:br>
            <a:r>
              <a:rPr lang="ru-RU" sz="7200" dirty="0" smtClean="0"/>
              <a:t>«крылатые выражения»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064623"/>
            <a:ext cx="9144000" cy="403411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b="1" cap="none" dirty="0" smtClean="0">
                <a:ln/>
                <a:solidFill>
                  <a:schemeClr val="accent3"/>
                </a:solidFill>
              </a:rPr>
              <a:t>5 класс, всемирная история</a:t>
            </a:r>
            <a:endParaRPr lang="ru-RU" b="1" cap="none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12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29" y="318964"/>
            <a:ext cx="11994777" cy="5799448"/>
          </a:xfrm>
        </p:spPr>
        <p:txBody>
          <a:bodyPr anchor="t">
            <a:normAutofit/>
          </a:bodyPr>
          <a:lstStyle/>
          <a:p>
            <a:r>
              <a:rPr lang="ru-RU" sz="5400" dirty="0" smtClean="0"/>
              <a:t>7. «</a:t>
            </a:r>
            <a:r>
              <a:rPr lang="ru-RU" sz="5400" b="1" i="1" u="sng" dirty="0" smtClean="0"/>
              <a:t>				</a:t>
            </a:r>
            <a:r>
              <a:rPr lang="ru-RU" sz="5400" b="1" i="1" dirty="0" smtClean="0"/>
              <a:t> раздора»</a:t>
            </a:r>
            <a:r>
              <a:rPr lang="ru-RU" sz="5400" dirty="0" smtClean="0"/>
              <a:t>.</a:t>
            </a:r>
            <a:br>
              <a:rPr lang="ru-RU" sz="5400" dirty="0" smtClean="0"/>
            </a:br>
            <a:r>
              <a:rPr lang="ru-RU" sz="5400" dirty="0"/>
              <a:t>8</a:t>
            </a:r>
            <a:r>
              <a:rPr lang="ru-RU" sz="5400" dirty="0" smtClean="0"/>
              <a:t>. «</a:t>
            </a:r>
            <a:r>
              <a:rPr lang="ru-RU" sz="5400" b="1" i="1" u="sng" dirty="0" smtClean="0"/>
              <a:t>				</a:t>
            </a:r>
            <a:r>
              <a:rPr lang="ru-RU" sz="5400" b="1" i="1" dirty="0" smtClean="0"/>
              <a:t> Ариадны»</a:t>
            </a:r>
            <a:r>
              <a:rPr lang="ru-RU" sz="5400" dirty="0" smtClean="0"/>
              <a:t>.</a:t>
            </a:r>
            <a:br>
              <a:rPr lang="ru-RU" sz="5400" dirty="0" smtClean="0"/>
            </a:br>
            <a:r>
              <a:rPr lang="ru-RU" sz="5400" dirty="0" smtClean="0"/>
              <a:t>9. </a:t>
            </a:r>
            <a:r>
              <a:rPr lang="ru-RU" sz="5400" b="1" i="1" dirty="0"/>
              <a:t>«Лаконичная </a:t>
            </a:r>
            <a:r>
              <a:rPr lang="ru-RU" sz="5400" b="1" i="1" dirty="0" smtClean="0"/>
              <a:t>	</a:t>
            </a:r>
            <a:r>
              <a:rPr lang="ru-RU" sz="5400" b="1" i="1" u="sng" dirty="0" smtClean="0"/>
              <a:t>			</a:t>
            </a:r>
            <a:r>
              <a:rPr lang="ru-RU" sz="5400" b="1" i="1" dirty="0" smtClean="0"/>
              <a:t>».</a:t>
            </a:r>
            <a:br>
              <a:rPr lang="ru-RU" sz="5400" b="1" i="1" dirty="0" smtClean="0"/>
            </a:br>
            <a:r>
              <a:rPr lang="ru-RU" sz="5400" dirty="0" smtClean="0"/>
              <a:t>10. </a:t>
            </a:r>
            <a:r>
              <a:rPr lang="ru-RU" sz="5400" b="1" i="1" dirty="0"/>
              <a:t>«Бойтесь данайцев</a:t>
            </a:r>
            <a:r>
              <a:rPr lang="ru-RU" sz="5400" b="1" i="1" dirty="0" smtClean="0"/>
              <a:t>,</a:t>
            </a:r>
            <a:r>
              <a:rPr lang="ru-RU" sz="5400" dirty="0" smtClean="0"/>
              <a:t>_______ _________».</a:t>
            </a:r>
            <a:br>
              <a:rPr lang="ru-RU" sz="5400" dirty="0" smtClean="0"/>
            </a:br>
            <a:r>
              <a:rPr lang="ru-RU" sz="5400" dirty="0" smtClean="0"/>
              <a:t>11. «</a:t>
            </a:r>
            <a:r>
              <a:rPr lang="ru-RU" sz="5400" b="1" i="1" dirty="0" smtClean="0"/>
              <a:t>Ящик ________».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54255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каком выражении идёт речь?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28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8854" y="1013012"/>
            <a:ext cx="5791200" cy="2743200"/>
          </a:xfrm>
        </p:spPr>
        <p:txBody>
          <a:bodyPr anchor="t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/>
                <a:solidFill>
                  <a:schemeClr val="accent3"/>
                </a:solidFill>
              </a:rPr>
              <a:t>возможность, помогающая выйти из затруднительного положения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13457" y="89682"/>
            <a:ext cx="10550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НИТЬ АРИАДНЫ (Вязание одежды на заказ Омск, купальники, туники, юбки, перчатки, головные уборы, береты) ВКонтакте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9" b="180"/>
          <a:stretch/>
        </p:blipFill>
        <p:spPr bwMode="auto">
          <a:xfrm>
            <a:off x="50800" y="89682"/>
            <a:ext cx="6368054" cy="603092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09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18413" y="1555377"/>
            <a:ext cx="4701988" cy="2743200"/>
          </a:xfrm>
        </p:spPr>
        <p:txBody>
          <a:bodyPr anchor="t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Причина спора</a:t>
            </a:r>
            <a:endParaRPr lang="ru-RU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15861" y="89682"/>
            <a:ext cx="10502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050" name="Picture 2" descr="Download яблоко раздора pictures for free and share now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" r="2562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67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3600" y="1824318"/>
            <a:ext cx="5030601" cy="2743200"/>
          </a:xfrm>
        </p:spPr>
        <p:txBody>
          <a:bodyPr anchor="t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000" b="1" dirty="0">
                <a:ln/>
                <a:solidFill>
                  <a:schemeClr val="accent3"/>
                </a:solidFill>
              </a:rPr>
              <a:t>предостережение от любого подарка, каких-либо уступок со стороны врага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11053" y="89682"/>
            <a:ext cx="1059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098" name="Picture 2" descr="1184 до н. э.По преданию, в этот день древние греки смогли проникнуть в / События 24 апреля / Транспорт 66 (Екатеринбург)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0" b="2215"/>
          <a:stretch/>
        </p:blipFill>
        <p:spPr bwMode="auto">
          <a:xfrm>
            <a:off x="355600" y="478118"/>
            <a:ext cx="6565900" cy="4930862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10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18413" y="1824318"/>
            <a:ext cx="4701988" cy="2743200"/>
          </a:xfrm>
        </p:spPr>
        <p:txBody>
          <a:bodyPr anchor="t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/>
                <a:solidFill>
                  <a:schemeClr val="accent3"/>
                </a:solidFill>
              </a:rPr>
              <a:t>Любое запутанное </a:t>
            </a:r>
            <a:r>
              <a:rPr lang="ru-RU" sz="4000" b="1" dirty="0">
                <a:ln/>
                <a:solidFill>
                  <a:schemeClr val="accent3"/>
                </a:solidFill>
              </a:rPr>
              <a:t>дело, трудно разрешимый вопрос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23876" y="89682"/>
            <a:ext cx="10342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122" name="Picture 2" descr="Что означает словосочетание Гордиев узел? . - Знайка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" r="2150"/>
          <a:stretch>
            <a:fillRect/>
          </a:stretch>
        </p:blipFill>
        <p:spPr bwMode="auto"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01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8412" y="1474694"/>
            <a:ext cx="4701988" cy="2743200"/>
          </a:xfrm>
        </p:spPr>
        <p:txBody>
          <a:bodyPr anchor="t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/>
                <a:solidFill>
                  <a:schemeClr val="accent3"/>
                </a:solidFill>
              </a:rPr>
              <a:t>Так </a:t>
            </a:r>
            <a:r>
              <a:rPr lang="ru-RU" sz="4400" b="1" dirty="0">
                <a:ln/>
                <a:solidFill>
                  <a:schemeClr val="accent3"/>
                </a:solidFill>
              </a:rPr>
              <a:t>называют всякую бесцельную, нескончаемую работу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11051" y="89682"/>
            <a:ext cx="1059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218" name="Picture 2" descr="перфекционизм и сизифов труд, сизифов труд, сизифов труд значение,  что означает сизифов труд, миф о сизифе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2" b="16392"/>
          <a:stretch>
            <a:fillRect/>
          </a:stretch>
        </p:blipFill>
        <p:spPr bwMode="auto">
          <a:xfrm>
            <a:off x="493713" y="685800"/>
            <a:ext cx="6858000" cy="4572000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10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3118" y="1474694"/>
            <a:ext cx="4787282" cy="2743200"/>
          </a:xfrm>
        </p:spPr>
        <p:txBody>
          <a:bodyPr anchor="t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/>
                <a:solidFill>
                  <a:schemeClr val="accent3"/>
                </a:solidFill>
              </a:rPr>
              <a:t>символ полной запущенности, загрязнения и беспорядка</a:t>
            </a:r>
            <a:endParaRPr lang="ru-RU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32691" y="89682"/>
            <a:ext cx="10166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http://portal.azertag.az/sites/default/files/avgi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7" b="6667"/>
          <a:stretch>
            <a:fillRect/>
          </a:stretch>
        </p:blipFill>
        <p:spPr bwMode="auto">
          <a:xfrm>
            <a:off x="383896" y="712694"/>
            <a:ext cx="6858000" cy="4572000"/>
          </a:xfrm>
          <a:prstGeom prst="rect">
            <a:avLst/>
          </a:prstGeom>
          <a:ln w="228600" cap="sq" cmpd="thickThin">
            <a:solidFill>
              <a:schemeClr val="accent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92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Объясните происхождение выражений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28425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65176"/>
            <a:ext cx="11577918" cy="5732212"/>
          </a:xfrm>
        </p:spPr>
        <p:txBody>
          <a:bodyPr anchor="ctr">
            <a:noAutofit/>
          </a:bodyPr>
          <a:lstStyle/>
          <a:p>
            <a:r>
              <a:rPr lang="ru-RU" sz="6600" b="1" i="1" dirty="0"/>
              <a:t>18. </a:t>
            </a:r>
            <a:r>
              <a:rPr lang="ru-RU" sz="6600" b="1" i="1" dirty="0"/>
              <a:t>«Ахиллесова пята</a:t>
            </a:r>
            <a:r>
              <a:rPr lang="ru-RU" sz="6600" b="1" i="1" dirty="0"/>
              <a:t>».</a:t>
            </a:r>
            <a:br>
              <a:rPr lang="ru-RU" sz="6600" b="1" i="1" dirty="0"/>
            </a:br>
            <a:r>
              <a:rPr lang="ru-RU" sz="6600" b="1" i="1" dirty="0"/>
              <a:t>19. «Гордиев узел».</a:t>
            </a:r>
            <a:br>
              <a:rPr lang="ru-RU" sz="6600" b="1" i="1" dirty="0"/>
            </a:br>
            <a:r>
              <a:rPr lang="ru-RU" sz="6600" b="1" i="1" dirty="0"/>
              <a:t>20. «Лаконичная речь».</a:t>
            </a:r>
            <a:br>
              <a:rPr lang="ru-RU" sz="6600" b="1" i="1" dirty="0"/>
            </a:br>
            <a:r>
              <a:rPr lang="ru-RU" sz="6600" b="1" i="1" dirty="0"/>
              <a:t>21. «Ящик Пандоры»</a:t>
            </a:r>
            <a:br>
              <a:rPr lang="ru-RU" sz="6600" b="1" i="1" dirty="0"/>
            </a:br>
            <a:endParaRPr lang="ru-RU" sz="6600" b="1" i="1" dirty="0"/>
          </a:p>
        </p:txBody>
      </p:sp>
    </p:spTree>
    <p:extLst>
      <p:ext uri="{BB962C8B-B14F-4D97-AF65-F5344CB8AC3E}">
        <p14:creationId xmlns:p14="http://schemas.microsoft.com/office/powerpoint/2010/main" val="211291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Выберите правильный вариант ответа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13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9013" y="1403176"/>
            <a:ext cx="10500646" cy="2667000"/>
          </a:xfrm>
        </p:spPr>
        <p:txBody>
          <a:bodyPr/>
          <a:lstStyle/>
          <a:p>
            <a:r>
              <a:rPr lang="ru-RU" sz="1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</a:t>
            </a:r>
            <a:endParaRPr lang="ru-RU" sz="13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081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154" y="215153"/>
            <a:ext cx="11860306" cy="8606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/>
              <a:t>1.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«Авгиевы </a:t>
            </a:r>
            <a:r>
              <a:rPr lang="ru-RU" sz="4000" b="1" i="1" dirty="0"/>
              <a:t>конюшни</a:t>
            </a:r>
            <a:r>
              <a:rPr lang="ru-RU" sz="4000" b="1" i="1" dirty="0" smtClean="0"/>
              <a:t>»</a:t>
            </a:r>
            <a:r>
              <a:rPr lang="ru-RU" sz="4000" dirty="0" smtClean="0"/>
              <a:t> 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самое слабое, уязвимое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место;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запутанное дело, трудно разрешимый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вопрос;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символ полной запущенности, загрязнения и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беспорядка;</a:t>
            </a: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бесцельная, нескончаемая работа.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817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9965"/>
            <a:ext cx="12192000" cy="860612"/>
          </a:xfrm>
        </p:spPr>
        <p:txBody>
          <a:bodyPr>
            <a:noAutofit/>
          </a:bodyPr>
          <a:lstStyle/>
          <a:p>
            <a:pPr algn="ctr"/>
            <a:r>
              <a:rPr lang="ru-RU" sz="5400" dirty="0"/>
              <a:t>2</a:t>
            </a:r>
            <a:r>
              <a:rPr lang="ru-RU" sz="5400" dirty="0" smtClean="0"/>
              <a:t>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«Ящик Пандоры» </a:t>
            </a:r>
            <a:r>
              <a:rPr lang="ru-RU" sz="4000" dirty="0" smtClean="0"/>
              <a:t>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победа, равная поражению, успех, купленный тяжёлой ценой;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источник всяких бедствий;</a:t>
            </a:r>
            <a:endParaRPr lang="ru-RU" sz="4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внезапная </a:t>
            </a:r>
            <a:r>
              <a:rPr lang="ru-RU" sz="4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измена друга;</a:t>
            </a:r>
            <a:endParaRPr lang="ru-RU" sz="4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или ты вернешься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победителем, или мёртвым, третьего не дано.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927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9965"/>
            <a:ext cx="12192000" cy="860612"/>
          </a:xfrm>
        </p:spPr>
        <p:txBody>
          <a:bodyPr>
            <a:noAutofit/>
          </a:bodyPr>
          <a:lstStyle/>
          <a:p>
            <a:pPr algn="ctr"/>
            <a:r>
              <a:rPr lang="ru-RU" sz="5400" dirty="0"/>
              <a:t>3</a:t>
            </a:r>
            <a:r>
              <a:rPr lang="ru-RU" sz="5400" dirty="0" smtClean="0"/>
              <a:t>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«Гордиев узел» </a:t>
            </a:r>
            <a:r>
              <a:rPr lang="ru-RU" sz="4000" dirty="0" smtClean="0"/>
              <a:t>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принять опасное и бесповоротное решение;</a:t>
            </a:r>
            <a:endParaRPr lang="ru-RU" sz="4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запутанное дело, трудно разрешимый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вопрос;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сдаться на </a:t>
            </a:r>
            <a:r>
              <a:rPr lang="ru-RU" sz="40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милость победителя;</a:t>
            </a:r>
            <a:endParaRPr lang="ru-RU" sz="4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или ты вернешься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победителем, или мёртвым, третьего не дано.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5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154" y="215153"/>
            <a:ext cx="11860306" cy="860612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4</a:t>
            </a:r>
            <a:r>
              <a:rPr lang="ru-RU" sz="5400" dirty="0" smtClean="0"/>
              <a:t>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«Сизифов  труд»</a:t>
            </a:r>
            <a:r>
              <a:rPr lang="ru-RU" sz="4000" dirty="0" smtClean="0"/>
              <a:t> 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самое слабое, уязвимое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место;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запутанное дело, трудно разрешимый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вопрос;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символ полной запущенности, загрязнения и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беспорядка;</a:t>
            </a: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бесцельная, нескончаемая работа.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515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9965"/>
            <a:ext cx="12192000" cy="860612"/>
          </a:xfrm>
        </p:spPr>
        <p:txBody>
          <a:bodyPr>
            <a:noAutofit/>
          </a:bodyPr>
          <a:lstStyle/>
          <a:p>
            <a:pPr algn="ctr"/>
            <a:r>
              <a:rPr lang="ru-RU" sz="5400" dirty="0"/>
              <a:t>5</a:t>
            </a:r>
            <a:r>
              <a:rPr lang="ru-RU" sz="5400" dirty="0" smtClean="0"/>
              <a:t>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</a:t>
            </a:r>
            <a:r>
              <a:rPr lang="ru-RU" sz="4000" b="1" i="1" dirty="0"/>
              <a:t>Со щитом или на щите» </a:t>
            </a:r>
            <a:r>
              <a:rPr lang="ru-RU" sz="4000" dirty="0" smtClean="0"/>
              <a:t>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принять опасное и бесповоротное решение;</a:t>
            </a:r>
            <a:endParaRPr lang="ru-RU" sz="4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запутанное дело, трудно разрешимый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вопрос;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сдаться на милость победителя;</a:t>
            </a: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или ты вернешься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победителем, или мёртвым, третьего не дано.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15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9965"/>
            <a:ext cx="12192000" cy="860612"/>
          </a:xfrm>
        </p:spPr>
        <p:txBody>
          <a:bodyPr>
            <a:noAutofit/>
          </a:bodyPr>
          <a:lstStyle/>
          <a:p>
            <a:pPr algn="ctr"/>
            <a:r>
              <a:rPr lang="ru-RU" sz="5400" dirty="0"/>
              <a:t>6</a:t>
            </a:r>
            <a:r>
              <a:rPr lang="ru-RU" sz="5400" dirty="0" smtClean="0"/>
              <a:t>. </a:t>
            </a:r>
            <a:r>
              <a:rPr lang="ru-RU" sz="4000" dirty="0" smtClean="0"/>
              <a:t>Выражение </a:t>
            </a:r>
            <a:r>
              <a:rPr lang="ru-RU" sz="4000" b="1" i="1" dirty="0" smtClean="0"/>
              <a:t>«Ахиллесова пята»</a:t>
            </a:r>
            <a:r>
              <a:rPr lang="ru-RU" sz="4000" dirty="0" smtClean="0"/>
              <a:t> обозначает: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4" y="1393114"/>
            <a:ext cx="11976846" cy="457737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А) самое слабое, уязвимое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место;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запутанное дело, трудно разрешимый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вопрос;</a:t>
            </a:r>
          </a:p>
          <a:p>
            <a:pPr marL="45720" indent="0">
              <a:buNone/>
            </a:pP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символ полной запущенности, загрязнения и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беспорядка;</a:t>
            </a:r>
          </a:p>
          <a:p>
            <a:pPr marL="45720" indent="0">
              <a:buNone/>
            </a:pPr>
            <a:r>
              <a:rPr lang="ru-RU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Г) </a:t>
            </a:r>
            <a:r>
              <a:rPr lang="ru-RU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бесцельная, нескончаемая работа.</a:t>
            </a:r>
            <a:endParaRPr lang="ru-RU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055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Вставьте пропущенное слово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2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83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000">
            <a:solidFill>
              <a:schemeClr val="accent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Тема183" id="{D5E75899-90CC-42E7-9B4E-BB97527C2066}" vid="{B98BFAAD-9889-4A69-B12C-4A41336C39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Тема183</Template>
  <TotalTime>137</TotalTime>
  <Words>359</Words>
  <Application>Microsoft Office PowerPoint</Application>
  <PresentationFormat>Широкоэкранный</PresentationFormat>
  <Paragraphs>51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Georgia</vt:lpstr>
      <vt:lpstr>Тема183</vt:lpstr>
      <vt:lpstr>Повторяем  «крылатые выражения»</vt:lpstr>
      <vt:lpstr>Выберите правильный вариант ответа</vt:lpstr>
      <vt:lpstr>1. Выражение «Авгиевы конюшни» обозначает:</vt:lpstr>
      <vt:lpstr>2. Выражение «Ящик Пандоры» обозначает:</vt:lpstr>
      <vt:lpstr>3. Выражение «Гордиев узел» обозначает:</vt:lpstr>
      <vt:lpstr>4. Выражение «Сизифов  труд» обозначает:</vt:lpstr>
      <vt:lpstr>5. Выражение «Со щитом или на щите» обозначает:</vt:lpstr>
      <vt:lpstr>6. Выражение «Ахиллесова пята» обозначает:</vt:lpstr>
      <vt:lpstr>Вставьте пропущенное слово</vt:lpstr>
      <vt:lpstr>7. «     раздора». 8. «     Ариадны». 9. «Лаконичная     ». 10. «Бойтесь данайцев,_______ _________». 11. «Ящик ________».</vt:lpstr>
      <vt:lpstr>О каком выражении идёт речь?</vt:lpstr>
      <vt:lpstr>возможность, помогающая выйти из затруднительного положения</vt:lpstr>
      <vt:lpstr>Причина спора</vt:lpstr>
      <vt:lpstr>предостережение от любого подарка, каких-либо уступок со стороны врага</vt:lpstr>
      <vt:lpstr>Любое запутанное дело, трудно разрешимый вопрос</vt:lpstr>
      <vt:lpstr>Так называют всякую бесцельную, нескончаемую работу</vt:lpstr>
      <vt:lpstr>символ полной запущенности, загрязнения и беспорядка</vt:lpstr>
      <vt:lpstr>Объясните происхождение выражений</vt:lpstr>
      <vt:lpstr>18. «Ахиллесова пята». 19. «Гордиев узел». 20. «Лаконичная речь». 21. «Ящик Пандоры» </vt:lpstr>
      <vt:lpstr>Молодцы!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Повторяем  «крылатые выражения»</dc:title>
  <dc:creator>Galina Sventuhovskaya</dc:creator>
  <cp:lastModifiedBy>Galina Sventuhovskaya</cp:lastModifiedBy>
  <cp:revision>37</cp:revision>
  <dcterms:created xsi:type="dcterms:W3CDTF">2015-04-16T15:03:46Z</dcterms:created>
  <dcterms:modified xsi:type="dcterms:W3CDTF">2017-02-22T16:37:06Z</dcterms:modified>
</cp:coreProperties>
</file>