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259" r:id="rId3"/>
    <p:sldId id="265" r:id="rId4"/>
    <p:sldId id="260" r:id="rId5"/>
    <p:sldId id="278" r:id="rId6"/>
    <p:sldId id="279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2" r:id="rId17"/>
    <p:sldId id="275" r:id="rId18"/>
    <p:sldId id="274" r:id="rId19"/>
    <p:sldId id="27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C671"/>
    <a:srgbClr val="FFBA75"/>
    <a:srgbClr val="FFCC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1"/>
  </p:normalViewPr>
  <p:slideViewPr>
    <p:cSldViewPr>
      <p:cViewPr varScale="1">
        <p:scale>
          <a:sx n="91" d="100"/>
          <a:sy n="91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3E2A15-32AE-49C2-B49C-B3D40E032E7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A2D2BE-81B4-4D5A-B168-55CD865CA789}">
      <dgm:prSet phldrT="[Текст]"/>
      <dgm:spPr>
        <a:solidFill>
          <a:srgbClr val="FFBA75"/>
        </a:solidFill>
      </dgm:spPr>
      <dgm:t>
        <a:bodyPr/>
        <a:lstStyle/>
        <a:p>
          <a:r>
            <a:rPr lang="ru-RU" b="1" dirty="0">
              <a:solidFill>
                <a:srgbClr val="C00000"/>
              </a:solidFill>
            </a:rPr>
            <a:t>Борьба церкви против еретиков</a:t>
          </a:r>
        </a:p>
      </dgm:t>
    </dgm:pt>
    <dgm:pt modelId="{81186EFD-57E0-4BC4-AE2A-D2CEA637FABE}" type="parTrans" cxnId="{5E445BB5-B603-4324-9EC2-D6BBBE0A3A50}">
      <dgm:prSet/>
      <dgm:spPr/>
      <dgm:t>
        <a:bodyPr/>
        <a:lstStyle/>
        <a:p>
          <a:endParaRPr lang="ru-RU"/>
        </a:p>
      </dgm:t>
    </dgm:pt>
    <dgm:pt modelId="{C1BDD6CA-18A5-4181-B400-8A90FE03124F}" type="sibTrans" cxnId="{5E445BB5-B603-4324-9EC2-D6BBBE0A3A50}">
      <dgm:prSet/>
      <dgm:spPr/>
      <dgm:t>
        <a:bodyPr/>
        <a:lstStyle/>
        <a:p>
          <a:endParaRPr lang="ru-RU"/>
        </a:p>
      </dgm:t>
    </dgm:pt>
    <dgm:pt modelId="{D7F3E3D7-E594-46F6-BC82-FE5220DAF576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Отлучение от церкви</a:t>
          </a:r>
        </a:p>
      </dgm:t>
    </dgm:pt>
    <dgm:pt modelId="{0BD648A6-4AD2-4F8C-BBA2-8F7CC69B099B}" type="parTrans" cxnId="{07F58B84-C32B-4ECC-828F-C5B4B2D37208}">
      <dgm:prSet/>
      <dgm:spPr/>
      <dgm:t>
        <a:bodyPr/>
        <a:lstStyle/>
        <a:p>
          <a:endParaRPr lang="ru-RU"/>
        </a:p>
      </dgm:t>
    </dgm:pt>
    <dgm:pt modelId="{0C976216-7E00-4A6F-9ACF-6F87DF15C053}" type="sibTrans" cxnId="{07F58B84-C32B-4ECC-828F-C5B4B2D37208}">
      <dgm:prSet/>
      <dgm:spPr/>
      <dgm:t>
        <a:bodyPr/>
        <a:lstStyle/>
        <a:p>
          <a:endParaRPr lang="ru-RU"/>
        </a:p>
      </dgm:t>
    </dgm:pt>
    <dgm:pt modelId="{614A8108-7CEC-415D-9153-EA89D7940F93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>
              <a:solidFill>
                <a:srgbClr val="7030A0"/>
              </a:solidFill>
            </a:rPr>
            <a:t>Военные походы против еретиков</a:t>
          </a:r>
        </a:p>
      </dgm:t>
    </dgm:pt>
    <dgm:pt modelId="{32BD6DB3-61B1-46F4-88E9-EF9FDBF8593A}" type="parTrans" cxnId="{56A0CC4B-6398-43B6-AE02-0A81E78DBE46}">
      <dgm:prSet/>
      <dgm:spPr/>
      <dgm:t>
        <a:bodyPr/>
        <a:lstStyle/>
        <a:p>
          <a:endParaRPr lang="ru-RU"/>
        </a:p>
      </dgm:t>
    </dgm:pt>
    <dgm:pt modelId="{08C0F003-5FCA-4CE2-9A50-7CBBAF0FAA4E}" type="sibTrans" cxnId="{56A0CC4B-6398-43B6-AE02-0A81E78DBE46}">
      <dgm:prSet/>
      <dgm:spPr/>
      <dgm:t>
        <a:bodyPr/>
        <a:lstStyle/>
        <a:p>
          <a:endParaRPr lang="ru-RU"/>
        </a:p>
      </dgm:t>
    </dgm:pt>
    <dgm:pt modelId="{298DB4F2-4700-4C4C-AA7F-A76786265F74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>
              <a:solidFill>
                <a:srgbClr val="FFBA75"/>
              </a:solidFill>
            </a:rPr>
            <a:t>Церковный суд</a:t>
          </a:r>
        </a:p>
        <a:p>
          <a:r>
            <a:rPr lang="ru-RU" b="1" dirty="0">
              <a:solidFill>
                <a:srgbClr val="FFBA75"/>
              </a:solidFill>
            </a:rPr>
            <a:t>(инквизиция)</a:t>
          </a:r>
        </a:p>
      </dgm:t>
    </dgm:pt>
    <dgm:pt modelId="{25658244-228A-481A-8F36-39D33B82D487}" type="parTrans" cxnId="{84DC6695-52D6-4205-BF7D-63F6DA86C262}">
      <dgm:prSet/>
      <dgm:spPr/>
      <dgm:t>
        <a:bodyPr/>
        <a:lstStyle/>
        <a:p>
          <a:endParaRPr lang="ru-RU"/>
        </a:p>
      </dgm:t>
    </dgm:pt>
    <dgm:pt modelId="{ECD4D352-EBEC-4DFA-A2FE-3D883CF5A857}" type="sibTrans" cxnId="{84DC6695-52D6-4205-BF7D-63F6DA86C262}">
      <dgm:prSet/>
      <dgm:spPr/>
      <dgm:t>
        <a:bodyPr/>
        <a:lstStyle/>
        <a:p>
          <a:endParaRPr lang="ru-RU"/>
        </a:p>
      </dgm:t>
    </dgm:pt>
    <dgm:pt modelId="{7C42906C-BD89-4719-8F59-2620460FB4D7}" type="pres">
      <dgm:prSet presAssocID="{2E3E2A15-32AE-49C2-B49C-B3D40E032E70}" presName="composite" presStyleCnt="0">
        <dgm:presLayoutVars>
          <dgm:chMax val="1"/>
          <dgm:dir/>
          <dgm:resizeHandles val="exact"/>
        </dgm:presLayoutVars>
      </dgm:prSet>
      <dgm:spPr/>
    </dgm:pt>
    <dgm:pt modelId="{ECEF3715-04EB-4D6D-B3A7-2D426BF8379D}" type="pres">
      <dgm:prSet presAssocID="{13A2D2BE-81B4-4D5A-B168-55CD865CA789}" presName="roof" presStyleLbl="dkBgShp" presStyleIdx="0" presStyleCnt="2"/>
      <dgm:spPr/>
    </dgm:pt>
    <dgm:pt modelId="{B1F25A9A-E69F-44A3-89FD-29E04A9A5463}" type="pres">
      <dgm:prSet presAssocID="{13A2D2BE-81B4-4D5A-B168-55CD865CA789}" presName="pillars" presStyleCnt="0"/>
      <dgm:spPr/>
    </dgm:pt>
    <dgm:pt modelId="{C5F706BC-2C0D-470A-9742-4BED668CBC6D}" type="pres">
      <dgm:prSet presAssocID="{13A2D2BE-81B4-4D5A-B168-55CD865CA789}" presName="pillar1" presStyleLbl="node1" presStyleIdx="0" presStyleCnt="3">
        <dgm:presLayoutVars>
          <dgm:bulletEnabled val="1"/>
        </dgm:presLayoutVars>
      </dgm:prSet>
      <dgm:spPr/>
    </dgm:pt>
    <dgm:pt modelId="{B5C65B50-AD1E-4206-9669-99CD3ED73EDA}" type="pres">
      <dgm:prSet presAssocID="{614A8108-7CEC-415D-9153-EA89D7940F93}" presName="pillarX" presStyleLbl="node1" presStyleIdx="1" presStyleCnt="3" custScaleY="100219">
        <dgm:presLayoutVars>
          <dgm:bulletEnabled val="1"/>
        </dgm:presLayoutVars>
      </dgm:prSet>
      <dgm:spPr/>
    </dgm:pt>
    <dgm:pt modelId="{1CC5D084-9243-4BE3-95E3-F461CB85A229}" type="pres">
      <dgm:prSet presAssocID="{298DB4F2-4700-4C4C-AA7F-A76786265F74}" presName="pillarX" presStyleLbl="node1" presStyleIdx="2" presStyleCnt="3">
        <dgm:presLayoutVars>
          <dgm:bulletEnabled val="1"/>
        </dgm:presLayoutVars>
      </dgm:prSet>
      <dgm:spPr/>
    </dgm:pt>
    <dgm:pt modelId="{BC5B5842-4723-469D-850B-D11985B0AACE}" type="pres">
      <dgm:prSet presAssocID="{13A2D2BE-81B4-4D5A-B168-55CD865CA789}" presName="base" presStyleLbl="dkBgShp" presStyleIdx="1" presStyleCnt="2" custFlipVert="0" custFlipHor="1" custScaleX="3591" custScaleY="13044" custLinFactNeighborX="-797" custLinFactNeighborY="3598"/>
      <dgm:spPr/>
    </dgm:pt>
  </dgm:ptLst>
  <dgm:cxnLst>
    <dgm:cxn modelId="{56A0CC4B-6398-43B6-AE02-0A81E78DBE46}" srcId="{13A2D2BE-81B4-4D5A-B168-55CD865CA789}" destId="{614A8108-7CEC-415D-9153-EA89D7940F93}" srcOrd="1" destOrd="0" parTransId="{32BD6DB3-61B1-46F4-88E9-EF9FDBF8593A}" sibTransId="{08C0F003-5FCA-4CE2-9A50-7CBBAF0FAA4E}"/>
    <dgm:cxn modelId="{2187827C-9C6A-4BED-AB44-9EEFC1C2D4B6}" type="presOf" srcId="{614A8108-7CEC-415D-9153-EA89D7940F93}" destId="{B5C65B50-AD1E-4206-9669-99CD3ED73EDA}" srcOrd="0" destOrd="0" presId="urn:microsoft.com/office/officeart/2005/8/layout/hList3"/>
    <dgm:cxn modelId="{07F58B84-C32B-4ECC-828F-C5B4B2D37208}" srcId="{13A2D2BE-81B4-4D5A-B168-55CD865CA789}" destId="{D7F3E3D7-E594-46F6-BC82-FE5220DAF576}" srcOrd="0" destOrd="0" parTransId="{0BD648A6-4AD2-4F8C-BBA2-8F7CC69B099B}" sibTransId="{0C976216-7E00-4A6F-9ACF-6F87DF15C053}"/>
    <dgm:cxn modelId="{84DC6695-52D6-4205-BF7D-63F6DA86C262}" srcId="{13A2D2BE-81B4-4D5A-B168-55CD865CA789}" destId="{298DB4F2-4700-4C4C-AA7F-A76786265F74}" srcOrd="2" destOrd="0" parTransId="{25658244-228A-481A-8F36-39D33B82D487}" sibTransId="{ECD4D352-EBEC-4DFA-A2FE-3D883CF5A857}"/>
    <dgm:cxn modelId="{5E445BB5-B603-4324-9EC2-D6BBBE0A3A50}" srcId="{2E3E2A15-32AE-49C2-B49C-B3D40E032E70}" destId="{13A2D2BE-81B4-4D5A-B168-55CD865CA789}" srcOrd="0" destOrd="0" parTransId="{81186EFD-57E0-4BC4-AE2A-D2CEA637FABE}" sibTransId="{C1BDD6CA-18A5-4181-B400-8A90FE03124F}"/>
    <dgm:cxn modelId="{94579EBA-E9BD-4FC9-8A80-E28F263C847A}" type="presOf" srcId="{D7F3E3D7-E594-46F6-BC82-FE5220DAF576}" destId="{C5F706BC-2C0D-470A-9742-4BED668CBC6D}" srcOrd="0" destOrd="0" presId="urn:microsoft.com/office/officeart/2005/8/layout/hList3"/>
    <dgm:cxn modelId="{D625A1BC-D50C-4E58-9894-989632F653DB}" type="presOf" srcId="{298DB4F2-4700-4C4C-AA7F-A76786265F74}" destId="{1CC5D084-9243-4BE3-95E3-F461CB85A229}" srcOrd="0" destOrd="0" presId="urn:microsoft.com/office/officeart/2005/8/layout/hList3"/>
    <dgm:cxn modelId="{18CBE2F2-52B4-4BFF-B646-BBF8BDCF0EE6}" type="presOf" srcId="{13A2D2BE-81B4-4D5A-B168-55CD865CA789}" destId="{ECEF3715-04EB-4D6D-B3A7-2D426BF8379D}" srcOrd="0" destOrd="0" presId="urn:microsoft.com/office/officeart/2005/8/layout/hList3"/>
    <dgm:cxn modelId="{309DC9FD-EE66-47D2-957C-AF13916C0174}" type="presOf" srcId="{2E3E2A15-32AE-49C2-B49C-B3D40E032E70}" destId="{7C42906C-BD89-4719-8F59-2620460FB4D7}" srcOrd="0" destOrd="0" presId="urn:microsoft.com/office/officeart/2005/8/layout/hList3"/>
    <dgm:cxn modelId="{4CCDE22E-7C38-43A7-B390-41B284198C1E}" type="presParOf" srcId="{7C42906C-BD89-4719-8F59-2620460FB4D7}" destId="{ECEF3715-04EB-4D6D-B3A7-2D426BF8379D}" srcOrd="0" destOrd="0" presId="urn:microsoft.com/office/officeart/2005/8/layout/hList3"/>
    <dgm:cxn modelId="{11D78C7F-E757-4DBD-8632-16E9FD703E6D}" type="presParOf" srcId="{7C42906C-BD89-4719-8F59-2620460FB4D7}" destId="{B1F25A9A-E69F-44A3-89FD-29E04A9A5463}" srcOrd="1" destOrd="0" presId="urn:microsoft.com/office/officeart/2005/8/layout/hList3"/>
    <dgm:cxn modelId="{E4FC0505-B0D4-4A68-96E1-E0BCF8CBB739}" type="presParOf" srcId="{B1F25A9A-E69F-44A3-89FD-29E04A9A5463}" destId="{C5F706BC-2C0D-470A-9742-4BED668CBC6D}" srcOrd="0" destOrd="0" presId="urn:microsoft.com/office/officeart/2005/8/layout/hList3"/>
    <dgm:cxn modelId="{05DB0EFD-137D-4DF7-800C-D4E527706A92}" type="presParOf" srcId="{B1F25A9A-E69F-44A3-89FD-29E04A9A5463}" destId="{B5C65B50-AD1E-4206-9669-99CD3ED73EDA}" srcOrd="1" destOrd="0" presId="urn:microsoft.com/office/officeart/2005/8/layout/hList3"/>
    <dgm:cxn modelId="{67AA9069-76CF-4CD3-8450-57C66851D9E0}" type="presParOf" srcId="{B1F25A9A-E69F-44A3-89FD-29E04A9A5463}" destId="{1CC5D084-9243-4BE3-95E3-F461CB85A229}" srcOrd="2" destOrd="0" presId="urn:microsoft.com/office/officeart/2005/8/layout/hList3"/>
    <dgm:cxn modelId="{C4DE7B8A-B255-47CA-B5F7-34794C90E9DE}" type="presParOf" srcId="{7C42906C-BD89-4719-8F59-2620460FB4D7}" destId="{BC5B5842-4723-469D-850B-D11985B0AAC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F3715-04EB-4D6D-B3A7-2D426BF8379D}">
      <dsp:nvSpPr>
        <dsp:cNvPr id="0" name=""/>
        <dsp:cNvSpPr/>
      </dsp:nvSpPr>
      <dsp:spPr>
        <a:xfrm>
          <a:off x="0" y="100393"/>
          <a:ext cx="9036496" cy="1979205"/>
        </a:xfrm>
        <a:prstGeom prst="rect">
          <a:avLst/>
        </a:prstGeom>
        <a:solidFill>
          <a:srgbClr val="FFBA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800" b="1" kern="1200" dirty="0">
              <a:solidFill>
                <a:srgbClr val="C00000"/>
              </a:solidFill>
            </a:rPr>
            <a:t>Борьба церкви против еретиков</a:t>
          </a:r>
        </a:p>
      </dsp:txBody>
      <dsp:txXfrm>
        <a:off x="0" y="100393"/>
        <a:ext cx="9036496" cy="1979205"/>
      </dsp:txXfrm>
    </dsp:sp>
    <dsp:sp modelId="{C5F706BC-2C0D-470A-9742-4BED668CBC6D}">
      <dsp:nvSpPr>
        <dsp:cNvPr id="0" name=""/>
        <dsp:cNvSpPr/>
      </dsp:nvSpPr>
      <dsp:spPr>
        <a:xfrm>
          <a:off x="4412" y="2079599"/>
          <a:ext cx="3009223" cy="4156331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solidFill>
                <a:srgbClr val="002060"/>
              </a:solidFill>
            </a:rPr>
            <a:t>Отлучение от церкви</a:t>
          </a:r>
        </a:p>
      </dsp:txBody>
      <dsp:txXfrm>
        <a:off x="4412" y="2079599"/>
        <a:ext cx="3009223" cy="4156331"/>
      </dsp:txXfrm>
    </dsp:sp>
    <dsp:sp modelId="{B5C65B50-AD1E-4206-9669-99CD3ED73EDA}">
      <dsp:nvSpPr>
        <dsp:cNvPr id="0" name=""/>
        <dsp:cNvSpPr/>
      </dsp:nvSpPr>
      <dsp:spPr>
        <a:xfrm>
          <a:off x="3013636" y="2075048"/>
          <a:ext cx="3009223" cy="416543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solidFill>
                <a:srgbClr val="7030A0"/>
              </a:solidFill>
            </a:rPr>
            <a:t>Военные походы против еретиков</a:t>
          </a:r>
        </a:p>
      </dsp:txBody>
      <dsp:txXfrm>
        <a:off x="3013636" y="2075048"/>
        <a:ext cx="3009223" cy="4165434"/>
      </dsp:txXfrm>
    </dsp:sp>
    <dsp:sp modelId="{1CC5D084-9243-4BE3-95E3-F461CB85A229}">
      <dsp:nvSpPr>
        <dsp:cNvPr id="0" name=""/>
        <dsp:cNvSpPr/>
      </dsp:nvSpPr>
      <dsp:spPr>
        <a:xfrm>
          <a:off x="6022859" y="2079599"/>
          <a:ext cx="3009223" cy="4156331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solidFill>
                <a:srgbClr val="FFBA75"/>
              </a:solidFill>
            </a:rPr>
            <a:t>Церковный суд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solidFill>
                <a:srgbClr val="FFBA75"/>
              </a:solidFill>
            </a:rPr>
            <a:t>(инквизиция)</a:t>
          </a:r>
        </a:p>
      </dsp:txBody>
      <dsp:txXfrm>
        <a:off x="6022859" y="2079599"/>
        <a:ext cx="3009223" cy="4156331"/>
      </dsp:txXfrm>
    </dsp:sp>
    <dsp:sp modelId="{BC5B5842-4723-469D-850B-D11985B0AACE}">
      <dsp:nvSpPr>
        <dsp:cNvPr id="0" name=""/>
        <dsp:cNvSpPr/>
      </dsp:nvSpPr>
      <dsp:spPr>
        <a:xfrm flipH="1">
          <a:off x="4283976" y="6453335"/>
          <a:ext cx="324500" cy="6023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9C13A-4E34-4749-8276-0FB8D4FACF8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4E799-8B8F-4FF0-BD64-7C7B56A8C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9C13A-4E34-4749-8276-0FB8D4FACF8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4E799-8B8F-4FF0-BD64-7C7B56A8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3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9C13A-4E34-4749-8276-0FB8D4FACF8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4E799-8B8F-4FF0-BD64-7C7B56A8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83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24061-4DFD-4B92-9DA2-3659EBEF6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6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9C13A-4E34-4749-8276-0FB8D4FACF8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4E799-8B8F-4FF0-BD64-7C7B56A8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6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9C13A-4E34-4749-8276-0FB8D4FACF8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4E799-8B8F-4FF0-BD64-7C7B56A8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8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9C13A-4E34-4749-8276-0FB8D4FACF8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4E799-8B8F-4FF0-BD64-7C7B56A8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9C13A-4E34-4749-8276-0FB8D4FACF8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4E799-8B8F-4FF0-BD64-7C7B56A8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4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9C13A-4E34-4749-8276-0FB8D4FACF8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4E799-8B8F-4FF0-BD64-7C7B56A8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37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9C13A-4E34-4749-8276-0FB8D4FACF8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4E799-8B8F-4FF0-BD64-7C7B56A8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4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9C13A-4E34-4749-8276-0FB8D4FACF8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4E799-8B8F-4FF0-BD64-7C7B56A8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96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9C13A-4E34-4749-8276-0FB8D4FACF8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4E799-8B8F-4FF0-BD64-7C7B56A8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5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8BACB"/>
                </a:solidFill>
              </a:defRPr>
            </a:lvl1pPr>
          </a:lstStyle>
          <a:p>
            <a:fld id="{D399C13A-4E34-4749-8276-0FB8D4FACF8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8BACB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8BACB"/>
                </a:solidFill>
              </a:defRPr>
            </a:lvl1pPr>
          </a:lstStyle>
          <a:p>
            <a:fld id="{3074E799-8B8F-4FF0-BD64-7C7B56A8C93D}" type="slidenum">
              <a:rPr lang="ru-RU" smtClean="0"/>
              <a:t>‹#›</a:t>
            </a:fld>
            <a:endParaRPr lang="ru-RU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5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98BAC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98BAC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98BAC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98BAC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98BAC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8BAC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8BAC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8BAC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8BAC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8BAC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prezentation.ru/1/katolichesk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94"/>
            <a:ext cx="9144000" cy="685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2461" y="0"/>
            <a:ext cx="8799075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Католическая церковь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932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Основные различия между католической  и православной</a:t>
            </a:r>
          </a:p>
          <a:p>
            <a:pPr algn="ctr"/>
            <a:r>
              <a:rPr lang="ru-RU" sz="36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церковью.</a:t>
            </a:r>
            <a:endParaRPr lang="ru-RU" sz="3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129045"/>
              </p:ext>
            </p:extLst>
          </p:nvPr>
        </p:nvGraphicFramePr>
        <p:xfrm>
          <a:off x="0" y="1988840"/>
          <a:ext cx="9144000" cy="577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Вопросы</a:t>
                      </a:r>
                      <a:r>
                        <a:rPr lang="ru-RU" sz="2400" baseline="0" dirty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Западное христианство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(католическая)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Восточное христианство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(православная)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 Название</a:t>
                      </a:r>
                      <a:r>
                        <a:rPr lang="ru-RU" baseline="0" dirty="0"/>
                        <a:t>       церкви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   </a:t>
                      </a:r>
                      <a:r>
                        <a:rPr lang="ru-RU" dirty="0"/>
                        <a:t>Р</a:t>
                      </a:r>
                      <a:r>
                        <a:rPr lang="ru-RU"/>
                        <a:t>имско-католическая                                              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Греко-православная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2. Титул главы церкви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Папа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Патриарх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3. Место нахождения резиденции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Рим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Константинополь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/>
                        <a:t>4. Основное расхождение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5. Изображение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6. Церковная музыка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7. Обряды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8. Праздники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22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Основные различия между католической  и православной</a:t>
            </a:r>
          </a:p>
          <a:p>
            <a:pPr algn="ctr"/>
            <a:r>
              <a:rPr lang="ru-RU" sz="36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церковью.</a:t>
            </a:r>
            <a:endParaRPr lang="ru-RU" sz="3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549660"/>
              </p:ext>
            </p:extLst>
          </p:nvPr>
        </p:nvGraphicFramePr>
        <p:xfrm>
          <a:off x="0" y="1988840"/>
          <a:ext cx="9144000" cy="632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Вопросы</a:t>
                      </a:r>
                      <a:r>
                        <a:rPr lang="ru-RU" sz="2400" baseline="0" dirty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Западное христианство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(католическая)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Восточное христианство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(православная)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 Название</a:t>
                      </a:r>
                      <a:r>
                        <a:rPr lang="ru-RU" baseline="0" dirty="0"/>
                        <a:t>       церкви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   </a:t>
                      </a:r>
                      <a:r>
                        <a:rPr lang="ru-RU" dirty="0"/>
                        <a:t>Р</a:t>
                      </a:r>
                      <a:r>
                        <a:rPr lang="ru-RU"/>
                        <a:t>имско-католическая                                              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Греко-православная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2. Титул главы церкви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Папа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Патриарх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3. Место нахождения резиденции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Рим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Константинополь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/>
                        <a:t>4. Основное расхождение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Дух святой исходит от Бога-отца и Бога-сына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Дух святой исходит только от Бога-отца через Бога-сына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5. Изображение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6. Церковная музыка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7. Обряды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8. Праздники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10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89924"/>
              </p:ext>
            </p:extLst>
          </p:nvPr>
        </p:nvGraphicFramePr>
        <p:xfrm>
          <a:off x="-29242" y="-1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897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Вопросы</a:t>
                      </a:r>
                      <a:r>
                        <a:rPr lang="ru-RU" sz="2400" baseline="0" dirty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Западное христианство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(католическая)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Восточное христианство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(православная)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063">
                <a:tc>
                  <a:txBody>
                    <a:bodyPr/>
                    <a:lstStyle/>
                    <a:p>
                      <a:r>
                        <a:rPr lang="ru-RU" dirty="0"/>
                        <a:t>1. Название</a:t>
                      </a:r>
                      <a:r>
                        <a:rPr lang="ru-RU" baseline="0" dirty="0"/>
                        <a:t>       церкви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Римско-католическая         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Греко-православная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063">
                <a:tc>
                  <a:txBody>
                    <a:bodyPr/>
                    <a:lstStyle/>
                    <a:p>
                      <a:r>
                        <a:rPr lang="ru-RU" dirty="0"/>
                        <a:t>2. Титул главы церкви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Папа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Патриарх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518">
                <a:tc>
                  <a:txBody>
                    <a:bodyPr/>
                    <a:lstStyle/>
                    <a:p>
                      <a:r>
                        <a:rPr lang="ru-RU" dirty="0"/>
                        <a:t>3. Место нахождения резиденции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Рим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Константинополь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8973"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ru-RU" dirty="0"/>
                        <a:t>Основное расхождение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Дух святой исходит от Бога-отца и Бога-сына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Дух святой исходит только от </a:t>
                      </a:r>
                      <a:r>
                        <a:rPr lang="ru-RU"/>
                        <a:t>Бога-отца через </a:t>
                      </a:r>
                      <a:r>
                        <a:rPr lang="ru-RU" dirty="0"/>
                        <a:t>Бога-сына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116">
                <a:tc>
                  <a:txBody>
                    <a:bodyPr/>
                    <a:lstStyle/>
                    <a:p>
                      <a:r>
                        <a:rPr lang="ru-RU" dirty="0"/>
                        <a:t>5. Изображение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Фрески, скульптуры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Иконы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4063">
                <a:tc>
                  <a:txBody>
                    <a:bodyPr/>
                    <a:lstStyle/>
                    <a:p>
                      <a:r>
                        <a:rPr lang="ru-RU" dirty="0"/>
                        <a:t>6. Церковная музыка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116">
                <a:tc>
                  <a:txBody>
                    <a:bodyPr/>
                    <a:lstStyle/>
                    <a:p>
                      <a:r>
                        <a:rPr lang="ru-RU" dirty="0"/>
                        <a:t>7. Обряды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116">
                <a:tc>
                  <a:txBody>
                    <a:bodyPr/>
                    <a:lstStyle/>
                    <a:p>
                      <a:r>
                        <a:rPr lang="ru-RU" dirty="0"/>
                        <a:t>8. Праздники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419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729742"/>
              </p:ext>
            </p:extLst>
          </p:nvPr>
        </p:nvGraphicFramePr>
        <p:xfrm>
          <a:off x="-18846" y="16416"/>
          <a:ext cx="9144000" cy="6841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58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Вопросы</a:t>
                      </a:r>
                      <a:r>
                        <a:rPr lang="ru-RU" sz="2400" baseline="0" dirty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Западное христианство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(католическая)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Восточное христианство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(православная)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401">
                <a:tc>
                  <a:txBody>
                    <a:bodyPr/>
                    <a:lstStyle/>
                    <a:p>
                      <a:r>
                        <a:rPr lang="ru-RU" dirty="0"/>
                        <a:t>1. Название</a:t>
                      </a:r>
                      <a:r>
                        <a:rPr lang="ru-RU" baseline="0" dirty="0"/>
                        <a:t>       церкви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   </a:t>
                      </a:r>
                      <a:r>
                        <a:rPr lang="ru-RU" dirty="0"/>
                        <a:t>Р</a:t>
                      </a:r>
                      <a:r>
                        <a:rPr lang="ru-RU"/>
                        <a:t>имско-католическая                                              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Греко-православная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401">
                <a:tc>
                  <a:txBody>
                    <a:bodyPr/>
                    <a:lstStyle/>
                    <a:p>
                      <a:r>
                        <a:rPr lang="ru-RU" dirty="0"/>
                        <a:t>2. Титул главы церкви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Папа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Патриарх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145">
                <a:tc>
                  <a:txBody>
                    <a:bodyPr/>
                    <a:lstStyle/>
                    <a:p>
                      <a:r>
                        <a:rPr lang="ru-RU" dirty="0"/>
                        <a:t>3. Место нахождения резиденции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Рим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Константинополь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5888"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ru-RU" dirty="0"/>
                        <a:t>Основное расхождение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Дух святой исходит от Бога-отца и Бога-сына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Дух святой исходит только от </a:t>
                      </a:r>
                      <a:r>
                        <a:rPr lang="ru-RU"/>
                        <a:t>Бога-отца через </a:t>
                      </a:r>
                      <a:r>
                        <a:rPr lang="ru-RU" dirty="0"/>
                        <a:t>Бога-сына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153">
                <a:tc>
                  <a:txBody>
                    <a:bodyPr/>
                    <a:lstStyle/>
                    <a:p>
                      <a:r>
                        <a:rPr lang="ru-RU" dirty="0"/>
                        <a:t>5. Изображение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Фрески, скульптуры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Иконы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401">
                <a:tc>
                  <a:txBody>
                    <a:bodyPr/>
                    <a:lstStyle/>
                    <a:p>
                      <a:r>
                        <a:rPr lang="ru-RU" dirty="0"/>
                        <a:t>6. Церковная музыка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Использование органа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Запрещение музыкальных инструментов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153">
                <a:tc>
                  <a:txBody>
                    <a:bodyPr/>
                    <a:lstStyle/>
                    <a:p>
                      <a:r>
                        <a:rPr lang="ru-RU" dirty="0"/>
                        <a:t>7. Обряды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153">
                <a:tc>
                  <a:txBody>
                    <a:bodyPr/>
                    <a:lstStyle/>
                    <a:p>
                      <a:r>
                        <a:rPr lang="ru-RU" dirty="0"/>
                        <a:t>8. Праздники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617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25240"/>
              </p:ext>
            </p:extLst>
          </p:nvPr>
        </p:nvGraphicFramePr>
        <p:xfrm>
          <a:off x="-18846" y="16416"/>
          <a:ext cx="9144000" cy="6864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230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Вопросы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Западное христианство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(католическая)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Восточное христианство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(православная)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401">
                <a:tc>
                  <a:txBody>
                    <a:bodyPr/>
                    <a:lstStyle/>
                    <a:p>
                      <a:r>
                        <a:rPr lang="ru-RU" dirty="0"/>
                        <a:t>1. Название</a:t>
                      </a:r>
                      <a:r>
                        <a:rPr lang="ru-RU" baseline="0" dirty="0"/>
                        <a:t>       церкви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   </a:t>
                      </a:r>
                      <a:r>
                        <a:rPr lang="ru-RU" dirty="0"/>
                        <a:t>Р</a:t>
                      </a:r>
                      <a:r>
                        <a:rPr lang="ru-RU"/>
                        <a:t>имско-католическая                                              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Греко-православная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401">
                <a:tc>
                  <a:txBody>
                    <a:bodyPr/>
                    <a:lstStyle/>
                    <a:p>
                      <a:r>
                        <a:rPr lang="ru-RU" dirty="0"/>
                        <a:t>2. Титул главы церкви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Папа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Патриарх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145">
                <a:tc>
                  <a:txBody>
                    <a:bodyPr/>
                    <a:lstStyle/>
                    <a:p>
                      <a:r>
                        <a:rPr lang="ru-RU" dirty="0"/>
                        <a:t>3. Место нахождения резиденции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Рим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Константинополь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842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/>
                        <a:t>4. Основное </a:t>
                      </a:r>
                      <a:r>
                        <a:rPr lang="ru-RU" dirty="0"/>
                        <a:t>расхождение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Дух святой исходит от Бога-отца и Бога-сына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Дух святой исходит только от </a:t>
                      </a:r>
                      <a:r>
                        <a:rPr lang="ru-RU"/>
                        <a:t>Бога-отца через </a:t>
                      </a:r>
                      <a:r>
                        <a:rPr lang="ru-RU" dirty="0"/>
                        <a:t>Бога-сына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153">
                <a:tc>
                  <a:txBody>
                    <a:bodyPr/>
                    <a:lstStyle/>
                    <a:p>
                      <a:r>
                        <a:rPr lang="ru-RU" dirty="0"/>
                        <a:t>5. Изображение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Фрески, скульптуры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Иконы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401">
                <a:tc>
                  <a:txBody>
                    <a:bodyPr/>
                    <a:lstStyle/>
                    <a:p>
                      <a:r>
                        <a:rPr lang="ru-RU" dirty="0"/>
                        <a:t>6. Церковная музыка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Использование органа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Запрещение </a:t>
                      </a:r>
                      <a:r>
                        <a:rPr lang="ru-RU"/>
                        <a:t>музыкальных инструментов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153">
                <a:tc>
                  <a:txBody>
                    <a:bodyPr/>
                    <a:lstStyle/>
                    <a:p>
                      <a:r>
                        <a:rPr lang="ru-RU" dirty="0"/>
                        <a:t>7. Обряды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Причащение пресным хлебом, сидеть во время богослужения, латынь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Причащение дрожжевым</a:t>
                      </a:r>
                      <a:r>
                        <a:rPr lang="ru-RU" baseline="0" dirty="0"/>
                        <a:t> хлебом и вином, нельзя сидеть, национальный язык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153">
                <a:tc>
                  <a:txBody>
                    <a:bodyPr/>
                    <a:lstStyle/>
                    <a:p>
                      <a:r>
                        <a:rPr lang="ru-RU" dirty="0"/>
                        <a:t>8. Праздники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044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800076"/>
              </p:ext>
            </p:extLst>
          </p:nvPr>
        </p:nvGraphicFramePr>
        <p:xfrm>
          <a:off x="-18846" y="16416"/>
          <a:ext cx="9144000" cy="6958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28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Вопросы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Западное христианство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(католическая)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Восточное христианство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(православная)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401">
                <a:tc>
                  <a:txBody>
                    <a:bodyPr/>
                    <a:lstStyle/>
                    <a:p>
                      <a:r>
                        <a:rPr lang="ru-RU" dirty="0"/>
                        <a:t>1. Название</a:t>
                      </a:r>
                      <a:r>
                        <a:rPr lang="ru-RU" baseline="0" dirty="0"/>
                        <a:t>       церкви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   </a:t>
                      </a:r>
                      <a:r>
                        <a:rPr lang="ru-RU" dirty="0"/>
                        <a:t>Р</a:t>
                      </a:r>
                      <a:r>
                        <a:rPr lang="ru-RU"/>
                        <a:t>имско-католическая                                              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Греко-православная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401">
                <a:tc>
                  <a:txBody>
                    <a:bodyPr/>
                    <a:lstStyle/>
                    <a:p>
                      <a:r>
                        <a:rPr lang="ru-RU" dirty="0"/>
                        <a:t>2. Титул главы церкви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Папа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Патриарх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145">
                <a:tc>
                  <a:txBody>
                    <a:bodyPr/>
                    <a:lstStyle/>
                    <a:p>
                      <a:r>
                        <a:rPr lang="ru-RU" dirty="0"/>
                        <a:t>3. Место нахождения резиденции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Рим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Константинополь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842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/>
                        <a:t>4. Основное расхождение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Дух святой исходит от Бога-отца и Бога-сына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Дух святой исходит только от </a:t>
                      </a:r>
                      <a:r>
                        <a:rPr lang="ru-RU"/>
                        <a:t>Бога-отца через </a:t>
                      </a:r>
                      <a:r>
                        <a:rPr lang="ru-RU" dirty="0"/>
                        <a:t>Бога-сына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153">
                <a:tc>
                  <a:txBody>
                    <a:bodyPr/>
                    <a:lstStyle/>
                    <a:p>
                      <a:r>
                        <a:rPr lang="ru-RU" dirty="0"/>
                        <a:t>5. Изображение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Фрески, скульптуры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Иконы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401">
                <a:tc>
                  <a:txBody>
                    <a:bodyPr/>
                    <a:lstStyle/>
                    <a:p>
                      <a:r>
                        <a:rPr lang="ru-RU" dirty="0"/>
                        <a:t>6. Церковная музыка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Использование органа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Запрещение </a:t>
                      </a:r>
                      <a:r>
                        <a:rPr lang="ru-RU"/>
                        <a:t>музыкальных инструментов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153">
                <a:tc>
                  <a:txBody>
                    <a:bodyPr/>
                    <a:lstStyle/>
                    <a:p>
                      <a:r>
                        <a:rPr lang="ru-RU" dirty="0"/>
                        <a:t>7. Обряды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Причащение пресным хлебом, сидеть во время богослужения, латынь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Причащение дрожжевым</a:t>
                      </a:r>
                      <a:r>
                        <a:rPr lang="ru-RU" baseline="0" dirty="0"/>
                        <a:t> хлебом и вином, нельзя сидеть, </a:t>
                      </a:r>
                      <a:r>
                        <a:rPr lang="ru-RU" baseline="0"/>
                        <a:t>национальный язык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153">
                <a:tc>
                  <a:txBody>
                    <a:bodyPr/>
                    <a:lstStyle/>
                    <a:p>
                      <a:r>
                        <a:rPr lang="ru-RU" dirty="0"/>
                        <a:t>8. Праздники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Общие и особые «Тело христово»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Общие и особые Преображение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122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8" name="AutoShape 20"/>
          <p:cNvSpPr>
            <a:spLocks noChangeArrowheads="1"/>
          </p:cNvSpPr>
          <p:nvPr/>
        </p:nvSpPr>
        <p:spPr bwMode="auto">
          <a:xfrm>
            <a:off x="1845999" y="3388317"/>
            <a:ext cx="1655763" cy="225696"/>
          </a:xfrm>
          <a:prstGeom prst="rightArrow">
            <a:avLst>
              <a:gd name="adj1" fmla="val 50000"/>
              <a:gd name="adj2" fmla="val 286538"/>
            </a:avLst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9" name="AutoShape 21"/>
          <p:cNvSpPr>
            <a:spLocks noChangeArrowheads="1"/>
          </p:cNvSpPr>
          <p:nvPr/>
        </p:nvSpPr>
        <p:spPr bwMode="auto">
          <a:xfrm rot="-5400000">
            <a:off x="4009383" y="5557257"/>
            <a:ext cx="1125233" cy="144464"/>
          </a:xfrm>
          <a:prstGeom prst="rightArrow">
            <a:avLst>
              <a:gd name="adj1" fmla="val 50000"/>
              <a:gd name="adj2" fmla="val 286540"/>
            </a:avLst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30" name="AutoShape 22"/>
          <p:cNvSpPr>
            <a:spLocks noChangeArrowheads="1"/>
          </p:cNvSpPr>
          <p:nvPr/>
        </p:nvSpPr>
        <p:spPr bwMode="auto">
          <a:xfrm rot="11480772">
            <a:off x="5546834" y="4225033"/>
            <a:ext cx="1522735" cy="187016"/>
          </a:xfrm>
          <a:prstGeom prst="rightArrow">
            <a:avLst>
              <a:gd name="adj1" fmla="val 50000"/>
              <a:gd name="adj2" fmla="val 286540"/>
            </a:avLst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31" name="AutoShape 23"/>
          <p:cNvSpPr>
            <a:spLocks noChangeArrowheads="1"/>
          </p:cNvSpPr>
          <p:nvPr/>
        </p:nvSpPr>
        <p:spPr bwMode="auto">
          <a:xfrm rot="9391172">
            <a:off x="5213627" y="1661871"/>
            <a:ext cx="1203563" cy="199726"/>
          </a:xfrm>
          <a:prstGeom prst="rightArrow">
            <a:avLst>
              <a:gd name="adj1" fmla="val 50000"/>
              <a:gd name="adj2" fmla="val 286540"/>
            </a:avLst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7" name="AutoShape 19"/>
          <p:cNvSpPr>
            <a:spLocks noChangeArrowheads="1"/>
          </p:cNvSpPr>
          <p:nvPr/>
        </p:nvSpPr>
        <p:spPr bwMode="auto">
          <a:xfrm rot="1602523">
            <a:off x="2167861" y="2261144"/>
            <a:ext cx="1251881" cy="273616"/>
          </a:xfrm>
          <a:prstGeom prst="rightArrow">
            <a:avLst>
              <a:gd name="adj1" fmla="val 50000"/>
              <a:gd name="adj2" fmla="val 286537"/>
            </a:avLst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9" name="Cloud"/>
          <p:cNvSpPr>
            <a:spLocks noChangeAspect="1" noEditPoints="1" noChangeArrowheads="1"/>
          </p:cNvSpPr>
          <p:nvPr/>
        </p:nvSpPr>
        <p:spPr bwMode="auto">
          <a:xfrm>
            <a:off x="179388" y="942273"/>
            <a:ext cx="2736850" cy="13684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400" dirty="0" err="1">
                <a:solidFill>
                  <a:srgbClr val="000000"/>
                </a:solidFill>
                <a:latin typeface="Times New Roman" pitchFamily="18" charset="0"/>
              </a:rPr>
              <a:t>Церковная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</a:rPr>
              <a:t> десятина</a:t>
            </a:r>
          </a:p>
        </p:txBody>
      </p:sp>
      <p:sp>
        <p:nvSpPr>
          <p:cNvPr id="43020" name="Cloud">
            <a:hlinkClick r:id="" action="ppaction://noaction"/>
          </p:cNvPr>
          <p:cNvSpPr>
            <a:spLocks noChangeAspect="1" noEditPoints="1" noChangeArrowheads="1"/>
          </p:cNvSpPr>
          <p:nvPr/>
        </p:nvSpPr>
        <p:spPr bwMode="auto">
          <a:xfrm>
            <a:off x="3203575" y="5494234"/>
            <a:ext cx="2736850" cy="12684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400" dirty="0" err="1">
                <a:solidFill>
                  <a:srgbClr val="000000"/>
                </a:solidFill>
                <a:latin typeface="Times New Roman" pitchFamily="18" charset="0"/>
              </a:rPr>
              <a:t>Дарение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</a:rPr>
              <a:t> земель</a:t>
            </a:r>
          </a:p>
        </p:txBody>
      </p:sp>
      <p:sp>
        <p:nvSpPr>
          <p:cNvPr id="43021" name="Cloud">
            <a:hlinkClick r:id="" action="ppaction://noaction"/>
          </p:cNvPr>
          <p:cNvSpPr>
            <a:spLocks noChangeAspect="1" noEditPoints="1" noChangeArrowheads="1"/>
          </p:cNvSpPr>
          <p:nvPr/>
        </p:nvSpPr>
        <p:spPr bwMode="auto">
          <a:xfrm>
            <a:off x="6373019" y="3698060"/>
            <a:ext cx="2736850" cy="12969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400" dirty="0">
                <a:solidFill>
                  <a:srgbClr val="000000"/>
                </a:solidFill>
                <a:latin typeface="Times New Roman" pitchFamily="18" charset="0"/>
              </a:rPr>
              <a:t>Плата за </a:t>
            </a:r>
            <a:r>
              <a:rPr lang="uk-UA" sz="2400" dirty="0" err="1">
                <a:solidFill>
                  <a:srgbClr val="000000"/>
                </a:solidFill>
                <a:latin typeface="Times New Roman" pitchFamily="18" charset="0"/>
              </a:rPr>
              <a:t>обряды</a:t>
            </a:r>
            <a:endParaRPr lang="uk-UA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22" name="Cloud"/>
          <p:cNvSpPr>
            <a:spLocks noChangeAspect="1" noEditPoints="1" noChangeArrowheads="1"/>
          </p:cNvSpPr>
          <p:nvPr/>
        </p:nvSpPr>
        <p:spPr bwMode="auto">
          <a:xfrm>
            <a:off x="56951" y="2618594"/>
            <a:ext cx="2736850" cy="18176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400" dirty="0" err="1">
                <a:solidFill>
                  <a:srgbClr val="000000"/>
                </a:solidFill>
                <a:latin typeface="Times New Roman" pitchFamily="18" charset="0"/>
              </a:rPr>
              <a:t>Продажа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Times New Roman" pitchFamily="18" charset="0"/>
              </a:rPr>
              <a:t>церковных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Times New Roman" pitchFamily="18" charset="0"/>
              </a:rPr>
              <a:t>должностей</a:t>
            </a:r>
            <a:endParaRPr lang="uk-UA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23" name="Cloud">
            <a:hlinkClick r:id="" action="ppaction://noaction"/>
          </p:cNvPr>
          <p:cNvSpPr>
            <a:spLocks noChangeAspect="1" noEditPoints="1" noChangeArrowheads="1"/>
          </p:cNvSpPr>
          <p:nvPr/>
        </p:nvSpPr>
        <p:spPr bwMode="auto">
          <a:xfrm>
            <a:off x="5950946" y="728863"/>
            <a:ext cx="3097212" cy="1439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400" dirty="0" err="1">
                <a:solidFill>
                  <a:srgbClr val="000000"/>
                </a:solidFill>
                <a:latin typeface="Times New Roman" pitchFamily="18" charset="0"/>
              </a:rPr>
              <a:t>Продажа</a:t>
            </a:r>
            <a:endParaRPr lang="uk-UA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uk-UA" sz="2400" dirty="0" err="1">
                <a:solidFill>
                  <a:srgbClr val="000000"/>
                </a:solidFill>
                <a:latin typeface="Times New Roman" pitchFamily="18" charset="0"/>
              </a:rPr>
              <a:t>индульгенций</a:t>
            </a:r>
            <a:endParaRPr lang="ru-RU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 rot="19346931">
            <a:off x="2125172" y="4823642"/>
            <a:ext cx="1655763" cy="265273"/>
          </a:xfrm>
          <a:prstGeom prst="rightArrow">
            <a:avLst>
              <a:gd name="adj1" fmla="val 50000"/>
              <a:gd name="adj2" fmla="val 286540"/>
            </a:avLst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 rot="12953775">
            <a:off x="5362001" y="4989406"/>
            <a:ext cx="1655763" cy="199592"/>
          </a:xfrm>
          <a:prstGeom prst="rightArrow">
            <a:avLst>
              <a:gd name="adj1" fmla="val 50000"/>
              <a:gd name="adj2" fmla="val 286540"/>
            </a:avLst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Cloud"/>
          <p:cNvSpPr>
            <a:spLocks noChangeAspect="1" noEditPoints="1" noChangeArrowheads="1"/>
          </p:cNvSpPr>
          <p:nvPr/>
        </p:nvSpPr>
        <p:spPr bwMode="auto">
          <a:xfrm>
            <a:off x="6206045" y="5040312"/>
            <a:ext cx="2736850" cy="18176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400" dirty="0">
                <a:solidFill>
                  <a:srgbClr val="000000"/>
                </a:solidFill>
                <a:latin typeface="Times New Roman" pitchFamily="18" charset="0"/>
              </a:rPr>
              <a:t>Плата </a:t>
            </a:r>
            <a:r>
              <a:rPr lang="uk-UA" sz="2400" dirty="0" err="1">
                <a:solidFill>
                  <a:srgbClr val="000000"/>
                </a:solidFill>
                <a:latin typeface="Times New Roman" pitchFamily="18" charset="0"/>
              </a:rPr>
              <a:t>королей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</a:rPr>
              <a:t> за </a:t>
            </a:r>
            <a:r>
              <a:rPr lang="uk-UA" sz="2400" dirty="0" err="1">
                <a:solidFill>
                  <a:srgbClr val="000000"/>
                </a:solidFill>
                <a:latin typeface="Times New Roman" pitchFamily="18" charset="0"/>
              </a:rPr>
              <a:t>коронацию</a:t>
            </a:r>
            <a:endParaRPr lang="uk-UA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Cloud"/>
          <p:cNvSpPr>
            <a:spLocks noChangeAspect="1" noEditPoints="1" noChangeArrowheads="1"/>
          </p:cNvSpPr>
          <p:nvPr/>
        </p:nvSpPr>
        <p:spPr bwMode="auto">
          <a:xfrm>
            <a:off x="179388" y="4560011"/>
            <a:ext cx="2881980" cy="21158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400" dirty="0">
                <a:solidFill>
                  <a:srgbClr val="000000"/>
                </a:solidFill>
                <a:latin typeface="Times New Roman" pitchFamily="18" charset="0"/>
              </a:rPr>
              <a:t>Оброк и </a:t>
            </a:r>
            <a:r>
              <a:rPr lang="uk-UA" sz="2400" dirty="0" err="1">
                <a:solidFill>
                  <a:srgbClr val="000000"/>
                </a:solidFill>
                <a:latin typeface="Times New Roman" pitchFamily="18" charset="0"/>
              </a:rPr>
              <a:t>барщина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Times New Roman" pitchFamily="18" charset="0"/>
              </a:rPr>
              <a:t>зависимых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Times New Roman" pitchFamily="18" charset="0"/>
              </a:rPr>
              <a:t>крестьян</a:t>
            </a:r>
            <a:endParaRPr lang="uk-UA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 rot="9125369">
            <a:off x="5484527" y="3128853"/>
            <a:ext cx="1158230" cy="251429"/>
          </a:xfrm>
          <a:prstGeom prst="rightArrow">
            <a:avLst>
              <a:gd name="adj1" fmla="val 50000"/>
              <a:gd name="adj2" fmla="val 286540"/>
            </a:avLst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Cloud">
            <a:hlinkClick r:id="" action="ppaction://noaction"/>
          </p:cNvPr>
          <p:cNvSpPr>
            <a:spLocks noChangeAspect="1" noEditPoints="1" noChangeArrowheads="1"/>
          </p:cNvSpPr>
          <p:nvPr/>
        </p:nvSpPr>
        <p:spPr bwMode="auto">
          <a:xfrm>
            <a:off x="6251404" y="2218193"/>
            <a:ext cx="2892595" cy="1369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000" dirty="0" err="1">
                <a:solidFill>
                  <a:srgbClr val="000000"/>
                </a:solidFill>
                <a:latin typeface="Times New Roman" pitchFamily="18" charset="0"/>
              </a:rPr>
              <a:t>Пожертвования</a:t>
            </a:r>
            <a:endParaRPr lang="uk-UA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uk-UA" sz="2000" dirty="0" err="1">
                <a:solidFill>
                  <a:srgbClr val="000000"/>
                </a:solidFill>
                <a:latin typeface="Times New Roman" pitchFamily="18" charset="0"/>
              </a:rPr>
              <a:t>верующих</a:t>
            </a:r>
            <a:endParaRPr lang="uk-UA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97706" y="0"/>
            <a:ext cx="939653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200" b="1" cap="none" spc="0" dirty="0">
                <a:ln w="11430"/>
                <a:solidFill>
                  <a:srgbClr val="FFCC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Источники богатств церкви</a:t>
            </a:r>
          </a:p>
        </p:txBody>
      </p:sp>
      <p:pic>
        <p:nvPicPr>
          <p:cNvPr id="2050" name="Picture 2" descr="http://s018.radikal.ru/i521/1202/c3/06888d733f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55" y="1448794"/>
            <a:ext cx="2747371" cy="36722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17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8" grpId="0" animBg="1"/>
      <p:bldP spid="43029" grpId="0" animBg="1"/>
      <p:bldP spid="43030" grpId="0" animBg="1"/>
      <p:bldP spid="43031" grpId="0" animBg="1"/>
      <p:bldP spid="43027" grpId="0" animBg="1"/>
      <p:bldP spid="43019" grpId="0" animBg="1"/>
      <p:bldP spid="43020" grpId="0" animBg="1"/>
      <p:bldP spid="43021" grpId="0" animBg="1"/>
      <p:bldP spid="43022" grpId="0" animBg="1"/>
      <p:bldP spid="43023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Проблемное задание!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20851" y="1268760"/>
            <a:ext cx="9585701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solidFill>
                  <a:srgbClr val="FFC67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такие еретики?</a:t>
            </a:r>
          </a:p>
          <a:p>
            <a:pPr algn="ctr"/>
            <a:r>
              <a:rPr lang="ru-RU" sz="5400" b="1" dirty="0">
                <a:ln w="1905"/>
                <a:solidFill>
                  <a:srgbClr val="FFC67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Какую опасность для </a:t>
            </a:r>
          </a:p>
          <a:p>
            <a:pPr algn="ctr"/>
            <a:r>
              <a:rPr lang="ru-RU" sz="5400" b="1" dirty="0">
                <a:ln w="1905"/>
                <a:solidFill>
                  <a:srgbClr val="FFC67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церкви они представляли?</a:t>
            </a:r>
          </a:p>
          <a:p>
            <a:pPr algn="ctr"/>
            <a:r>
              <a:rPr lang="ru-RU" sz="5400" b="1" cap="none" spc="0" dirty="0">
                <a:ln w="1905"/>
                <a:solidFill>
                  <a:srgbClr val="FFC67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церковь </a:t>
            </a:r>
          </a:p>
          <a:p>
            <a:pPr algn="ctr"/>
            <a:r>
              <a:rPr lang="ru-RU" sz="5400" b="1" cap="none" spc="0" dirty="0">
                <a:ln w="1905"/>
                <a:solidFill>
                  <a:srgbClr val="FFC67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боролась с ними?</a:t>
            </a:r>
          </a:p>
          <a:p>
            <a:pPr algn="ctr"/>
            <a:r>
              <a:rPr lang="ru-RU" sz="5400" b="1" dirty="0">
                <a:ln w="1905"/>
                <a:solidFill>
                  <a:srgbClr val="FFC67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Стр.51-52.</a:t>
            </a:r>
            <a:endParaRPr lang="ru-RU" sz="5400" b="1" cap="none" spc="0" dirty="0">
              <a:ln w="1905"/>
              <a:solidFill>
                <a:srgbClr val="FFC67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079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539663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rgbClr val="FFBA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Еретики-</a:t>
            </a:r>
            <a:r>
              <a:rPr lang="ru-RU" sz="3200" b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 не согласные с </a:t>
            </a:r>
          </a:p>
          <a:p>
            <a:r>
              <a:rPr lang="ru-RU" sz="3600" b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учением церкви.</a:t>
            </a:r>
          </a:p>
          <a:p>
            <a:r>
              <a:rPr lang="ru-RU" sz="5400" b="1" dirty="0">
                <a:ln w="1905"/>
                <a:solidFill>
                  <a:srgbClr val="FFBA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Орден монашеский- </a:t>
            </a:r>
            <a:r>
              <a:rPr lang="ru-RU" sz="36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объединение монахов.</a:t>
            </a:r>
          </a:p>
          <a:p>
            <a:r>
              <a:rPr lang="ru-RU" sz="5400" b="1" cap="none" spc="0" dirty="0">
                <a:ln w="1905"/>
                <a:solidFill>
                  <a:srgbClr val="FFBA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Устав-</a:t>
            </a:r>
            <a:r>
              <a:rPr lang="ru-RU" sz="3600" b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правила жизни монахов ордена.</a:t>
            </a:r>
          </a:p>
          <a:p>
            <a:r>
              <a:rPr lang="ru-RU" sz="5400" b="1" dirty="0">
                <a:ln w="1905"/>
                <a:solidFill>
                  <a:srgbClr val="FFBA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Инквизиция-</a:t>
            </a:r>
            <a:r>
              <a:rPr lang="ru-RU" sz="36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церковный суд.</a:t>
            </a:r>
          </a:p>
          <a:p>
            <a:r>
              <a:rPr lang="ru-RU" sz="5400" b="1" cap="none" spc="0" dirty="0">
                <a:ln w="1905"/>
                <a:solidFill>
                  <a:srgbClr val="FFBA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1216г.- </a:t>
            </a:r>
            <a:r>
              <a:rPr lang="ru-RU" sz="3600" b="1" cap="none" spc="0" dirty="0">
                <a:ln w="1905"/>
                <a:solidFill>
                  <a:srgbClr val="FFBA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 Орден доминиканцев,</a:t>
            </a:r>
            <a:r>
              <a:rPr lang="ru-RU" sz="5400" b="1" cap="none" spc="0" dirty="0">
                <a:ln w="1905"/>
                <a:solidFill>
                  <a:srgbClr val="FFBA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который осуществлял церковный суд.</a:t>
            </a:r>
            <a:endParaRPr lang="ru-RU" sz="3600" b="1" cap="none" spc="0" dirty="0">
              <a:ln w="1905"/>
              <a:solidFill>
                <a:srgbClr val="FFBA7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50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81981345"/>
              </p:ext>
            </p:extLst>
          </p:nvPr>
        </p:nvGraphicFramePr>
        <p:xfrm>
          <a:off x="0" y="0"/>
          <a:ext cx="9036496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649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Давайте вспомним!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72476" y="1196752"/>
            <a:ext cx="8229600" cy="719137"/>
          </a:xfrm>
        </p:spPr>
        <p:txBody>
          <a:bodyPr/>
          <a:lstStyle/>
          <a:p>
            <a:pPr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христианство?</a:t>
            </a: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 b="1" dirty="0">
                <a:solidFill>
                  <a:srgbClr val="FFC000"/>
                </a:solidFill>
              </a:rPr>
              <a:t>Где зародилось христианство?</a:t>
            </a: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 b="1" dirty="0">
                <a:solidFill>
                  <a:srgbClr val="FFC000"/>
                </a:solidFill>
              </a:rPr>
              <a:t>Чему учило христианство?</a:t>
            </a: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ru-RU" b="1" dirty="0">
              <a:solidFill>
                <a:srgbClr val="FFC000"/>
              </a:solidFill>
            </a:endParaRP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80408" y="4653136"/>
            <a:ext cx="82296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Когда произошло разделение Римской империи на две части?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91669" y="2492896"/>
            <a:ext cx="84248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Когда христианство стало государственной религией Римской империи?</a:t>
            </a:r>
          </a:p>
        </p:txBody>
      </p:sp>
    </p:spTree>
    <p:extLst>
      <p:ext uri="{BB962C8B-B14F-4D97-AF65-F5344CB8AC3E}">
        <p14:creationId xmlns:p14="http://schemas.microsoft.com/office/powerpoint/2010/main" val="79954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9600" b="1" cap="none" spc="0" dirty="0">
                <a:ln w="1905"/>
                <a:solidFill>
                  <a:srgbClr val="FFBA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Решите     </a:t>
            </a:r>
            <a:r>
              <a:rPr lang="ru-RU" sz="9600" b="1" dirty="0">
                <a:ln w="1905"/>
                <a:solidFill>
                  <a:srgbClr val="FFBA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тест.</a:t>
            </a:r>
          </a:p>
          <a:p>
            <a:pPr algn="ctr"/>
            <a:endParaRPr lang="ru-RU" sz="9600" b="1" cap="none" spc="0" dirty="0">
              <a:ln w="1905"/>
              <a:solidFill>
                <a:srgbClr val="FFBA7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9600" b="1" dirty="0">
              <a:ln w="1905"/>
              <a:solidFill>
                <a:srgbClr val="FFBA7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9600" b="1" dirty="0">
                <a:ln w="1905"/>
                <a:solidFill>
                  <a:srgbClr val="FFBA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Удачи!</a:t>
            </a:r>
            <a:endParaRPr lang="ru-RU" sz="9600" b="1" cap="none" spc="0" dirty="0">
              <a:ln w="1905"/>
              <a:solidFill>
                <a:srgbClr val="FFBA7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924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6094" y="0"/>
            <a:ext cx="7682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Проблемное задание!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71152" y="1268760"/>
            <a:ext cx="583210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привело к </a:t>
            </a:r>
          </a:p>
          <a:p>
            <a:pPr algn="ctr"/>
            <a:r>
              <a:rPr lang="ru-RU" sz="60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церковному</a:t>
            </a:r>
          </a:p>
          <a:p>
            <a:pPr algn="ctr"/>
            <a:r>
              <a:rPr lang="ru-RU" sz="60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расколу?</a:t>
            </a:r>
          </a:p>
          <a:p>
            <a:pPr algn="ctr"/>
            <a:r>
              <a:rPr lang="ru-RU" sz="60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Стр.48-49.</a:t>
            </a:r>
            <a:endParaRPr lang="ru-RU" sz="60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http://cigane.clan.su/_fr/6/40415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" y="4365104"/>
            <a:ext cx="3051337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lchevskpravoslavniy.ru/wp-content/uploads/2010/06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81340"/>
            <a:ext cx="2793132" cy="1860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062.ua/uploaded/Image/news/file_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32548"/>
            <a:ext cx="1619632" cy="21577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days.pravoslavie.ru/Images/ib2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345" y="2132857"/>
            <a:ext cx="1807173" cy="24894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17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60350"/>
            <a:ext cx="7848600" cy="503238"/>
          </a:xfrm>
          <a:solidFill>
            <a:srgbClr val="FFCA95"/>
          </a:solidFill>
          <a:ln w="25400">
            <a:solidFill>
              <a:schemeClr val="accent2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Распад Римской империи на Западную и Восточную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11188" y="1700213"/>
            <a:ext cx="7848600" cy="503237"/>
          </a:xfrm>
          <a:prstGeom prst="rect">
            <a:avLst/>
          </a:prstGeom>
          <a:solidFill>
            <a:srgbClr val="FFCA95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Неприязнь жителей Западной Европы и Византии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84213" y="3213100"/>
            <a:ext cx="7848600" cy="503238"/>
          </a:xfrm>
          <a:prstGeom prst="rect">
            <a:avLst/>
          </a:prstGeom>
          <a:solidFill>
            <a:srgbClr val="FFCA95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Оформление западной и восточной церкви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755650" y="4797425"/>
            <a:ext cx="7848600" cy="503238"/>
          </a:xfrm>
          <a:prstGeom prst="rect">
            <a:avLst/>
          </a:prstGeom>
          <a:solidFill>
            <a:srgbClr val="FFCA95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Соперничество в распространении христианства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755650" y="6165850"/>
            <a:ext cx="7848600" cy="503238"/>
          </a:xfrm>
          <a:prstGeom prst="rect">
            <a:avLst/>
          </a:prstGeom>
          <a:solidFill>
            <a:srgbClr val="FFCA95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Церковный раскол</a:t>
            </a: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4356100" y="836613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A95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4356100" y="2349500"/>
            <a:ext cx="431800" cy="719138"/>
          </a:xfrm>
          <a:prstGeom prst="downArrow">
            <a:avLst>
              <a:gd name="adj1" fmla="val 50000"/>
              <a:gd name="adj2" fmla="val 41636"/>
            </a:avLst>
          </a:prstGeom>
          <a:solidFill>
            <a:srgbClr val="FFCA95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4356100" y="393382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A95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4356100" y="5373688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CA95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2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allAtOnce" animBg="1"/>
      <p:bldP spid="40964" grpId="0" animBg="1"/>
      <p:bldP spid="40965" grpId="0" animBg="1"/>
      <p:bldP spid="40966" grpId="0" animBg="1"/>
      <p:bldP spid="40967" grpId="0" animBg="1"/>
      <p:bldP spid="40968" grpId="0" animBg="1"/>
      <p:bldP spid="40969" grpId="0" animBg="1"/>
      <p:bldP spid="40970" grpId="0" animBg="1"/>
      <p:bldP spid="409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AutoShape 2"/>
          <p:cNvSpPr>
            <a:spLocks noChangeArrowheads="1"/>
          </p:cNvSpPr>
          <p:nvPr/>
        </p:nvSpPr>
        <p:spPr bwMode="auto">
          <a:xfrm rot="2765060">
            <a:off x="1509712" y="657226"/>
            <a:ext cx="360363" cy="862012"/>
          </a:xfrm>
          <a:prstGeom prst="downArrow">
            <a:avLst>
              <a:gd name="adj1" fmla="val 50000"/>
              <a:gd name="adj2" fmla="val 59802"/>
            </a:avLst>
          </a:prstGeom>
          <a:solidFill>
            <a:srgbClr val="FFCA95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87" name="AutoShape 3"/>
          <p:cNvSpPr>
            <a:spLocks noChangeArrowheads="1"/>
          </p:cNvSpPr>
          <p:nvPr/>
        </p:nvSpPr>
        <p:spPr bwMode="auto">
          <a:xfrm rot="-3097246">
            <a:off x="6768306" y="583407"/>
            <a:ext cx="360363" cy="1009650"/>
          </a:xfrm>
          <a:prstGeom prst="downArrow">
            <a:avLst>
              <a:gd name="adj1" fmla="val 50000"/>
              <a:gd name="adj2" fmla="val 70044"/>
            </a:avLst>
          </a:prstGeom>
          <a:solidFill>
            <a:srgbClr val="FFCA95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200900" cy="647700"/>
          </a:xfrm>
          <a:solidFill>
            <a:srgbClr val="FFCA95"/>
          </a:solidFill>
          <a:ln w="25400"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Раскол христианства - 1054 г.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12875"/>
            <a:ext cx="2447925" cy="749300"/>
          </a:xfrm>
          <a:solidFill>
            <a:srgbClr val="FFCA95"/>
          </a:solidFill>
          <a:ln w="25400">
            <a:solidFill>
              <a:schemeClr val="accent2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Католическая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«вселенская»</a:t>
            </a:r>
          </a:p>
        </p:txBody>
      </p:sp>
      <p:pic>
        <p:nvPicPr>
          <p:cNvPr id="144390" name="Picture 6" descr="smo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8838" y="4652963"/>
            <a:ext cx="968375" cy="201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400" name="Picture 16" descr="smoll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4652963"/>
            <a:ext cx="1136650" cy="2017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395288" y="2781300"/>
            <a:ext cx="2519362" cy="504825"/>
          </a:xfrm>
          <a:prstGeom prst="rect">
            <a:avLst/>
          </a:prstGeom>
          <a:solidFill>
            <a:srgbClr val="FFCA95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Папа римский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179388" y="3933825"/>
            <a:ext cx="3024187" cy="576263"/>
          </a:xfrm>
          <a:prstGeom prst="rect">
            <a:avLst/>
          </a:prstGeom>
          <a:solidFill>
            <a:srgbClr val="FFCA95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Западная Европа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5364163" y="1484313"/>
            <a:ext cx="3529012" cy="720725"/>
          </a:xfrm>
          <a:prstGeom prst="rect">
            <a:avLst/>
          </a:prstGeom>
          <a:solidFill>
            <a:srgbClr val="FFCA95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Православная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«правильной веры»</a:t>
            </a: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5580063" y="2708275"/>
            <a:ext cx="3203575" cy="792163"/>
          </a:xfrm>
          <a:prstGeom prst="rect">
            <a:avLst/>
          </a:prstGeom>
          <a:solidFill>
            <a:srgbClr val="FFCA95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Патриарх Константинополя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5724525" y="4005263"/>
            <a:ext cx="3024188" cy="863600"/>
          </a:xfrm>
          <a:prstGeom prst="rect">
            <a:avLst/>
          </a:prstGeom>
          <a:solidFill>
            <a:srgbClr val="FFCA95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Византия, Болгария,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Сербия, Русь</a:t>
            </a:r>
          </a:p>
        </p:txBody>
      </p:sp>
      <p:sp>
        <p:nvSpPr>
          <p:cNvPr id="144396" name="AutoShape 12"/>
          <p:cNvSpPr>
            <a:spLocks noChangeArrowheads="1"/>
          </p:cNvSpPr>
          <p:nvPr/>
        </p:nvSpPr>
        <p:spPr bwMode="auto">
          <a:xfrm>
            <a:off x="1476375" y="3357563"/>
            <a:ext cx="431800" cy="504825"/>
          </a:xfrm>
          <a:prstGeom prst="downArrow">
            <a:avLst>
              <a:gd name="adj1" fmla="val 50000"/>
              <a:gd name="adj2" fmla="val 29228"/>
            </a:avLst>
          </a:prstGeom>
          <a:solidFill>
            <a:srgbClr val="FFCA95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97" name="AutoShape 13"/>
          <p:cNvSpPr>
            <a:spLocks noChangeArrowheads="1"/>
          </p:cNvSpPr>
          <p:nvPr/>
        </p:nvSpPr>
        <p:spPr bwMode="auto">
          <a:xfrm>
            <a:off x="1476375" y="2205038"/>
            <a:ext cx="431800" cy="504825"/>
          </a:xfrm>
          <a:prstGeom prst="downArrow">
            <a:avLst>
              <a:gd name="adj1" fmla="val 50000"/>
              <a:gd name="adj2" fmla="val 29228"/>
            </a:avLst>
          </a:prstGeom>
          <a:solidFill>
            <a:srgbClr val="FFCA95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98" name="AutoShape 14"/>
          <p:cNvSpPr>
            <a:spLocks noChangeArrowheads="1"/>
          </p:cNvSpPr>
          <p:nvPr/>
        </p:nvSpPr>
        <p:spPr bwMode="auto">
          <a:xfrm>
            <a:off x="7092950" y="2205038"/>
            <a:ext cx="431800" cy="504825"/>
          </a:xfrm>
          <a:prstGeom prst="downArrow">
            <a:avLst>
              <a:gd name="adj1" fmla="val 50000"/>
              <a:gd name="adj2" fmla="val 29228"/>
            </a:avLst>
          </a:prstGeom>
          <a:solidFill>
            <a:srgbClr val="FFCA95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99" name="AutoShape 15"/>
          <p:cNvSpPr>
            <a:spLocks noChangeArrowheads="1"/>
          </p:cNvSpPr>
          <p:nvPr/>
        </p:nvSpPr>
        <p:spPr bwMode="auto">
          <a:xfrm>
            <a:off x="7092950" y="3500438"/>
            <a:ext cx="431800" cy="504825"/>
          </a:xfrm>
          <a:prstGeom prst="downArrow">
            <a:avLst>
              <a:gd name="adj1" fmla="val 50000"/>
              <a:gd name="adj2" fmla="val 29228"/>
            </a:avLst>
          </a:prstGeom>
          <a:solidFill>
            <a:srgbClr val="FFCA95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53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nimBg="1"/>
      <p:bldP spid="144387" grpId="0" animBg="1"/>
      <p:bldP spid="144388" grpId="0" animBg="1" autoUpdateAnimBg="0"/>
      <p:bldP spid="144389" grpId="0" animBg="1" autoUpdateAnimBg="0"/>
      <p:bldP spid="144391" grpId="0" animBg="1" autoUpdateAnimBg="0"/>
      <p:bldP spid="144392" grpId="0" animBg="1" autoUpdateAnimBg="0"/>
      <p:bldP spid="144393" grpId="0" animBg="1" autoUpdateAnimBg="0"/>
      <p:bldP spid="144394" grpId="0" animBg="1" autoUpdateAnimBg="0"/>
      <p:bldP spid="144395" grpId="0" animBg="1" autoUpdateAnimBg="0"/>
      <p:bldP spid="144396" grpId="0" animBg="1"/>
      <p:bldP spid="144397" grpId="0" animBg="1"/>
      <p:bldP spid="144398" grpId="0" animBg="1"/>
      <p:bldP spid="1443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066"/>
            <a:ext cx="90442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Проблемное задание!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0825" y="1268760"/>
            <a:ext cx="729276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solidFill>
                  <a:srgbClr val="FFC67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Чем же различались</a:t>
            </a:r>
          </a:p>
          <a:p>
            <a:pPr algn="ctr"/>
            <a:r>
              <a:rPr lang="ru-RU" sz="5400" b="1" dirty="0">
                <a:ln w="1905"/>
                <a:solidFill>
                  <a:srgbClr val="FFC67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католическая </a:t>
            </a:r>
          </a:p>
          <a:p>
            <a:pPr algn="ctr"/>
            <a:r>
              <a:rPr lang="ru-RU" sz="5400" b="1" dirty="0">
                <a:ln w="1905"/>
                <a:solidFill>
                  <a:srgbClr val="FFC67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православная</a:t>
            </a:r>
          </a:p>
          <a:p>
            <a:pPr algn="ctr"/>
            <a:r>
              <a:rPr lang="ru-RU" sz="5400" b="1" dirty="0">
                <a:ln w="1905"/>
                <a:solidFill>
                  <a:srgbClr val="FFC67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</a:t>
            </a:r>
            <a:r>
              <a:rPr lang="ru-RU" sz="5400" b="1" cap="none" spc="0" dirty="0">
                <a:ln w="1905"/>
                <a:solidFill>
                  <a:srgbClr val="FFC67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ерковь?</a:t>
            </a:r>
          </a:p>
        </p:txBody>
      </p:sp>
      <p:pic>
        <p:nvPicPr>
          <p:cNvPr id="1026" name="Picture 2" descr="http://erich-bubbi.ucoz.ru/_fr/1/22892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23068"/>
            <a:ext cx="2184177" cy="2890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hristianart.ru/img/foto/churches/Basili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52942"/>
            <a:ext cx="2095945" cy="2937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26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Основные различия между католической  и православной </a:t>
            </a:r>
            <a:r>
              <a:rPr lang="ru-RU" sz="32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церковью.</a:t>
            </a:r>
            <a:endParaRPr lang="ru-RU" sz="32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60068"/>
              </p:ext>
            </p:extLst>
          </p:nvPr>
        </p:nvGraphicFramePr>
        <p:xfrm>
          <a:off x="18846" y="1243770"/>
          <a:ext cx="9144000" cy="559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25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Вопросы</a:t>
                      </a:r>
                      <a:r>
                        <a:rPr lang="ru-RU" sz="2000" baseline="0" dirty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Западное христианство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(католическая)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Восточное христианство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(православная)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 Название</a:t>
                      </a:r>
                      <a:r>
                        <a:rPr lang="ru-RU" baseline="0" dirty="0"/>
                        <a:t>       церкви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       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819">
                <a:tc>
                  <a:txBody>
                    <a:bodyPr/>
                    <a:lstStyle/>
                    <a:p>
                      <a:r>
                        <a:rPr lang="ru-RU" dirty="0"/>
                        <a:t>2. Титул главы церкви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3. Место нахождения резиденции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507"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ru-RU" dirty="0"/>
                        <a:t>Основное расхождение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5. Изображение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6. Церковная музыка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7. Обряды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8. Праздники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20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Основные различия между католической  и православной</a:t>
            </a:r>
          </a:p>
          <a:p>
            <a:pPr algn="ctr"/>
            <a:r>
              <a:rPr lang="ru-RU" sz="36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церковью.</a:t>
            </a:r>
            <a:endParaRPr lang="ru-RU" sz="3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795323"/>
              </p:ext>
            </p:extLst>
          </p:nvPr>
        </p:nvGraphicFramePr>
        <p:xfrm>
          <a:off x="0" y="1988840"/>
          <a:ext cx="9144000" cy="577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Вопросы</a:t>
                      </a:r>
                      <a:r>
                        <a:rPr lang="ru-RU" sz="2400" baseline="0" dirty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Западное христианство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(католическая)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Восточное христианство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(православная)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 Название</a:t>
                      </a:r>
                      <a:r>
                        <a:rPr lang="ru-RU" baseline="0" dirty="0"/>
                        <a:t>       церкви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Римско-католическая         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Греко-православная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2. Титул главы церкви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3. Место нахождения резиденции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ru-RU" dirty="0"/>
                        <a:t>Основное расхождение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5. Изображение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6. Церковная музыка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7. Обряды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8. Праздники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27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Основные различия между католической  и православной</a:t>
            </a:r>
          </a:p>
          <a:p>
            <a:pPr algn="ctr"/>
            <a:r>
              <a:rPr lang="ru-RU" sz="36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церковью.</a:t>
            </a:r>
            <a:endParaRPr lang="ru-RU" sz="3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56446"/>
              </p:ext>
            </p:extLst>
          </p:nvPr>
        </p:nvGraphicFramePr>
        <p:xfrm>
          <a:off x="0" y="1988840"/>
          <a:ext cx="9144000" cy="577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Вопросы</a:t>
                      </a:r>
                      <a:r>
                        <a:rPr lang="ru-RU" sz="2400" baseline="0" dirty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Западное христианство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(католическая)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Восточное христианство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(православная)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 Название</a:t>
                      </a:r>
                      <a:r>
                        <a:rPr lang="ru-RU" baseline="0" dirty="0"/>
                        <a:t>       церкви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   </a:t>
                      </a:r>
                      <a:r>
                        <a:rPr lang="ru-RU" dirty="0"/>
                        <a:t>Р</a:t>
                      </a:r>
                      <a:r>
                        <a:rPr lang="ru-RU"/>
                        <a:t>имско-католическая                                              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Греко-православная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2. Титул главы церкви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Папа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Патриарх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3. Место нахождения резиденции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ru-RU" dirty="0"/>
                        <a:t>Основное расхождение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5. Изображение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6. Церковная музыка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7. Обряды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8. Праздники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445931"/>
      </p:ext>
    </p:extLst>
  </p:cSld>
  <p:clrMapOvr>
    <a:masterClrMapping/>
  </p:clrMapOvr>
</p:sld>
</file>

<file path=ppt/theme/theme1.xml><?xml version="1.0" encoding="utf-8"?>
<a:theme xmlns:a="http://schemas.openxmlformats.org/drawingml/2006/main" name="Blue Radial">
  <a:themeElements>
    <a:clrScheme name="Тема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Radial</Template>
  <TotalTime>187</TotalTime>
  <Words>851</Words>
  <Application>Microsoft Macintosh PowerPoint</Application>
  <PresentationFormat>Экран (4:3)</PresentationFormat>
  <Paragraphs>266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Times New Roman</vt:lpstr>
      <vt:lpstr>Wingdings</vt:lpstr>
      <vt:lpstr>Blue Radial</vt:lpstr>
      <vt:lpstr>Презентация PowerPoint</vt:lpstr>
      <vt:lpstr>Давайте вспомним!</vt:lpstr>
      <vt:lpstr>Презентация PowerPoint</vt:lpstr>
      <vt:lpstr>Презентация PowerPoint</vt:lpstr>
      <vt:lpstr>Раскол христианства - 1054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Microsoft Office User</cp:lastModifiedBy>
  <cp:revision>22</cp:revision>
  <dcterms:created xsi:type="dcterms:W3CDTF">2012-10-11T05:32:14Z</dcterms:created>
  <dcterms:modified xsi:type="dcterms:W3CDTF">2022-11-15T15:11:13Z</dcterms:modified>
</cp:coreProperties>
</file>