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9" r:id="rId2"/>
    <p:sldId id="257" r:id="rId3"/>
    <p:sldId id="261" r:id="rId4"/>
    <p:sldId id="258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87" r:id="rId19"/>
    <p:sldId id="276" r:id="rId20"/>
    <p:sldId id="289" r:id="rId21"/>
    <p:sldId id="278" r:id="rId22"/>
    <p:sldId id="288" r:id="rId23"/>
    <p:sldId id="280" r:id="rId24"/>
    <p:sldId id="281" r:id="rId25"/>
    <p:sldId id="290" r:id="rId26"/>
    <p:sldId id="282" r:id="rId27"/>
    <p:sldId id="291" r:id="rId28"/>
    <p:sldId id="292" r:id="rId29"/>
    <p:sldId id="293" r:id="rId30"/>
    <p:sldId id="29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04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2"/>
  </p:normalViewPr>
  <p:slideViewPr>
    <p:cSldViewPr>
      <p:cViewPr varScale="1">
        <p:scale>
          <a:sx n="109" d="100"/>
          <a:sy n="109" d="100"/>
        </p:scale>
        <p:origin x="17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5FBF0-B771-4BB1-A668-8463AB1E4728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827A0-C359-44AB-8101-B31361906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18928D-D3B9-4CA1-93D1-D4003B09E9E9}" type="slidenum">
              <a:rPr lang="ru-RU"/>
              <a:pPr/>
              <a:t>8</a:t>
            </a:fld>
            <a:endParaRPr lang="ru-RU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46B-D198-49A6-BB2D-DAA0C2DF1239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66F6-217E-46F6-B982-7BC3E57D6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46B-D198-49A6-BB2D-DAA0C2DF1239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66F6-217E-46F6-B982-7BC3E57D6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46B-D198-49A6-BB2D-DAA0C2DF1239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66F6-217E-46F6-B982-7BC3E57D6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88" y="334963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0850" y="2066925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13250" y="2066925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61963" y="62325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900363" y="623252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329363" y="62325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6D169B1-BEC5-4E2B-870C-91B517C32B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46B-D198-49A6-BB2D-DAA0C2DF1239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66F6-217E-46F6-B982-7BC3E57D6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46B-D198-49A6-BB2D-DAA0C2DF1239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66F6-217E-46F6-B982-7BC3E57D6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46B-D198-49A6-BB2D-DAA0C2DF1239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66F6-217E-46F6-B982-7BC3E57D6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46B-D198-49A6-BB2D-DAA0C2DF1239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66F6-217E-46F6-B982-7BC3E57D6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46B-D198-49A6-BB2D-DAA0C2DF1239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66F6-217E-46F6-B982-7BC3E57D6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46B-D198-49A6-BB2D-DAA0C2DF1239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66F6-217E-46F6-B982-7BC3E57D6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46B-D198-49A6-BB2D-DAA0C2DF1239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66F6-217E-46F6-B982-7BC3E57D6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46B-D198-49A6-BB2D-DAA0C2DF1239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66F6-217E-46F6-B982-7BC3E57D6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D46B-D198-49A6-BB2D-DAA0C2DF1239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A66F6-217E-46F6-B982-7BC3E57D6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Мои рисунки\шаблоны оформления\Buttons\witch_but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1903413" y="764704"/>
            <a:ext cx="7240587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1" u="none" strike="noStrike" kern="120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Рабство в Риме.</a:t>
            </a:r>
            <a:br>
              <a:rPr kumimoji="0" lang="ru-RU" sz="8000" b="1" i="1" u="none" strike="noStrike" kern="120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8000" b="1" i="1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Содержимое 7" descr="img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7544" y="332656"/>
            <a:ext cx="2357516" cy="2852936"/>
          </a:xfrm>
          <a:prstGeom prst="rect">
            <a:avLst/>
          </a:prstGeom>
        </p:spPr>
      </p:pic>
      <p:pic>
        <p:nvPicPr>
          <p:cNvPr id="8" name="Picture 6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861048"/>
            <a:ext cx="5376862" cy="2771775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9" name="Picture 11" descr="Рисунок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149080"/>
            <a:ext cx="2220912" cy="186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7488" y="76200"/>
            <a:ext cx="8723312" cy="755650"/>
          </a:xfrm>
          <a:solidFill>
            <a:srgbClr val="FFFFFF"/>
          </a:solidFill>
          <a:ln w="76200">
            <a:solidFill>
              <a:srgbClr val="FF33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>
                <a:solidFill>
                  <a:srgbClr val="CC0000"/>
                </a:solidFill>
                <a:effectLst/>
              </a:rPr>
              <a:t>3.Рабы в богатом доме.</a:t>
            </a:r>
          </a:p>
        </p:txBody>
      </p:sp>
      <p:sp>
        <p:nvSpPr>
          <p:cNvPr id="22532" name="Rectangle 4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57150" y="938213"/>
            <a:ext cx="9042400" cy="3378200"/>
          </a:xfrm>
          <a:blipFill dpi="0" rotWithShape="0">
            <a:blip r:embed="rId2" cstate="print"/>
            <a:srcRect/>
            <a:tile tx="0" ty="0" sx="100000" sy="100000" flip="none" algn="tl"/>
          </a:blipFill>
          <a:ln w="76200">
            <a:solidFill>
              <a:schemeClr val="tx2"/>
            </a:solidFill>
          </a:ln>
        </p:spPr>
        <p:txBody>
          <a:bodyPr/>
          <a:lstStyle/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>
                <a:solidFill>
                  <a:srgbClr val="CC0000"/>
                </a:solidFill>
                <a:effectLst/>
              </a:rPr>
              <a:t> Римское правительство также имело рабов.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>
                <a:solidFill>
                  <a:srgbClr val="CC0000"/>
                </a:solidFill>
                <a:effectLst/>
              </a:rPr>
              <a:t>Одни поддерживали в порядке здания мосты и акведуки.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>
                <a:solidFill>
                  <a:srgbClr val="CC0000"/>
                </a:solidFill>
                <a:effectLst/>
              </a:rPr>
              <a:t>Другие были государственными служащими, помогая управлять страной.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>
                <a:solidFill>
                  <a:srgbClr val="CC0000"/>
                </a:solidFill>
                <a:effectLst/>
              </a:rPr>
              <a:t>Некоторые из них становились весьма могущественными и влиятельными людьми.</a:t>
            </a:r>
          </a:p>
        </p:txBody>
      </p:sp>
      <p:pic>
        <p:nvPicPr>
          <p:cNvPr id="22536" name="Picture 8" descr="Рисунок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4325938"/>
            <a:ext cx="7966075" cy="2474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Рисунок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2736850" y="336550"/>
            <a:ext cx="6188075" cy="4643438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172" name="Rectangle 4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109538" y="4930775"/>
            <a:ext cx="8937625" cy="1860550"/>
          </a:xfrm>
          <a:blipFill dpi="0" rotWithShape="0">
            <a:blip r:embed="rId3" cstate="print"/>
            <a:srcRect/>
            <a:tile tx="0" ty="0" sx="100000" sy="100000" flip="none" algn="tl"/>
          </a:blipFill>
          <a:ln w="76200">
            <a:solidFill>
              <a:schemeClr val="tx2"/>
            </a:solidFill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400" b="1">
                <a:solidFill>
                  <a:srgbClr val="CC0000"/>
                </a:solidFill>
                <a:effectLst/>
              </a:rPr>
              <a:t>Любимым развлечением римлян были бои гладиаторов .Ими чаще всего становились рабы, пленники, или преступники.</a:t>
            </a:r>
          </a:p>
          <a:p>
            <a:pPr>
              <a:lnSpc>
                <a:spcPct val="90000"/>
              </a:lnSpc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400" b="1">
                <a:solidFill>
                  <a:srgbClr val="CC0000"/>
                </a:solidFill>
                <a:effectLst/>
              </a:rPr>
              <a:t> Сначала бои проходили в цирках,а затем для них стали стро-ить  амфитеатры.Продолжительность боев доходила до 117 дней.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7350" y="2073275"/>
            <a:ext cx="1865313" cy="1628775"/>
          </a:xfrm>
          <a:prstGeom prst="rect">
            <a:avLst/>
          </a:prstGeom>
          <a:solidFill>
            <a:srgbClr val="FFFFFF"/>
          </a:solidFill>
          <a:ln w="7620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Римский</a:t>
            </a:r>
          </a:p>
          <a:p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амфитеатр-</a:t>
            </a:r>
          </a:p>
          <a:p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Колизей,</a:t>
            </a:r>
          </a:p>
          <a:p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в наши дни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5563"/>
            <a:ext cx="8858250" cy="723900"/>
          </a:xfrm>
          <a:solidFill>
            <a:srgbClr val="FFFFFF"/>
          </a:solidFill>
          <a:ln w="76200">
            <a:solidFill>
              <a:srgbClr val="FF3300"/>
            </a:solidFill>
          </a:ln>
        </p:spPr>
        <p:txBody>
          <a:bodyPr/>
          <a:lstStyle/>
          <a:p>
            <a:pPr algn="ctr"/>
            <a:r>
              <a:rPr lang="ru-RU" sz="3200" b="1">
                <a:solidFill>
                  <a:srgbClr val="CC0000"/>
                </a:solidFill>
                <a:effectLst/>
              </a:rPr>
              <a:t>4.Рабы-гладиаторы.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49288" y="76200"/>
            <a:ext cx="7772400" cy="833438"/>
          </a:xfrm>
          <a:solidFill>
            <a:srgbClr val="FFFFFF"/>
          </a:solidFill>
          <a:ln w="76200">
            <a:solidFill>
              <a:srgbClr val="FF3300"/>
            </a:solidFill>
          </a:ln>
        </p:spPr>
        <p:txBody>
          <a:bodyPr/>
          <a:lstStyle/>
          <a:p>
            <a:pPr algn="ctr"/>
            <a:r>
              <a:rPr lang="ru-RU" b="1">
                <a:solidFill>
                  <a:srgbClr val="CC0000"/>
                </a:solidFill>
                <a:effectLst/>
              </a:rPr>
              <a:t>4.Рабы-гладиаторы.</a:t>
            </a:r>
          </a:p>
        </p:txBody>
      </p:sp>
      <p:sp>
        <p:nvSpPr>
          <p:cNvPr id="9221" name="Rectangle 5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971550"/>
            <a:ext cx="9144000" cy="1998663"/>
          </a:xfrm>
          <a:blipFill dpi="0" rotWithShape="0">
            <a:blip r:embed="rId2" cstate="print"/>
            <a:srcRect/>
            <a:tile tx="0" ty="0" sx="100000" sy="100000" flip="none" algn="tl"/>
          </a:blipFill>
          <a:ln w="76200">
            <a:solidFill>
              <a:schemeClr val="tx2"/>
            </a:solidFill>
          </a:ln>
        </p:spPr>
        <p:txBody>
          <a:bodyPr/>
          <a:lstStyle/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>
                <a:solidFill>
                  <a:srgbClr val="CC0000"/>
                </a:solidFill>
                <a:effectLst/>
              </a:rPr>
              <a:t>Игры начинались утром,их открывала процессия в честь распорядителя боев.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>
                <a:solidFill>
                  <a:srgbClr val="CC0000"/>
                </a:solidFill>
                <a:effectLst/>
              </a:rPr>
              <a:t>Сначала шли гладиаторы,за ними танцовщики, акробаты, жрецы и музыканты.</a:t>
            </a:r>
          </a:p>
        </p:txBody>
      </p:sp>
      <p:pic>
        <p:nvPicPr>
          <p:cNvPr id="9223" name="Picture 7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1650"/>
            <a:ext cx="8359775" cy="374015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25488" y="80963"/>
            <a:ext cx="7772400" cy="603250"/>
          </a:xfrm>
          <a:solidFill>
            <a:srgbClr val="FFFFFF"/>
          </a:solidFill>
          <a:ln w="76200">
            <a:solidFill>
              <a:srgbClr val="FF33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>
                <a:solidFill>
                  <a:srgbClr val="CC0000"/>
                </a:solidFill>
                <a:effectLst/>
              </a:rPr>
              <a:t>4.Рабы-гладиаторы.</a:t>
            </a:r>
          </a:p>
        </p:txBody>
      </p:sp>
      <p:sp>
        <p:nvSpPr>
          <p:cNvPr id="8196" name="Rectangle 4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742950"/>
            <a:ext cx="9144000" cy="2770188"/>
          </a:xfrm>
          <a:blipFill dpi="0" rotWithShape="0">
            <a:blip r:embed="rId2" cstate="print"/>
            <a:srcRect/>
            <a:tile tx="0" ty="0" sx="100000" sy="100000" flip="none" algn="tl"/>
          </a:blipFill>
          <a:ln w="76200">
            <a:solidFill>
              <a:schemeClr val="tx2"/>
            </a:solidFill>
          </a:ln>
        </p:spPr>
        <p:txBody>
          <a:bodyPr/>
          <a:lstStyle/>
          <a:p>
            <a:pPr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>
                <a:solidFill>
                  <a:srgbClr val="CC0000"/>
                </a:solidFill>
                <a:effectLst/>
              </a:rPr>
              <a:t>Затем следовала травля зверей.Редких животных просто показывали зрителям,а медведей пантер и быков стравливали друг с другом.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>
                <a:solidFill>
                  <a:srgbClr val="CC0000"/>
                </a:solidFill>
                <a:effectLst/>
              </a:rPr>
              <a:t>Очень часто на арене устраивали охоту, используя лучников, или выпускали зверей на безоружных узников.</a:t>
            </a:r>
          </a:p>
        </p:txBody>
      </p:sp>
      <p:pic>
        <p:nvPicPr>
          <p:cNvPr id="8198" name="Picture 6" descr="Рисунок1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 bwMode="auto">
          <a:xfrm>
            <a:off x="133350" y="3568700"/>
            <a:ext cx="8888413" cy="321310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6" name="Picture 26" descr="Рисунок1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112713" y="852488"/>
            <a:ext cx="9031287" cy="5916612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49288" y="80963"/>
            <a:ext cx="7772400" cy="603250"/>
          </a:xfrm>
          <a:solidFill>
            <a:srgbClr val="FFFFFF"/>
          </a:solidFill>
          <a:ln w="76200">
            <a:solidFill>
              <a:srgbClr val="FF33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>
                <a:solidFill>
                  <a:srgbClr val="CC0000"/>
                </a:solidFill>
                <a:effectLst/>
              </a:rPr>
              <a:t>4.Рабы-гладиаторы.</a:t>
            </a:r>
          </a:p>
        </p:txBody>
      </p:sp>
      <p:sp>
        <p:nvSpPr>
          <p:cNvPr id="10246" name="Rectangle 6" descr="Почтовая бумага"/>
          <p:cNvSpPr>
            <a:spLocks noChangeArrowheads="1"/>
          </p:cNvSpPr>
          <p:nvPr/>
        </p:nvSpPr>
        <p:spPr bwMode="auto">
          <a:xfrm>
            <a:off x="1709738" y="4918075"/>
            <a:ext cx="7497762" cy="18938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762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</a:pPr>
            <a:r>
              <a:rPr lang="ru-RU" sz="2800" b="1" dirty="0">
                <a:solidFill>
                  <a:srgbClr val="CC0000"/>
                </a:solidFill>
                <a:latin typeface="Times New Roman" pitchFamily="18" charset="0"/>
              </a:rPr>
              <a:t>Гладиаторские бои устраивались после полудня.</a:t>
            </a:r>
          </a:p>
          <a:p>
            <a:pPr marL="342900" indent="-342900" algn="l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</a:pPr>
            <a:r>
              <a:rPr lang="ru-RU" sz="2800" b="1" dirty="0">
                <a:solidFill>
                  <a:srgbClr val="CC0000"/>
                </a:solidFill>
                <a:latin typeface="Times New Roman" pitchFamily="18" charset="0"/>
              </a:rPr>
              <a:t>Существовали 4-е типа гладиаторов, </a:t>
            </a:r>
            <a:r>
              <a:rPr lang="ru-RU" sz="2800" b="1" dirty="0" err="1">
                <a:solidFill>
                  <a:srgbClr val="CC0000"/>
                </a:solidFill>
                <a:latin typeface="Times New Roman" pitchFamily="18" charset="0"/>
              </a:rPr>
              <a:t>раз-личавшихся</a:t>
            </a:r>
            <a:r>
              <a:rPr lang="ru-RU" sz="2800" b="1" dirty="0">
                <a:solidFill>
                  <a:srgbClr val="CC0000"/>
                </a:solidFill>
                <a:latin typeface="Times New Roman" pitchFamily="18" charset="0"/>
              </a:rPr>
              <a:t> по вооружению и одеянию.</a:t>
            </a:r>
          </a:p>
        </p:txBody>
      </p:sp>
      <p:sp>
        <p:nvSpPr>
          <p:cNvPr id="10247" name="Rectangle 7" descr="Почтовая бумага"/>
          <p:cNvSpPr>
            <a:spLocks noChangeArrowheads="1"/>
          </p:cNvSpPr>
          <p:nvPr/>
        </p:nvSpPr>
        <p:spPr bwMode="auto">
          <a:xfrm>
            <a:off x="1646238" y="4964112"/>
            <a:ext cx="7497762" cy="18938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762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</a:pPr>
            <a:r>
              <a:rPr lang="ru-RU" sz="2800" b="1" dirty="0">
                <a:solidFill>
                  <a:srgbClr val="CC0000"/>
                </a:solidFill>
                <a:latin typeface="Times New Roman" pitchFamily="18" charset="0"/>
              </a:rPr>
              <a:t>Чтобы шансы гладиаторов были равны , бои устраивались в равных категориях- </a:t>
            </a:r>
            <a:r>
              <a:rPr lang="ru-RU" sz="2800" b="1" dirty="0" err="1">
                <a:solidFill>
                  <a:srgbClr val="CC0000"/>
                </a:solidFill>
                <a:latin typeface="Times New Roman" pitchFamily="18" charset="0"/>
              </a:rPr>
              <a:t>ретиарий</a:t>
            </a:r>
            <a:r>
              <a:rPr lang="ru-RU" sz="2800" b="1" dirty="0">
                <a:solidFill>
                  <a:srgbClr val="CC0000"/>
                </a:solidFill>
                <a:latin typeface="Times New Roman" pitchFamily="18" charset="0"/>
              </a:rPr>
              <a:t> и </a:t>
            </a:r>
            <a:r>
              <a:rPr lang="ru-RU" sz="2800" b="1" dirty="0" err="1">
                <a:solidFill>
                  <a:srgbClr val="CC0000"/>
                </a:solidFill>
                <a:latin typeface="Times New Roman" pitchFamily="18" charset="0"/>
              </a:rPr>
              <a:t>мурмиллон,самнит</a:t>
            </a:r>
            <a:r>
              <a:rPr lang="ru-RU" sz="28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C0000"/>
                </a:solidFill>
                <a:latin typeface="Times New Roman" pitchFamily="18" charset="0"/>
              </a:rPr>
              <a:t>и</a:t>
            </a:r>
            <a:r>
              <a:rPr lang="ru-RU" sz="2800" b="1" dirty="0">
                <a:solidFill>
                  <a:srgbClr val="CC0000"/>
                </a:solidFill>
                <a:latin typeface="Times New Roman" pitchFamily="18" charset="0"/>
              </a:rPr>
              <a:t> фракиец.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1179513"/>
            <a:ext cx="1131888" cy="1558925"/>
            <a:chOff x="0" y="743"/>
            <a:chExt cx="713" cy="982"/>
          </a:xfrm>
        </p:grpSpPr>
        <p:sp>
          <p:nvSpPr>
            <p:cNvPr id="10248" name="AutoShape 8"/>
            <p:cNvSpPr>
              <a:spLocks noChangeArrowheads="1"/>
            </p:cNvSpPr>
            <p:nvPr/>
          </p:nvSpPr>
          <p:spPr bwMode="auto">
            <a:xfrm rot="3590089">
              <a:off x="226" y="1265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rgbClr val="FFFF00"/>
            </a:solidFill>
            <a:ln w="76200">
              <a:solidFill>
                <a:srgbClr val="CC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2" name="Text Box 12"/>
            <p:cNvSpPr txBox="1">
              <a:spLocks noChangeArrowheads="1"/>
            </p:cNvSpPr>
            <p:nvPr/>
          </p:nvSpPr>
          <p:spPr bwMode="auto">
            <a:xfrm>
              <a:off x="0" y="743"/>
              <a:ext cx="713" cy="233"/>
            </a:xfrm>
            <a:prstGeom prst="rect">
              <a:avLst/>
            </a:prstGeom>
            <a:solidFill>
              <a:srgbClr val="FFFF00"/>
            </a:solidFill>
            <a:ln w="76200">
              <a:solidFill>
                <a:srgbClr val="CC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ru-RU" b="1" dirty="0" err="1">
                  <a:solidFill>
                    <a:srgbClr val="CC0000"/>
                  </a:solidFill>
                </a:rPr>
                <a:t>Ретиарий</a:t>
              </a:r>
              <a:endParaRPr lang="ru-RU" b="1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916113" y="869950"/>
            <a:ext cx="1406525" cy="1504950"/>
            <a:chOff x="1207" y="548"/>
            <a:chExt cx="886" cy="948"/>
          </a:xfrm>
        </p:grpSpPr>
        <p:sp>
          <p:nvSpPr>
            <p:cNvPr id="10249" name="AutoShape 9"/>
            <p:cNvSpPr>
              <a:spLocks noChangeArrowheads="1"/>
            </p:cNvSpPr>
            <p:nvPr/>
          </p:nvSpPr>
          <p:spPr bwMode="auto">
            <a:xfrm rot="3590089">
              <a:off x="1343" y="1036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rgbClr val="FFFF00"/>
            </a:solidFill>
            <a:ln w="76200">
              <a:solidFill>
                <a:srgbClr val="CC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4" name="Text Box 14"/>
            <p:cNvSpPr txBox="1">
              <a:spLocks noChangeArrowheads="1"/>
            </p:cNvSpPr>
            <p:nvPr/>
          </p:nvSpPr>
          <p:spPr bwMode="auto">
            <a:xfrm>
              <a:off x="1207" y="548"/>
              <a:ext cx="886" cy="233"/>
            </a:xfrm>
            <a:prstGeom prst="rect">
              <a:avLst/>
            </a:prstGeom>
            <a:solidFill>
              <a:srgbClr val="FFFF00"/>
            </a:solidFill>
            <a:ln w="76200">
              <a:solidFill>
                <a:srgbClr val="CC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ru-RU" b="1" dirty="0" err="1">
                  <a:solidFill>
                    <a:srgbClr val="CC0000"/>
                  </a:solidFill>
                </a:rPr>
                <a:t>Мурмиллон</a:t>
              </a:r>
              <a:endParaRPr lang="ru-RU" b="1" dirty="0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181475" y="896938"/>
            <a:ext cx="1203325" cy="1554162"/>
            <a:chOff x="2634" y="565"/>
            <a:chExt cx="758" cy="979"/>
          </a:xfrm>
        </p:grpSpPr>
        <p:sp>
          <p:nvSpPr>
            <p:cNvPr id="10250" name="AutoShape 10"/>
            <p:cNvSpPr>
              <a:spLocks noChangeArrowheads="1"/>
            </p:cNvSpPr>
            <p:nvPr/>
          </p:nvSpPr>
          <p:spPr bwMode="auto">
            <a:xfrm rot="3590089">
              <a:off x="2931" y="1084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rgbClr val="FFFF00"/>
            </a:solidFill>
            <a:ln w="76200">
              <a:solidFill>
                <a:srgbClr val="CC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6" name="Text Box 16"/>
            <p:cNvSpPr txBox="1">
              <a:spLocks noChangeArrowheads="1"/>
            </p:cNvSpPr>
            <p:nvPr/>
          </p:nvSpPr>
          <p:spPr bwMode="auto">
            <a:xfrm>
              <a:off x="2634" y="565"/>
              <a:ext cx="586" cy="233"/>
            </a:xfrm>
            <a:prstGeom prst="rect">
              <a:avLst/>
            </a:prstGeom>
            <a:solidFill>
              <a:srgbClr val="FFFF00"/>
            </a:solidFill>
            <a:ln w="76200">
              <a:solidFill>
                <a:srgbClr val="CC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ru-RU" b="1" dirty="0">
                  <a:solidFill>
                    <a:srgbClr val="CC0000"/>
                  </a:solidFill>
                </a:rPr>
                <a:t>Самнит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6343650" y="844550"/>
            <a:ext cx="1098550" cy="1576388"/>
            <a:chOff x="3996" y="532"/>
            <a:chExt cx="692" cy="993"/>
          </a:xfrm>
        </p:grpSpPr>
        <p:sp>
          <p:nvSpPr>
            <p:cNvPr id="10251" name="AutoShape 11"/>
            <p:cNvSpPr>
              <a:spLocks noChangeArrowheads="1"/>
            </p:cNvSpPr>
            <p:nvPr/>
          </p:nvSpPr>
          <p:spPr bwMode="auto">
            <a:xfrm rot="3590089">
              <a:off x="4227" y="1065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rgbClr val="FFFF00"/>
            </a:solidFill>
            <a:ln w="76200">
              <a:solidFill>
                <a:srgbClr val="CC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8" name="Text Box 18"/>
            <p:cNvSpPr txBox="1">
              <a:spLocks noChangeArrowheads="1"/>
            </p:cNvSpPr>
            <p:nvPr/>
          </p:nvSpPr>
          <p:spPr bwMode="auto">
            <a:xfrm>
              <a:off x="3996" y="532"/>
              <a:ext cx="678" cy="233"/>
            </a:xfrm>
            <a:prstGeom prst="rect">
              <a:avLst/>
            </a:prstGeom>
            <a:solidFill>
              <a:srgbClr val="FFFF00"/>
            </a:solidFill>
            <a:ln w="76200">
              <a:solidFill>
                <a:srgbClr val="CC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ru-RU" b="1" dirty="0">
                  <a:solidFill>
                    <a:srgbClr val="CC0000"/>
                  </a:solidFill>
                </a:rPr>
                <a:t>Фракиец</a:t>
              </a:r>
              <a:endParaRPr lang="ru-RU" b="1" dirty="0"/>
            </a:p>
          </p:txBody>
        </p:sp>
      </p:grpSp>
      <p:sp>
        <p:nvSpPr>
          <p:cNvPr id="10260" name="Rectangle 20" descr="Почтовая бумага"/>
          <p:cNvSpPr>
            <a:spLocks noChangeArrowheads="1"/>
          </p:cNvSpPr>
          <p:nvPr/>
        </p:nvSpPr>
        <p:spPr bwMode="auto">
          <a:xfrm>
            <a:off x="1646238" y="4964112"/>
            <a:ext cx="7497762" cy="18938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762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</a:pPr>
            <a:r>
              <a:rPr lang="ru-RU" sz="2800" b="1" dirty="0">
                <a:solidFill>
                  <a:srgbClr val="CC0000"/>
                </a:solidFill>
                <a:latin typeface="Times New Roman" pitchFamily="18" charset="0"/>
              </a:rPr>
              <a:t>Бои продолжались до смерти одного из участников, или пока раненный не </a:t>
            </a:r>
            <a:r>
              <a:rPr lang="ru-RU" sz="2800" b="1" dirty="0" err="1">
                <a:solidFill>
                  <a:srgbClr val="CC0000"/>
                </a:solidFill>
                <a:latin typeface="Times New Roman" pitchFamily="18" charset="0"/>
              </a:rPr>
              <a:t>про-сил</a:t>
            </a:r>
            <a:r>
              <a:rPr lang="ru-RU" sz="2800" b="1" dirty="0">
                <a:solidFill>
                  <a:srgbClr val="CC0000"/>
                </a:solidFill>
                <a:latin typeface="Times New Roman" pitchFamily="18" charset="0"/>
              </a:rPr>
              <a:t> пощады. Его судьбу решали зрители поднимая или опуская большой палец.</a:t>
            </a:r>
          </a:p>
        </p:txBody>
      </p:sp>
      <p:sp>
        <p:nvSpPr>
          <p:cNvPr id="10261" name="Rectangle 21" descr="Почтовая бумага"/>
          <p:cNvSpPr>
            <a:spLocks noChangeArrowheads="1"/>
          </p:cNvSpPr>
          <p:nvPr/>
        </p:nvSpPr>
        <p:spPr bwMode="auto">
          <a:xfrm>
            <a:off x="1646238" y="4964112"/>
            <a:ext cx="7497762" cy="18938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762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</a:pPr>
            <a:r>
              <a:rPr lang="ru-RU" sz="2800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ru-RU" sz="2800" b="1" dirty="0">
                <a:solidFill>
                  <a:srgbClr val="CC0000"/>
                </a:solidFill>
                <a:latin typeface="Times New Roman" pitchFamily="18" charset="0"/>
              </a:rPr>
              <a:t>Зрители часто не выдерживали запаха крови и вида растерзанных </a:t>
            </a:r>
            <a:r>
              <a:rPr lang="ru-RU" sz="2800" b="1" dirty="0" err="1">
                <a:solidFill>
                  <a:srgbClr val="CC0000"/>
                </a:solidFill>
                <a:latin typeface="Times New Roman" pitchFamily="18" charset="0"/>
              </a:rPr>
              <a:t>тел,поэтому</a:t>
            </a:r>
            <a:r>
              <a:rPr lang="ru-RU" sz="2800" b="1" dirty="0">
                <a:solidFill>
                  <a:srgbClr val="CC0000"/>
                </a:solidFill>
                <a:latin typeface="Times New Roman" pitchFamily="18" charset="0"/>
              </a:rPr>
              <a:t> на арене устанавливали специальные </a:t>
            </a:r>
            <a:r>
              <a:rPr lang="ru-RU" sz="2800" b="1" dirty="0" err="1">
                <a:solidFill>
                  <a:srgbClr val="CC0000"/>
                </a:solidFill>
                <a:latin typeface="Times New Roman" pitchFamily="18" charset="0"/>
              </a:rPr>
              <a:t>курительницы</a:t>
            </a:r>
            <a:r>
              <a:rPr lang="ru-RU" sz="2800" b="1" dirty="0">
                <a:solidFill>
                  <a:srgbClr val="CC0000"/>
                </a:solidFill>
                <a:latin typeface="Times New Roman" pitchFamily="18" charset="0"/>
              </a:rPr>
              <a:t> с благовониями.</a:t>
            </a:r>
          </a:p>
        </p:txBody>
      </p:sp>
      <p:sp>
        <p:nvSpPr>
          <p:cNvPr id="10262" name="AutoShape 22"/>
          <p:cNvSpPr>
            <a:spLocks noChangeArrowheads="1"/>
          </p:cNvSpPr>
          <p:nvPr/>
        </p:nvSpPr>
        <p:spPr bwMode="auto">
          <a:xfrm rot="2625370">
            <a:off x="58738" y="4046538"/>
            <a:ext cx="2314575" cy="433387"/>
          </a:xfrm>
          <a:prstGeom prst="leftArrow">
            <a:avLst>
              <a:gd name="adj1" fmla="val 50000"/>
              <a:gd name="adj2" fmla="val 133517"/>
            </a:avLst>
          </a:prstGeom>
          <a:solidFill>
            <a:schemeClr val="accent1"/>
          </a:solidFill>
          <a:ln w="76200">
            <a:solidFill>
              <a:srgbClr val="CC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3" name="Rectangle 23" descr="Почтовая бумага"/>
          <p:cNvSpPr>
            <a:spLocks noChangeArrowheads="1"/>
          </p:cNvSpPr>
          <p:nvPr/>
        </p:nvSpPr>
        <p:spPr bwMode="auto">
          <a:xfrm>
            <a:off x="1646238" y="4964112"/>
            <a:ext cx="7497762" cy="18938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762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</a:pPr>
            <a:r>
              <a:rPr lang="ru-RU" sz="2800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ru-RU" sz="2800" b="1" dirty="0">
                <a:solidFill>
                  <a:srgbClr val="CC0000"/>
                </a:solidFill>
                <a:latin typeface="Times New Roman" pitchFamily="18" charset="0"/>
              </a:rPr>
              <a:t>А песок на арене окрашивали в красно-коричневый </a:t>
            </a:r>
            <a:r>
              <a:rPr lang="ru-RU" sz="2800" b="1" dirty="0" err="1">
                <a:solidFill>
                  <a:srgbClr val="CC0000"/>
                </a:solidFill>
                <a:latin typeface="Times New Roman" pitchFamily="18" charset="0"/>
              </a:rPr>
              <a:t>цвет,чтобы</a:t>
            </a:r>
            <a:r>
              <a:rPr lang="ru-RU" sz="2800" b="1" dirty="0">
                <a:solidFill>
                  <a:srgbClr val="CC0000"/>
                </a:solidFill>
                <a:latin typeface="Times New Roman" pitchFamily="18" charset="0"/>
              </a:rPr>
              <a:t> на нем не слишком выделялась кровь.</a:t>
            </a:r>
          </a:p>
        </p:txBody>
      </p:sp>
      <p:sp>
        <p:nvSpPr>
          <p:cNvPr id="10264" name="AutoShape 24"/>
          <p:cNvSpPr>
            <a:spLocks noChangeArrowheads="1"/>
          </p:cNvSpPr>
          <p:nvPr/>
        </p:nvSpPr>
        <p:spPr bwMode="auto">
          <a:xfrm rot="-4015713">
            <a:off x="8241085" y="4666510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76200">
            <a:solidFill>
              <a:srgbClr val="CC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uild="p" animBg="1" autoUpdateAnimBg="0"/>
      <p:bldP spid="10247" grpId="0" build="p" animBg="1" autoUpdateAnimBg="0"/>
      <p:bldP spid="10260" grpId="0" build="p" animBg="1" autoUpdateAnimBg="0"/>
      <p:bldP spid="10261" grpId="0" build="p" animBg="1" autoUpdateAnimBg="0"/>
      <p:bldP spid="10262" grpId="0" animBg="1"/>
      <p:bldP spid="10263" grpId="0" build="p" animBg="1" autoUpdateAnimBg="0"/>
      <p:bldP spid="1026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36513"/>
            <a:ext cx="7772400" cy="654050"/>
          </a:xfrm>
          <a:solidFill>
            <a:srgbClr val="FFFFFF"/>
          </a:solidFill>
          <a:ln w="76200">
            <a:solidFill>
              <a:srgbClr val="FF33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>
                <a:solidFill>
                  <a:srgbClr val="CC0000"/>
                </a:solidFill>
                <a:effectLst/>
              </a:rPr>
              <a:t>4.Рабы-гладиаторы.</a:t>
            </a:r>
          </a:p>
        </p:txBody>
      </p:sp>
      <p:pic>
        <p:nvPicPr>
          <p:cNvPr id="6151" name="Picture 7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lum bright="-6000" contrast="24000"/>
          </a:blip>
          <a:srcRect/>
          <a:stretch>
            <a:fillRect/>
          </a:stretch>
        </p:blipFill>
        <p:spPr>
          <a:xfrm>
            <a:off x="1158875" y="4070350"/>
            <a:ext cx="6848475" cy="2711450"/>
          </a:xfrm>
          <a:noFill/>
          <a:ln w="76200" cap="flat">
            <a:solidFill>
              <a:schemeClr val="tx2"/>
            </a:solidFill>
            <a:headEnd type="none" w="sm" len="sm"/>
            <a:tailEnd type="none" w="sm" len="sm"/>
          </a:ln>
        </p:spPr>
      </p:pic>
      <p:sp>
        <p:nvSpPr>
          <p:cNvPr id="6148" name="Rectangle 4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781050"/>
            <a:ext cx="9144000" cy="3211513"/>
          </a:xfrm>
          <a:blipFill dpi="0" rotWithShape="0">
            <a:blip r:embed="rId3" cstate="print"/>
            <a:srcRect/>
            <a:tile tx="0" ty="0" sx="100000" sy="100000" flip="none" algn="tl"/>
          </a:blipFill>
          <a:ln w="76200"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pPr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>
                <a:solidFill>
                  <a:srgbClr val="CC0000"/>
                </a:solidFill>
                <a:effectLst/>
              </a:rPr>
              <a:t>Удачливые гладиаторы получали большие денежные призы и всеобщее поклонение.</a:t>
            </a:r>
          </a:p>
          <a:p>
            <a:pPr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>
                <a:solidFill>
                  <a:srgbClr val="CC0000"/>
                </a:solidFill>
                <a:effectLst/>
              </a:rPr>
              <a:t>После побед во многих боях, гладиатору  иногда вру- чали деревянный меч, что служило символом его свободы.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>
                <a:solidFill>
                  <a:srgbClr val="CC0000"/>
                </a:solidFill>
                <a:effectLst/>
              </a:rPr>
              <a:t>Многие гладиаторы получавшие свободу становились тренерами.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Мои рисунки\шаблоны оформления\Buttons\witch_but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03229" y="0"/>
            <a:ext cx="6893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Проблемное задание!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836712"/>
            <a:ext cx="6828344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Чем недовольны были рабы?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1484784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FontTx/>
              <a:buAutoNum type="arabicPeriod"/>
            </a:pPr>
            <a:r>
              <a:rPr lang="ru-RU" sz="3600" b="1" dirty="0">
                <a:solidFill>
                  <a:schemeClr val="hlink"/>
                </a:solidFill>
              </a:rPr>
              <a:t>Тяжёлые условия жизни.</a:t>
            </a:r>
          </a:p>
          <a:p>
            <a:pPr marL="609600" indent="-609600">
              <a:buFontTx/>
              <a:buAutoNum type="arabicPeriod"/>
            </a:pPr>
            <a:r>
              <a:rPr lang="ru-RU" sz="3600" b="1" dirty="0">
                <a:solidFill>
                  <a:schemeClr val="hlink"/>
                </a:solidFill>
              </a:rPr>
              <a:t> Трудная  и невыносимая  работа.</a:t>
            </a:r>
          </a:p>
          <a:p>
            <a:pPr marL="609600" indent="-609600">
              <a:buFontTx/>
              <a:buAutoNum type="arabicPeriod"/>
            </a:pPr>
            <a:r>
              <a:rPr lang="ru-RU" sz="3600" b="1" dirty="0">
                <a:solidFill>
                  <a:schemeClr val="hlink"/>
                </a:solidFill>
              </a:rPr>
              <a:t> Раб не имеет прав.</a:t>
            </a:r>
          </a:p>
          <a:p>
            <a:pPr marL="609600" indent="-609600">
              <a:buFontTx/>
              <a:buAutoNum type="arabicPeriod"/>
            </a:pPr>
            <a:r>
              <a:rPr lang="ru-RU" sz="3600" b="1" dirty="0">
                <a:solidFill>
                  <a:schemeClr val="hlink"/>
                </a:solidFill>
              </a:rPr>
              <a:t> Жизнь раба не ценится.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4005064"/>
            <a:ext cx="80648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Можем ли мы это</a:t>
            </a:r>
          </a:p>
          <a:p>
            <a:pPr algn="ctr"/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считать причинами</a:t>
            </a:r>
          </a:p>
          <a:p>
            <a:pPr algn="ctr"/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</a:t>
            </a:r>
            <a:r>
              <a:rPr lang="ru-RU" sz="4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осстаний рабов?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Мои рисунки\шаблоны оформления\Buttons\witch_but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03229" y="0"/>
            <a:ext cx="6893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Проблемное задание!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412776"/>
            <a:ext cx="8064896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1. Объясните, почему рабы потерпели поражение</a:t>
            </a:r>
            <a:r>
              <a:rPr lang="en-US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2. </a:t>
            </a:r>
            <a:r>
              <a:rPr lang="en-US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 вы думаете, а могли ли они одержать победу</a:t>
            </a:r>
            <a:r>
              <a:rPr lang="en-US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Picture 4" descr="Рисунок5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683568" y="4077072"/>
            <a:ext cx="7848600" cy="2952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Мои рисунки\шаблоны оформления\Buttons\witch_but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pic>
        <p:nvPicPr>
          <p:cNvPr id="8" name="Picture 4" descr="Рисунок7"/>
          <p:cNvPicPr>
            <a:picLocks noChangeAspect="1" noChangeArrowheads="1"/>
          </p:cNvPicPr>
          <p:nvPr/>
        </p:nvPicPr>
        <p:blipFill>
          <a:blip r:embed="rId3" cstate="print">
            <a:lum bright="12000" contrast="24000"/>
          </a:blip>
          <a:srcRect/>
          <a:stretch>
            <a:fillRect/>
          </a:stretch>
        </p:blipFill>
        <p:spPr bwMode="auto">
          <a:xfrm>
            <a:off x="899592" y="1700808"/>
            <a:ext cx="7416800" cy="532923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5536" y="0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Спартак и его товарищи совершили побег из </a:t>
            </a:r>
          </a:p>
          <a:p>
            <a:pPr algn="ctr"/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гладиаторской школы в </a:t>
            </a:r>
            <a:r>
              <a:rPr lang="ru-RU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Капуе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 разбили лагерь на горе Везувий.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Мои рисунки\шаблоны оформления\Buttons\witch_but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pic>
        <p:nvPicPr>
          <p:cNvPr id="11" name="Picture 2" descr="Рисунок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3375"/>
            <a:ext cx="8784976" cy="6524625"/>
          </a:xfrm>
          <a:prstGeom prst="rect">
            <a:avLst/>
          </a:prstGeom>
          <a:noFill/>
        </p:spPr>
      </p:pic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4139952" y="3501008"/>
            <a:ext cx="501650" cy="527050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23928" y="3140968"/>
            <a:ext cx="13322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ru-RU" sz="3200" b="1" dirty="0" err="1">
                <a:latin typeface="Times New Roman Cyr" charset="-52"/>
              </a:rPr>
              <a:t>Капуя</a:t>
            </a:r>
            <a:endParaRPr lang="ru-RU" sz="3200" b="1" dirty="0">
              <a:latin typeface="Times New Roman Cyr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3933056"/>
            <a:ext cx="1501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>
                <a:latin typeface="Times New Roman Cyr" charset="-52"/>
              </a:rPr>
              <a:t>г.Везувий</a:t>
            </a:r>
            <a:endParaRPr lang="ru-RU" sz="2400" dirty="0">
              <a:latin typeface="Times New Roman Cyr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188640"/>
            <a:ext cx="8784976" cy="2062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 Cyr" charset="-52"/>
              </a:rPr>
              <a:t>Произошло это в 74-71 г.до н. э. </a:t>
            </a:r>
          </a:p>
          <a:p>
            <a:pPr algn="ctr" eaLnBrk="0" hangingPunct="0"/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 Cyr" charset="-52"/>
              </a:rPr>
              <a:t> «Лучше погибнуть в борьбе за свободу, чем рисковать жизнью на арене амфитеатра»</a:t>
            </a:r>
          </a:p>
          <a:p>
            <a:pPr algn="ctr" eaLnBrk="0" hangingPunct="0"/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 Cyr" charset="-52"/>
              </a:rPr>
              <a:t>-эти слова стали девизом восставших.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Мои рисунки\шаблоны оформления\Buttons\witch_but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692696"/>
            <a:ext cx="7920880" cy="5558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Ø"/>
            </a:pPr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  <a:t>откуда брали рабов в уже изученных вами государствах;</a:t>
            </a:r>
          </a:p>
          <a:p>
            <a:pPr marL="342900" indent="-342900" algn="ctr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Ø"/>
            </a:pPr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  <a:t> какими были источники рабства в Древнем мире?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Ø"/>
            </a:pPr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  <a:t>какой источник играл важнейшую роль </a:t>
            </a:r>
            <a:r>
              <a:rPr lang="en-US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  <a:t>?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0"/>
            <a:ext cx="38343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Вспомните: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Мои рисунки\шаблоны оформления\Buttons\witch_but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3 тысячи римских воинов осадили убежище    </a:t>
            </a:r>
          </a:p>
          <a:p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</a:t>
            </a:r>
            <a:r>
              <a:rPr lang="ru-RU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рабов. </a:t>
            </a: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Они заняли единственную тропинку,  </a:t>
            </a:r>
          </a:p>
          <a:p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шедшую со скалы вниз. Но восставшие  </a:t>
            </a:r>
          </a:p>
          <a:p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перехитрили их и разбили войска римлян.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7" name="Picture 4" descr="Рисунок7"/>
          <p:cNvPicPr>
            <a:picLocks noChangeAspect="1" noChangeArrowheads="1"/>
          </p:cNvPicPr>
          <p:nvPr/>
        </p:nvPicPr>
        <p:blipFill>
          <a:blip r:embed="rId3" cstate="print">
            <a:lum bright="12000" contrast="24000"/>
          </a:blip>
          <a:srcRect/>
          <a:stretch>
            <a:fillRect/>
          </a:stretch>
        </p:blipFill>
        <p:spPr bwMode="auto">
          <a:xfrm>
            <a:off x="1187624" y="2060848"/>
            <a:ext cx="6912744" cy="4967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5779" name="AutoShape 3"/>
          <p:cNvSpPr>
            <a:spLocks noChangeArrowheads="1"/>
          </p:cNvSpPr>
          <p:nvPr/>
        </p:nvSpPr>
        <p:spPr bwMode="auto">
          <a:xfrm>
            <a:off x="4479925" y="3913188"/>
            <a:ext cx="244475" cy="29527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4078288" y="3471863"/>
            <a:ext cx="10509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 err="1">
                <a:latin typeface="Times New Roman Cyr" charset="-52"/>
              </a:rPr>
              <a:t>Капуя</a:t>
            </a:r>
            <a:endParaRPr lang="ru-RU" sz="2400" dirty="0">
              <a:latin typeface="Times New Roman Cyr" charset="-52"/>
            </a:endParaRPr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auto">
          <a:xfrm>
            <a:off x="4170363" y="4067175"/>
            <a:ext cx="501650" cy="527050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2482850" y="4011613"/>
            <a:ext cx="15287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>
                <a:latin typeface="Times New Roman Cyr" charset="-52"/>
              </a:rPr>
              <a:t>г.Везувий</a:t>
            </a:r>
            <a:endParaRPr lang="ru-RU" sz="2400">
              <a:latin typeface="Times New Roman Cyr" charset="-52"/>
            </a:endParaRPr>
          </a:p>
        </p:txBody>
      </p:sp>
      <p:sp>
        <p:nvSpPr>
          <p:cNvPr id="75783" name="AutoShape 7"/>
          <p:cNvSpPr>
            <a:spLocks noChangeArrowheads="1"/>
          </p:cNvSpPr>
          <p:nvPr/>
        </p:nvSpPr>
        <p:spPr bwMode="auto">
          <a:xfrm rot="2747287">
            <a:off x="4737894" y="3860007"/>
            <a:ext cx="649287" cy="647700"/>
          </a:xfrm>
          <a:custGeom>
            <a:avLst/>
            <a:gdLst>
              <a:gd name="G0" fmla="+- 6480 0 0"/>
              <a:gd name="G1" fmla="+- 8640 0 0"/>
              <a:gd name="G2" fmla="+- 4320 0 0"/>
              <a:gd name="G3" fmla="+- 21600 0 6480"/>
              <a:gd name="G4" fmla="+- 21600 0 8640"/>
              <a:gd name="G5" fmla="+- 21600 0 4320"/>
              <a:gd name="G6" fmla="+- 6480 0 10800"/>
              <a:gd name="G7" fmla="+- 8640 0 10800"/>
              <a:gd name="G8" fmla="*/ G7 4320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4" name="AutoShape 8"/>
          <p:cNvSpPr>
            <a:spLocks noChangeArrowheads="1"/>
          </p:cNvSpPr>
          <p:nvPr/>
        </p:nvSpPr>
        <p:spPr bwMode="auto">
          <a:xfrm rot="-6386884">
            <a:off x="5560219" y="3991769"/>
            <a:ext cx="733425" cy="1214437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5" name="Text Box 9" descr="Почтовая бумага"/>
          <p:cNvSpPr txBox="1">
            <a:spLocks noChangeArrowheads="1"/>
          </p:cNvSpPr>
          <p:nvPr/>
        </p:nvSpPr>
        <p:spPr bwMode="auto">
          <a:xfrm>
            <a:off x="0" y="0"/>
            <a:ext cx="9144000" cy="2554545"/>
          </a:xfrm>
          <a:prstGeom prst="rect">
            <a:avLst/>
          </a:prstGeom>
          <a:solidFill>
            <a:srgbClr val="FFFF00"/>
          </a:solidFill>
          <a:ln w="762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 Cyr" charset="-52"/>
              </a:rPr>
              <a:t>Узнав о победе Спартака, рабы Южной Италии поддержали восставших. Армия Спартака составила 50 тысяч человек. Спартак организовал из них пехоту, конницу, разведку по образцу римского войска.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Мои рисунки\шаблоны оформления\Buttons\witch_but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pic>
        <p:nvPicPr>
          <p:cNvPr id="7" name="Picture 2" descr="Рисунок6"/>
          <p:cNvPicPr>
            <a:picLocks noChangeAspect="1" noChangeArrowheads="1"/>
          </p:cNvPicPr>
          <p:nvPr/>
        </p:nvPicPr>
        <p:blipFill>
          <a:blip r:embed="rId3" cstate="print">
            <a:lum bright="6000" contrast="-6000"/>
          </a:blip>
          <a:srcRect/>
          <a:stretch>
            <a:fillRect/>
          </a:stretch>
        </p:blipFill>
        <p:spPr bwMode="auto">
          <a:xfrm>
            <a:off x="251520" y="620688"/>
            <a:ext cx="3096305" cy="39604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9512" y="4581128"/>
            <a:ext cx="3282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Консул Помпей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0"/>
            <a:ext cx="565212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CC0000"/>
              </a:buClr>
              <a:buFont typeface="Monotype Sorts" pitchFamily="2" charset="2"/>
              <a:buNone/>
            </a:pP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Сенат  отправил против восставших  двух консулов, один из них был Помпей. 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 typeface="Monotype Sorts" pitchFamily="2" charset="2"/>
              <a:buNone/>
            </a:pP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Спартак решил идти на север к Альпам, чтобы вернуться на Родину. Римляне планировали окружить его войска, 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 typeface="Monotype Sorts" pitchFamily="2" charset="2"/>
              <a:buNone/>
            </a:pP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 Спартак не дал им это сделать, разбив поодиночке.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9875" name="AutoShape 3"/>
          <p:cNvSpPr>
            <a:spLocks noChangeArrowheads="1"/>
          </p:cNvSpPr>
          <p:nvPr/>
        </p:nvSpPr>
        <p:spPr bwMode="auto">
          <a:xfrm>
            <a:off x="4479925" y="3913188"/>
            <a:ext cx="244475" cy="29527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4078288" y="3471863"/>
            <a:ext cx="10509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>
                <a:solidFill>
                  <a:schemeClr val="bg2"/>
                </a:solidFill>
                <a:latin typeface="Times New Roman Cyr" charset="-52"/>
              </a:rPr>
              <a:t>Капуя</a:t>
            </a:r>
            <a:endParaRPr lang="ru-RU" sz="2400">
              <a:latin typeface="Times New Roman Cyr" charset="-52"/>
            </a:endParaRPr>
          </a:p>
        </p:txBody>
      </p:sp>
      <p:sp>
        <p:nvSpPr>
          <p:cNvPr id="79877" name="AutoShape 5"/>
          <p:cNvSpPr>
            <a:spLocks noChangeArrowheads="1"/>
          </p:cNvSpPr>
          <p:nvPr/>
        </p:nvSpPr>
        <p:spPr bwMode="auto">
          <a:xfrm>
            <a:off x="4170363" y="4067175"/>
            <a:ext cx="501650" cy="527050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2482850" y="4011613"/>
            <a:ext cx="15287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>
                <a:latin typeface="Times New Roman Cyr" charset="-52"/>
              </a:rPr>
              <a:t>г.Везувий</a:t>
            </a:r>
            <a:endParaRPr lang="ru-RU" sz="2400">
              <a:latin typeface="Times New Roman Cyr" charset="-52"/>
            </a:endParaRPr>
          </a:p>
        </p:txBody>
      </p:sp>
      <p:sp>
        <p:nvSpPr>
          <p:cNvPr id="79879" name="AutoShape 7"/>
          <p:cNvSpPr>
            <a:spLocks noChangeArrowheads="1"/>
          </p:cNvSpPr>
          <p:nvPr/>
        </p:nvSpPr>
        <p:spPr bwMode="auto">
          <a:xfrm rot="2747287">
            <a:off x="4737894" y="3860007"/>
            <a:ext cx="649287" cy="647700"/>
          </a:xfrm>
          <a:custGeom>
            <a:avLst/>
            <a:gdLst>
              <a:gd name="G0" fmla="+- 6480 0 0"/>
              <a:gd name="G1" fmla="+- 8640 0 0"/>
              <a:gd name="G2" fmla="+- 4320 0 0"/>
              <a:gd name="G3" fmla="+- 21600 0 6480"/>
              <a:gd name="G4" fmla="+- 21600 0 8640"/>
              <a:gd name="G5" fmla="+- 21600 0 4320"/>
              <a:gd name="G6" fmla="+- 6480 0 10800"/>
              <a:gd name="G7" fmla="+- 8640 0 10800"/>
              <a:gd name="G8" fmla="*/ G7 4320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80" name="AutoShape 8"/>
          <p:cNvSpPr>
            <a:spLocks noChangeArrowheads="1"/>
          </p:cNvSpPr>
          <p:nvPr/>
        </p:nvSpPr>
        <p:spPr bwMode="auto">
          <a:xfrm rot="-6386884">
            <a:off x="5560219" y="3991769"/>
            <a:ext cx="733425" cy="1214437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81" name="AutoShape 9"/>
          <p:cNvSpPr>
            <a:spLocks noChangeArrowheads="1"/>
          </p:cNvSpPr>
          <p:nvPr/>
        </p:nvSpPr>
        <p:spPr bwMode="auto">
          <a:xfrm rot="1639720">
            <a:off x="4660900" y="2962275"/>
            <a:ext cx="955675" cy="595313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82" name="AutoShape 10"/>
          <p:cNvSpPr>
            <a:spLocks noChangeArrowheads="1"/>
          </p:cNvSpPr>
          <p:nvPr/>
        </p:nvSpPr>
        <p:spPr bwMode="auto">
          <a:xfrm rot="2242881">
            <a:off x="5280025" y="3629025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83" name="AutoShape 11"/>
          <p:cNvSpPr>
            <a:spLocks noChangeArrowheads="1"/>
          </p:cNvSpPr>
          <p:nvPr/>
        </p:nvSpPr>
        <p:spPr bwMode="auto">
          <a:xfrm rot="2242881">
            <a:off x="3733800" y="2493963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84" name="AutoShape 12"/>
          <p:cNvSpPr>
            <a:spLocks noChangeArrowheads="1"/>
          </p:cNvSpPr>
          <p:nvPr/>
        </p:nvSpPr>
        <p:spPr bwMode="auto">
          <a:xfrm rot="2747287">
            <a:off x="3371056" y="1951832"/>
            <a:ext cx="649287" cy="647700"/>
          </a:xfrm>
          <a:custGeom>
            <a:avLst/>
            <a:gdLst>
              <a:gd name="G0" fmla="+- 6480 0 0"/>
              <a:gd name="G1" fmla="+- 8640 0 0"/>
              <a:gd name="G2" fmla="+- 4320 0 0"/>
              <a:gd name="G3" fmla="+- 21600 0 6480"/>
              <a:gd name="G4" fmla="+- 21600 0 8640"/>
              <a:gd name="G5" fmla="+- 21600 0 4320"/>
              <a:gd name="G6" fmla="+- 6480 0 10800"/>
              <a:gd name="G7" fmla="+- 8640 0 10800"/>
              <a:gd name="G8" fmla="*/ G7 4320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85" name="AutoShape 13"/>
          <p:cNvSpPr>
            <a:spLocks noChangeArrowheads="1"/>
          </p:cNvSpPr>
          <p:nvPr/>
        </p:nvSpPr>
        <p:spPr bwMode="auto">
          <a:xfrm rot="2242881">
            <a:off x="2651125" y="1436688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86" name="AutoShape 14"/>
          <p:cNvSpPr>
            <a:spLocks noChangeArrowheads="1"/>
          </p:cNvSpPr>
          <p:nvPr/>
        </p:nvSpPr>
        <p:spPr bwMode="auto">
          <a:xfrm rot="-2363123">
            <a:off x="1919288" y="447675"/>
            <a:ext cx="822325" cy="1216025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87" name="AutoShape 15"/>
          <p:cNvSpPr>
            <a:spLocks noChangeArrowheads="1"/>
          </p:cNvSpPr>
          <p:nvPr/>
        </p:nvSpPr>
        <p:spPr bwMode="auto">
          <a:xfrm rot="501961">
            <a:off x="1128713" y="157163"/>
            <a:ext cx="976312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88" name="AutoShape 16"/>
          <p:cNvSpPr>
            <a:spLocks noChangeArrowheads="1"/>
          </p:cNvSpPr>
          <p:nvPr/>
        </p:nvSpPr>
        <p:spPr bwMode="auto">
          <a:xfrm rot="2747287">
            <a:off x="589756" y="794"/>
            <a:ext cx="649288" cy="647700"/>
          </a:xfrm>
          <a:custGeom>
            <a:avLst/>
            <a:gdLst>
              <a:gd name="G0" fmla="+- 6480 0 0"/>
              <a:gd name="G1" fmla="+- 8640 0 0"/>
              <a:gd name="G2" fmla="+- 4320 0 0"/>
              <a:gd name="G3" fmla="+- 21600 0 6480"/>
              <a:gd name="G4" fmla="+- 21600 0 8640"/>
              <a:gd name="G5" fmla="+- 21600 0 4320"/>
              <a:gd name="G6" fmla="+- 6480 0 10800"/>
              <a:gd name="G7" fmla="+- 8640 0 10800"/>
              <a:gd name="G8" fmla="*/ G7 4320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89" name="AutoShape 17"/>
          <p:cNvSpPr>
            <a:spLocks noChangeArrowheads="1"/>
          </p:cNvSpPr>
          <p:nvPr/>
        </p:nvSpPr>
        <p:spPr bwMode="auto">
          <a:xfrm rot="2747287">
            <a:off x="5738019" y="3596482"/>
            <a:ext cx="649287" cy="647700"/>
          </a:xfrm>
          <a:custGeom>
            <a:avLst/>
            <a:gdLst>
              <a:gd name="G0" fmla="+- 6480 0 0"/>
              <a:gd name="G1" fmla="+- 8640 0 0"/>
              <a:gd name="G2" fmla="+- 4320 0 0"/>
              <a:gd name="G3" fmla="+- 21600 0 6480"/>
              <a:gd name="G4" fmla="+- 21600 0 8640"/>
              <a:gd name="G5" fmla="+- 21600 0 4320"/>
              <a:gd name="G6" fmla="+- 6480 0 10800"/>
              <a:gd name="G7" fmla="+- 8640 0 10800"/>
              <a:gd name="G8" fmla="*/ G7 4320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chemeClr val="bg2"/>
          </a:solidFill>
          <a:ln w="38100">
            <a:solidFill>
              <a:srgbClr val="CC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301118" y="0"/>
            <a:ext cx="5842882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Войска рабов вышли к реке По.</a:t>
            </a:r>
          </a:p>
          <a:p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Путь к свободе был открыт.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5" grpId="0" animBg="1"/>
      <p:bldP spid="79886" grpId="0" animBg="1"/>
      <p:bldP spid="79887" grpId="0" animBg="1"/>
      <p:bldP spid="7988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24" name="AutoShape 4"/>
          <p:cNvSpPr>
            <a:spLocks noChangeArrowheads="1"/>
          </p:cNvSpPr>
          <p:nvPr/>
        </p:nvSpPr>
        <p:spPr bwMode="auto">
          <a:xfrm>
            <a:off x="4479925" y="3913188"/>
            <a:ext cx="244475" cy="29527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4078288" y="3471863"/>
            <a:ext cx="10509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>
                <a:solidFill>
                  <a:schemeClr val="bg2"/>
                </a:solidFill>
                <a:latin typeface="Times New Roman Cyr" charset="-52"/>
              </a:rPr>
              <a:t>Капуя</a:t>
            </a:r>
            <a:endParaRPr lang="ru-RU" sz="2400">
              <a:latin typeface="Times New Roman Cyr" charset="-52"/>
            </a:endParaRPr>
          </a:p>
        </p:txBody>
      </p:sp>
      <p:sp>
        <p:nvSpPr>
          <p:cNvPr id="81926" name="AutoShape 6"/>
          <p:cNvSpPr>
            <a:spLocks noChangeArrowheads="1"/>
          </p:cNvSpPr>
          <p:nvPr/>
        </p:nvSpPr>
        <p:spPr bwMode="auto">
          <a:xfrm>
            <a:off x="4170363" y="4067175"/>
            <a:ext cx="501650" cy="527050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2482850" y="4011613"/>
            <a:ext cx="15287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>
                <a:latin typeface="Times New Roman Cyr" charset="-52"/>
              </a:rPr>
              <a:t>г.Везувий</a:t>
            </a:r>
            <a:endParaRPr lang="ru-RU" sz="2400">
              <a:latin typeface="Times New Roman Cyr" charset="-52"/>
            </a:endParaRPr>
          </a:p>
        </p:txBody>
      </p:sp>
      <p:sp>
        <p:nvSpPr>
          <p:cNvPr id="81928" name="AutoShape 8"/>
          <p:cNvSpPr>
            <a:spLocks noChangeArrowheads="1"/>
          </p:cNvSpPr>
          <p:nvPr/>
        </p:nvSpPr>
        <p:spPr bwMode="auto">
          <a:xfrm rot="2747287">
            <a:off x="4737894" y="3860007"/>
            <a:ext cx="649287" cy="647700"/>
          </a:xfrm>
          <a:custGeom>
            <a:avLst/>
            <a:gdLst>
              <a:gd name="G0" fmla="+- 6480 0 0"/>
              <a:gd name="G1" fmla="+- 8640 0 0"/>
              <a:gd name="G2" fmla="+- 4320 0 0"/>
              <a:gd name="G3" fmla="+- 21600 0 6480"/>
              <a:gd name="G4" fmla="+- 21600 0 8640"/>
              <a:gd name="G5" fmla="+- 21600 0 4320"/>
              <a:gd name="G6" fmla="+- 6480 0 10800"/>
              <a:gd name="G7" fmla="+- 8640 0 10800"/>
              <a:gd name="G8" fmla="*/ G7 4320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29" name="AutoShape 9"/>
          <p:cNvSpPr>
            <a:spLocks noChangeArrowheads="1"/>
          </p:cNvSpPr>
          <p:nvPr/>
        </p:nvSpPr>
        <p:spPr bwMode="auto">
          <a:xfrm rot="-6386884">
            <a:off x="5560219" y="3991769"/>
            <a:ext cx="733425" cy="1214437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30" name="AutoShape 10"/>
          <p:cNvSpPr>
            <a:spLocks noChangeArrowheads="1"/>
          </p:cNvSpPr>
          <p:nvPr/>
        </p:nvSpPr>
        <p:spPr bwMode="auto">
          <a:xfrm rot="2242881">
            <a:off x="5280025" y="3629025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31" name="AutoShape 11"/>
          <p:cNvSpPr>
            <a:spLocks noChangeArrowheads="1"/>
          </p:cNvSpPr>
          <p:nvPr/>
        </p:nvSpPr>
        <p:spPr bwMode="auto">
          <a:xfrm rot="1639720">
            <a:off x="4660900" y="2962275"/>
            <a:ext cx="955675" cy="595313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32" name="AutoShape 12"/>
          <p:cNvSpPr>
            <a:spLocks noChangeArrowheads="1"/>
          </p:cNvSpPr>
          <p:nvPr/>
        </p:nvSpPr>
        <p:spPr bwMode="auto">
          <a:xfrm rot="2242881">
            <a:off x="3733800" y="2493963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33" name="AutoShape 13"/>
          <p:cNvSpPr>
            <a:spLocks noChangeArrowheads="1"/>
          </p:cNvSpPr>
          <p:nvPr/>
        </p:nvSpPr>
        <p:spPr bwMode="auto">
          <a:xfrm rot="2747287">
            <a:off x="3371056" y="1951832"/>
            <a:ext cx="649287" cy="647700"/>
          </a:xfrm>
          <a:custGeom>
            <a:avLst/>
            <a:gdLst>
              <a:gd name="G0" fmla="+- 6480 0 0"/>
              <a:gd name="G1" fmla="+- 8640 0 0"/>
              <a:gd name="G2" fmla="+- 4320 0 0"/>
              <a:gd name="G3" fmla="+- 21600 0 6480"/>
              <a:gd name="G4" fmla="+- 21600 0 8640"/>
              <a:gd name="G5" fmla="+- 21600 0 4320"/>
              <a:gd name="G6" fmla="+- 6480 0 10800"/>
              <a:gd name="G7" fmla="+- 8640 0 10800"/>
              <a:gd name="G8" fmla="*/ G7 4320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34" name="AutoShape 14"/>
          <p:cNvSpPr>
            <a:spLocks noChangeArrowheads="1"/>
          </p:cNvSpPr>
          <p:nvPr/>
        </p:nvSpPr>
        <p:spPr bwMode="auto">
          <a:xfrm rot="2242881">
            <a:off x="2651125" y="1436688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35" name="AutoShape 15"/>
          <p:cNvSpPr>
            <a:spLocks noChangeArrowheads="1"/>
          </p:cNvSpPr>
          <p:nvPr/>
        </p:nvSpPr>
        <p:spPr bwMode="auto">
          <a:xfrm rot="-2363123">
            <a:off x="1919288" y="447675"/>
            <a:ext cx="822325" cy="1216025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36" name="AutoShape 16"/>
          <p:cNvSpPr>
            <a:spLocks noChangeArrowheads="1"/>
          </p:cNvSpPr>
          <p:nvPr/>
        </p:nvSpPr>
        <p:spPr bwMode="auto">
          <a:xfrm rot="501961">
            <a:off x="1128713" y="157163"/>
            <a:ext cx="976312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37" name="AutoShape 17"/>
          <p:cNvSpPr>
            <a:spLocks noChangeArrowheads="1"/>
          </p:cNvSpPr>
          <p:nvPr/>
        </p:nvSpPr>
        <p:spPr bwMode="auto">
          <a:xfrm rot="2747287">
            <a:off x="589756" y="794"/>
            <a:ext cx="649288" cy="647700"/>
          </a:xfrm>
          <a:custGeom>
            <a:avLst/>
            <a:gdLst>
              <a:gd name="G0" fmla="+- 6480 0 0"/>
              <a:gd name="G1" fmla="+- 8640 0 0"/>
              <a:gd name="G2" fmla="+- 4320 0 0"/>
              <a:gd name="G3" fmla="+- 21600 0 6480"/>
              <a:gd name="G4" fmla="+- 21600 0 8640"/>
              <a:gd name="G5" fmla="+- 21600 0 4320"/>
              <a:gd name="G6" fmla="+- 6480 0 10800"/>
              <a:gd name="G7" fmla="+- 8640 0 10800"/>
              <a:gd name="G8" fmla="*/ G7 4320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38" name="AutoShape 18"/>
          <p:cNvSpPr>
            <a:spLocks noChangeArrowheads="1"/>
          </p:cNvSpPr>
          <p:nvPr/>
        </p:nvSpPr>
        <p:spPr bwMode="auto">
          <a:xfrm rot="2747287">
            <a:off x="5738019" y="3596482"/>
            <a:ext cx="649287" cy="647700"/>
          </a:xfrm>
          <a:custGeom>
            <a:avLst/>
            <a:gdLst>
              <a:gd name="G0" fmla="+- 6480 0 0"/>
              <a:gd name="G1" fmla="+- 8640 0 0"/>
              <a:gd name="G2" fmla="+- 4320 0 0"/>
              <a:gd name="G3" fmla="+- 21600 0 6480"/>
              <a:gd name="G4" fmla="+- 21600 0 8640"/>
              <a:gd name="G5" fmla="+- 21600 0 4320"/>
              <a:gd name="G6" fmla="+- 6480 0 10800"/>
              <a:gd name="G7" fmla="+- 8640 0 10800"/>
              <a:gd name="G8" fmla="*/ G7 4320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chemeClr val="bg2"/>
          </a:solidFill>
          <a:ln w="38100">
            <a:solidFill>
              <a:srgbClr val="CC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39" name="AutoShape 19"/>
          <p:cNvSpPr>
            <a:spLocks noChangeArrowheads="1"/>
          </p:cNvSpPr>
          <p:nvPr/>
        </p:nvSpPr>
        <p:spPr bwMode="auto">
          <a:xfrm rot="2310258">
            <a:off x="965200" y="1252538"/>
            <a:ext cx="2647950" cy="527050"/>
          </a:xfrm>
          <a:prstGeom prst="rightArrow">
            <a:avLst>
              <a:gd name="adj1" fmla="val 50000"/>
              <a:gd name="adj2" fmla="val 125602"/>
            </a:avLst>
          </a:prstGeom>
          <a:solidFill>
            <a:schemeClr val="accent2"/>
          </a:solidFill>
          <a:ln w="57150">
            <a:solidFill>
              <a:srgbClr val="CC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ru-RU" sz="2400">
              <a:solidFill>
                <a:srgbClr val="FF0000"/>
              </a:solidFill>
              <a:latin typeface="Times New Roman Cyr" charset="-52"/>
            </a:endParaRPr>
          </a:p>
        </p:txBody>
      </p:sp>
      <p:sp>
        <p:nvSpPr>
          <p:cNvPr id="81940" name="AutoShape 20"/>
          <p:cNvSpPr>
            <a:spLocks noChangeArrowheads="1"/>
          </p:cNvSpPr>
          <p:nvPr/>
        </p:nvSpPr>
        <p:spPr bwMode="auto">
          <a:xfrm rot="2310258">
            <a:off x="3074988" y="2976563"/>
            <a:ext cx="2647950" cy="527050"/>
          </a:xfrm>
          <a:prstGeom prst="rightArrow">
            <a:avLst>
              <a:gd name="adj1" fmla="val 50000"/>
              <a:gd name="adj2" fmla="val 125602"/>
            </a:avLst>
          </a:prstGeom>
          <a:solidFill>
            <a:schemeClr val="accent2"/>
          </a:solidFill>
          <a:ln w="57150">
            <a:solidFill>
              <a:srgbClr val="CC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ru-RU" sz="2400">
              <a:solidFill>
                <a:srgbClr val="FF0000"/>
              </a:solidFill>
              <a:latin typeface="Times New Roman Cyr" charset="-52"/>
            </a:endParaRPr>
          </a:p>
        </p:txBody>
      </p:sp>
      <p:sp>
        <p:nvSpPr>
          <p:cNvPr id="81941" name="AutoShape 21"/>
          <p:cNvSpPr>
            <a:spLocks noChangeArrowheads="1"/>
          </p:cNvSpPr>
          <p:nvPr/>
        </p:nvSpPr>
        <p:spPr bwMode="auto">
          <a:xfrm rot="4283282">
            <a:off x="4255294" y="4902994"/>
            <a:ext cx="2936875" cy="973137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rgbClr val="CC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724457" y="0"/>
            <a:ext cx="44181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 внезапно Спартак</a:t>
            </a:r>
          </a:p>
          <a:p>
            <a:pPr algn="ctr"/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повернул обратно.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9" grpId="0" animBg="1" autoUpdateAnimBg="0"/>
      <p:bldP spid="81940" grpId="0" animBg="1" autoUpdateAnimBg="0"/>
      <p:bldP spid="819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Мои рисунки\шаблоны оформления\Buttons\witch_but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03154" y="0"/>
            <a:ext cx="904985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Это решение испугало римлян. </a:t>
            </a:r>
          </a:p>
          <a:p>
            <a:r>
              <a:rPr lang="ru-RU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Римские рабовладельцы собрали новую армию.</a:t>
            </a:r>
          </a:p>
          <a:p>
            <a:pPr algn="ctr"/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Её возглавил богач Марк Красс.</a:t>
            </a:r>
          </a:p>
          <a:p>
            <a:pPr algn="ctr"/>
            <a:r>
              <a:rPr lang="ru-RU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помощь ему Сенат вызвал войска из</a:t>
            </a:r>
          </a:p>
          <a:p>
            <a:pPr algn="ctr"/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Испании и Балканского полуострова.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078288" y="3471863"/>
            <a:ext cx="10509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>
                <a:solidFill>
                  <a:schemeClr val="bg2"/>
                </a:solidFill>
                <a:latin typeface="Times New Roman Cyr" charset="-52"/>
              </a:rPr>
              <a:t>Капуя</a:t>
            </a:r>
            <a:endParaRPr lang="ru-RU" sz="2400">
              <a:latin typeface="Times New Roman Cyr" charset="-52"/>
            </a:endParaRPr>
          </a:p>
        </p:txBody>
      </p:sp>
      <p:sp>
        <p:nvSpPr>
          <p:cNvPr id="83976" name="AutoShape 8"/>
          <p:cNvSpPr>
            <a:spLocks noChangeArrowheads="1"/>
          </p:cNvSpPr>
          <p:nvPr/>
        </p:nvSpPr>
        <p:spPr bwMode="auto">
          <a:xfrm rot="-6386884">
            <a:off x="5560219" y="3991769"/>
            <a:ext cx="733425" cy="1214437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977" name="AutoShape 9"/>
          <p:cNvSpPr>
            <a:spLocks noChangeArrowheads="1"/>
          </p:cNvSpPr>
          <p:nvPr/>
        </p:nvSpPr>
        <p:spPr bwMode="auto">
          <a:xfrm rot="1639720">
            <a:off x="4660900" y="2962275"/>
            <a:ext cx="955675" cy="595313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978" name="AutoShape 10"/>
          <p:cNvSpPr>
            <a:spLocks noChangeArrowheads="1"/>
          </p:cNvSpPr>
          <p:nvPr/>
        </p:nvSpPr>
        <p:spPr bwMode="auto">
          <a:xfrm rot="2242881">
            <a:off x="5280025" y="3629025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979" name="AutoShape 11"/>
          <p:cNvSpPr>
            <a:spLocks noChangeArrowheads="1"/>
          </p:cNvSpPr>
          <p:nvPr/>
        </p:nvSpPr>
        <p:spPr bwMode="auto">
          <a:xfrm rot="2242881">
            <a:off x="3733800" y="2493963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980" name="AutoShape 12"/>
          <p:cNvSpPr>
            <a:spLocks noChangeArrowheads="1"/>
          </p:cNvSpPr>
          <p:nvPr/>
        </p:nvSpPr>
        <p:spPr bwMode="auto">
          <a:xfrm rot="2747287">
            <a:off x="3371056" y="1951832"/>
            <a:ext cx="649287" cy="647700"/>
          </a:xfrm>
          <a:custGeom>
            <a:avLst/>
            <a:gdLst>
              <a:gd name="G0" fmla="+- 6480 0 0"/>
              <a:gd name="G1" fmla="+- 8640 0 0"/>
              <a:gd name="G2" fmla="+- 4320 0 0"/>
              <a:gd name="G3" fmla="+- 21600 0 6480"/>
              <a:gd name="G4" fmla="+- 21600 0 8640"/>
              <a:gd name="G5" fmla="+- 21600 0 4320"/>
              <a:gd name="G6" fmla="+- 6480 0 10800"/>
              <a:gd name="G7" fmla="+- 8640 0 10800"/>
              <a:gd name="G8" fmla="*/ G7 4320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981" name="AutoShape 13"/>
          <p:cNvSpPr>
            <a:spLocks noChangeArrowheads="1"/>
          </p:cNvSpPr>
          <p:nvPr/>
        </p:nvSpPr>
        <p:spPr bwMode="auto">
          <a:xfrm rot="2242881">
            <a:off x="2651125" y="1436688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982" name="AutoShape 14"/>
          <p:cNvSpPr>
            <a:spLocks noChangeArrowheads="1"/>
          </p:cNvSpPr>
          <p:nvPr/>
        </p:nvSpPr>
        <p:spPr bwMode="auto">
          <a:xfrm rot="-2363123">
            <a:off x="1919288" y="447675"/>
            <a:ext cx="822325" cy="1216025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983" name="AutoShape 15"/>
          <p:cNvSpPr>
            <a:spLocks noChangeArrowheads="1"/>
          </p:cNvSpPr>
          <p:nvPr/>
        </p:nvSpPr>
        <p:spPr bwMode="auto">
          <a:xfrm rot="501961">
            <a:off x="1128713" y="157163"/>
            <a:ext cx="976312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984" name="AutoShape 16"/>
          <p:cNvSpPr>
            <a:spLocks noChangeArrowheads="1"/>
          </p:cNvSpPr>
          <p:nvPr/>
        </p:nvSpPr>
        <p:spPr bwMode="auto">
          <a:xfrm rot="2747287">
            <a:off x="589756" y="794"/>
            <a:ext cx="649288" cy="647700"/>
          </a:xfrm>
          <a:custGeom>
            <a:avLst/>
            <a:gdLst>
              <a:gd name="G0" fmla="+- 6480 0 0"/>
              <a:gd name="G1" fmla="+- 8640 0 0"/>
              <a:gd name="G2" fmla="+- 4320 0 0"/>
              <a:gd name="G3" fmla="+- 21600 0 6480"/>
              <a:gd name="G4" fmla="+- 21600 0 8640"/>
              <a:gd name="G5" fmla="+- 21600 0 4320"/>
              <a:gd name="G6" fmla="+- 6480 0 10800"/>
              <a:gd name="G7" fmla="+- 8640 0 10800"/>
              <a:gd name="G8" fmla="*/ G7 4320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985" name="AutoShape 17"/>
          <p:cNvSpPr>
            <a:spLocks noChangeArrowheads="1"/>
          </p:cNvSpPr>
          <p:nvPr/>
        </p:nvSpPr>
        <p:spPr bwMode="auto">
          <a:xfrm rot="2310258">
            <a:off x="965200" y="1252538"/>
            <a:ext cx="2647950" cy="527050"/>
          </a:xfrm>
          <a:prstGeom prst="rightArrow">
            <a:avLst>
              <a:gd name="adj1" fmla="val 50000"/>
              <a:gd name="adj2" fmla="val 125602"/>
            </a:avLst>
          </a:prstGeom>
          <a:solidFill>
            <a:schemeClr val="accent2"/>
          </a:solidFill>
          <a:ln w="57150">
            <a:solidFill>
              <a:srgbClr val="CC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ru-RU" sz="2400">
              <a:solidFill>
                <a:srgbClr val="FF0000"/>
              </a:solidFill>
              <a:latin typeface="Times New Roman Cyr" charset="-52"/>
            </a:endParaRPr>
          </a:p>
        </p:txBody>
      </p:sp>
      <p:sp>
        <p:nvSpPr>
          <p:cNvPr id="83986" name="AutoShape 18"/>
          <p:cNvSpPr>
            <a:spLocks noChangeArrowheads="1"/>
          </p:cNvSpPr>
          <p:nvPr/>
        </p:nvSpPr>
        <p:spPr bwMode="auto">
          <a:xfrm rot="2310258">
            <a:off x="3074988" y="2976563"/>
            <a:ext cx="2647950" cy="527050"/>
          </a:xfrm>
          <a:prstGeom prst="rightArrow">
            <a:avLst>
              <a:gd name="adj1" fmla="val 50000"/>
              <a:gd name="adj2" fmla="val 125602"/>
            </a:avLst>
          </a:prstGeom>
          <a:solidFill>
            <a:schemeClr val="accent2"/>
          </a:solidFill>
          <a:ln w="57150">
            <a:solidFill>
              <a:srgbClr val="CC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ru-RU" sz="2400">
              <a:solidFill>
                <a:srgbClr val="FF0000"/>
              </a:solidFill>
              <a:latin typeface="Times New Roman Cyr" charset="-52"/>
            </a:endParaRPr>
          </a:p>
        </p:txBody>
      </p:sp>
      <p:sp>
        <p:nvSpPr>
          <p:cNvPr id="83987" name="AutoShape 19"/>
          <p:cNvSpPr>
            <a:spLocks noChangeArrowheads="1"/>
          </p:cNvSpPr>
          <p:nvPr/>
        </p:nvSpPr>
        <p:spPr bwMode="auto">
          <a:xfrm rot="4283282">
            <a:off x="4255294" y="4902994"/>
            <a:ext cx="2936875" cy="973137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rgbClr val="CC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695486" y="0"/>
            <a:ext cx="7448514" cy="156966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Спартак повёл свои войска на юго-запад</a:t>
            </a:r>
          </a:p>
          <a:p>
            <a:pPr algn="ctr"/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Италии, рассчитывая переправится на</a:t>
            </a:r>
          </a:p>
          <a:p>
            <a:pPr algn="ctr"/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О.Сицилия.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0" y="4303455"/>
            <a:ext cx="5183560" cy="2554545"/>
          </a:xfrm>
          <a:prstGeom prst="rect">
            <a:avLst/>
          </a:prstGeom>
          <a:solidFill>
            <a:srgbClr val="3F04E6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Пираты обещали за плату переправить</a:t>
            </a:r>
          </a:p>
          <a:p>
            <a:pPr algn="ctr"/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восставших, но обманули.</a:t>
            </a:r>
          </a:p>
          <a:p>
            <a:pPr algn="ctr"/>
            <a:r>
              <a:rPr lang="ru-RU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Рабы построили плоты, но буря разметала их.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078288" y="3471863"/>
            <a:ext cx="10509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>
                <a:solidFill>
                  <a:schemeClr val="bg2"/>
                </a:solidFill>
                <a:latin typeface="Times New Roman Cyr" charset="-52"/>
              </a:rPr>
              <a:t>Капуя</a:t>
            </a:r>
            <a:endParaRPr lang="ru-RU" sz="2400">
              <a:latin typeface="Times New Roman Cyr" charset="-52"/>
            </a:endParaRPr>
          </a:p>
        </p:txBody>
      </p:sp>
      <p:sp>
        <p:nvSpPr>
          <p:cNvPr id="83976" name="AutoShape 8"/>
          <p:cNvSpPr>
            <a:spLocks noChangeArrowheads="1"/>
          </p:cNvSpPr>
          <p:nvPr/>
        </p:nvSpPr>
        <p:spPr bwMode="auto">
          <a:xfrm rot="-6386884">
            <a:off x="5560219" y="3991769"/>
            <a:ext cx="733425" cy="1214437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977" name="AutoShape 9"/>
          <p:cNvSpPr>
            <a:spLocks noChangeArrowheads="1"/>
          </p:cNvSpPr>
          <p:nvPr/>
        </p:nvSpPr>
        <p:spPr bwMode="auto">
          <a:xfrm rot="1639720">
            <a:off x="4660900" y="2962275"/>
            <a:ext cx="955675" cy="595313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978" name="AutoShape 10"/>
          <p:cNvSpPr>
            <a:spLocks noChangeArrowheads="1"/>
          </p:cNvSpPr>
          <p:nvPr/>
        </p:nvSpPr>
        <p:spPr bwMode="auto">
          <a:xfrm rot="2242881">
            <a:off x="5280025" y="3629025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979" name="AutoShape 11"/>
          <p:cNvSpPr>
            <a:spLocks noChangeArrowheads="1"/>
          </p:cNvSpPr>
          <p:nvPr/>
        </p:nvSpPr>
        <p:spPr bwMode="auto">
          <a:xfrm rot="2242881">
            <a:off x="3733800" y="2493963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980" name="AutoShape 12"/>
          <p:cNvSpPr>
            <a:spLocks noChangeArrowheads="1"/>
          </p:cNvSpPr>
          <p:nvPr/>
        </p:nvSpPr>
        <p:spPr bwMode="auto">
          <a:xfrm rot="2747287">
            <a:off x="3371056" y="1951832"/>
            <a:ext cx="649287" cy="647700"/>
          </a:xfrm>
          <a:custGeom>
            <a:avLst/>
            <a:gdLst>
              <a:gd name="G0" fmla="+- 6480 0 0"/>
              <a:gd name="G1" fmla="+- 8640 0 0"/>
              <a:gd name="G2" fmla="+- 4320 0 0"/>
              <a:gd name="G3" fmla="+- 21600 0 6480"/>
              <a:gd name="G4" fmla="+- 21600 0 8640"/>
              <a:gd name="G5" fmla="+- 21600 0 4320"/>
              <a:gd name="G6" fmla="+- 6480 0 10800"/>
              <a:gd name="G7" fmla="+- 8640 0 10800"/>
              <a:gd name="G8" fmla="*/ G7 4320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981" name="AutoShape 13"/>
          <p:cNvSpPr>
            <a:spLocks noChangeArrowheads="1"/>
          </p:cNvSpPr>
          <p:nvPr/>
        </p:nvSpPr>
        <p:spPr bwMode="auto">
          <a:xfrm rot="2242881">
            <a:off x="2651125" y="1436688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982" name="AutoShape 14"/>
          <p:cNvSpPr>
            <a:spLocks noChangeArrowheads="1"/>
          </p:cNvSpPr>
          <p:nvPr/>
        </p:nvSpPr>
        <p:spPr bwMode="auto">
          <a:xfrm rot="-2363123">
            <a:off x="1919288" y="447675"/>
            <a:ext cx="822325" cy="1216025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983" name="AutoShape 15"/>
          <p:cNvSpPr>
            <a:spLocks noChangeArrowheads="1"/>
          </p:cNvSpPr>
          <p:nvPr/>
        </p:nvSpPr>
        <p:spPr bwMode="auto">
          <a:xfrm rot="501961">
            <a:off x="1128713" y="157163"/>
            <a:ext cx="976312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984" name="AutoShape 16"/>
          <p:cNvSpPr>
            <a:spLocks noChangeArrowheads="1"/>
          </p:cNvSpPr>
          <p:nvPr/>
        </p:nvSpPr>
        <p:spPr bwMode="auto">
          <a:xfrm rot="2747287">
            <a:off x="589756" y="794"/>
            <a:ext cx="649288" cy="647700"/>
          </a:xfrm>
          <a:custGeom>
            <a:avLst/>
            <a:gdLst>
              <a:gd name="G0" fmla="+- 6480 0 0"/>
              <a:gd name="G1" fmla="+- 8640 0 0"/>
              <a:gd name="G2" fmla="+- 4320 0 0"/>
              <a:gd name="G3" fmla="+- 21600 0 6480"/>
              <a:gd name="G4" fmla="+- 21600 0 8640"/>
              <a:gd name="G5" fmla="+- 21600 0 4320"/>
              <a:gd name="G6" fmla="+- 6480 0 10800"/>
              <a:gd name="G7" fmla="+- 8640 0 10800"/>
              <a:gd name="G8" fmla="*/ G7 4320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985" name="AutoShape 17"/>
          <p:cNvSpPr>
            <a:spLocks noChangeArrowheads="1"/>
          </p:cNvSpPr>
          <p:nvPr/>
        </p:nvSpPr>
        <p:spPr bwMode="auto">
          <a:xfrm rot="2310258">
            <a:off x="965200" y="1252538"/>
            <a:ext cx="2647950" cy="527050"/>
          </a:xfrm>
          <a:prstGeom prst="rightArrow">
            <a:avLst>
              <a:gd name="adj1" fmla="val 50000"/>
              <a:gd name="adj2" fmla="val 125602"/>
            </a:avLst>
          </a:prstGeom>
          <a:solidFill>
            <a:schemeClr val="accent2"/>
          </a:solidFill>
          <a:ln w="57150">
            <a:solidFill>
              <a:srgbClr val="CC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ru-RU" sz="2400">
              <a:solidFill>
                <a:srgbClr val="FF0000"/>
              </a:solidFill>
              <a:latin typeface="Times New Roman Cyr" charset="-52"/>
            </a:endParaRPr>
          </a:p>
        </p:txBody>
      </p:sp>
      <p:sp>
        <p:nvSpPr>
          <p:cNvPr id="83986" name="AutoShape 18"/>
          <p:cNvSpPr>
            <a:spLocks noChangeArrowheads="1"/>
          </p:cNvSpPr>
          <p:nvPr/>
        </p:nvSpPr>
        <p:spPr bwMode="auto">
          <a:xfrm rot="2310258">
            <a:off x="3074988" y="2976563"/>
            <a:ext cx="2647950" cy="527050"/>
          </a:xfrm>
          <a:prstGeom prst="rightArrow">
            <a:avLst>
              <a:gd name="adj1" fmla="val 50000"/>
              <a:gd name="adj2" fmla="val 125602"/>
            </a:avLst>
          </a:prstGeom>
          <a:solidFill>
            <a:schemeClr val="accent2"/>
          </a:solidFill>
          <a:ln w="57150">
            <a:solidFill>
              <a:srgbClr val="CC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ru-RU" sz="2400">
              <a:solidFill>
                <a:srgbClr val="FF0000"/>
              </a:solidFill>
              <a:latin typeface="Times New Roman Cyr" charset="-52"/>
            </a:endParaRPr>
          </a:p>
        </p:txBody>
      </p:sp>
      <p:sp>
        <p:nvSpPr>
          <p:cNvPr id="83987" name="AutoShape 19"/>
          <p:cNvSpPr>
            <a:spLocks noChangeArrowheads="1"/>
          </p:cNvSpPr>
          <p:nvPr/>
        </p:nvSpPr>
        <p:spPr bwMode="auto">
          <a:xfrm rot="4283282">
            <a:off x="4255294" y="4902994"/>
            <a:ext cx="2936875" cy="973137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rgbClr val="CC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988" name="Rectangle 20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3563888" y="0"/>
            <a:ext cx="5580112" cy="2060847"/>
          </a:xfrm>
          <a:solidFill>
            <a:srgbClr val="FFFF00"/>
          </a:solidFill>
          <a:ln w="76200">
            <a:noFill/>
          </a:ln>
        </p:spPr>
        <p:txBody>
          <a:bodyPr lIns="92075" tIns="46038" rIns="92075" bIns="46038">
            <a:noAutofit/>
          </a:bodyPr>
          <a:lstStyle/>
          <a:p>
            <a:pPr algn="ctr">
              <a:lnSpc>
                <a:spcPct val="90000"/>
              </a:lnSpc>
              <a:buClr>
                <a:srgbClr val="CC0000"/>
              </a:buClr>
              <a:buFont typeface="Monotype Sorts" pitchFamily="2" charset="2"/>
              <a:buNone/>
            </a:pP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Новый консул Красс решил блокировать восставших. </a:t>
            </a:r>
          </a:p>
          <a:p>
            <a:pPr algn="ctr">
              <a:lnSpc>
                <a:spcPct val="90000"/>
              </a:lnSpc>
              <a:buClr>
                <a:srgbClr val="CC0000"/>
              </a:buClr>
              <a:buFont typeface="Monotype Sorts" pitchFamily="2" charset="2"/>
              <a:buNone/>
            </a:pP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узком месте римляне возвели ров и стену.</a:t>
            </a:r>
          </a:p>
        </p:txBody>
      </p:sp>
      <p:sp>
        <p:nvSpPr>
          <p:cNvPr id="83989" name="AutoShape 21"/>
          <p:cNvSpPr>
            <a:spLocks noChangeArrowheads="1"/>
          </p:cNvSpPr>
          <p:nvPr/>
        </p:nvSpPr>
        <p:spPr bwMode="auto">
          <a:xfrm>
            <a:off x="5664200" y="5876925"/>
            <a:ext cx="904875" cy="420688"/>
          </a:xfrm>
          <a:prstGeom prst="ellipseRibbon2">
            <a:avLst>
              <a:gd name="adj1" fmla="val 15713"/>
              <a:gd name="adj2" fmla="val 50000"/>
              <a:gd name="adj3" fmla="val 12500"/>
            </a:avLst>
          </a:prstGeom>
          <a:solidFill>
            <a:srgbClr val="996600"/>
          </a:solidFill>
          <a:ln w="5715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ru-RU" sz="2400">
              <a:solidFill>
                <a:srgbClr val="FF0000"/>
              </a:solidFill>
              <a:latin typeface="Times New Roman Cyr" charset="-5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4303455"/>
            <a:ext cx="5119671" cy="2554545"/>
          </a:xfrm>
          <a:prstGeom prst="rect">
            <a:avLst/>
          </a:prstGeom>
          <a:solidFill>
            <a:srgbClr val="3F04E6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«Лучше умереть от железа,</a:t>
            </a:r>
          </a:p>
          <a:p>
            <a:pPr algn="ctr"/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чем от голода»</a:t>
            </a:r>
          </a:p>
          <a:p>
            <a:pPr algn="ctr"/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Спартак повёл восставших </a:t>
            </a:r>
          </a:p>
          <a:p>
            <a:pPr algn="ctr"/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штурм укреплений.</a:t>
            </a:r>
          </a:p>
          <a:p>
            <a:pPr algn="ctr"/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9" grpId="0" animBg="1" autoUpdateAnimBg="0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Мои рисунки\шаблоны оформления\Buttons\witch_but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0"/>
            <a:ext cx="8568952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CC0000"/>
              </a:buClr>
              <a:buFont typeface="Monotype Sorts" pitchFamily="2" charset="2"/>
              <a:buNone/>
            </a:pP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Последняя битва состоялась в 71г. до н.э. </a:t>
            </a:r>
          </a:p>
          <a:p>
            <a:pPr algn="ctr">
              <a:lnSpc>
                <a:spcPct val="90000"/>
              </a:lnSpc>
              <a:buClr>
                <a:srgbClr val="CC0000"/>
              </a:buClr>
              <a:buFont typeface="Monotype Sorts" pitchFamily="2" charset="2"/>
              <a:buNone/>
            </a:pP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Спартак погиб, сражаясь до последней минуты, а многие из его сторонников попали в плен. </a:t>
            </a:r>
          </a:p>
          <a:p>
            <a:pPr algn="ctr">
              <a:lnSpc>
                <a:spcPct val="90000"/>
              </a:lnSpc>
              <a:buClr>
                <a:srgbClr val="CC0000"/>
              </a:buClr>
              <a:buFont typeface="Monotype Sorts" pitchFamily="2" charset="2"/>
              <a:buNone/>
            </a:pP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Расправа была ужасной: раненых отдали на растерзание диким животным в амфитеатрах, а живых распяли, и оставили умирать .</a:t>
            </a:r>
          </a:p>
          <a:p>
            <a:pPr algn="ctr">
              <a:lnSpc>
                <a:spcPct val="90000"/>
              </a:lnSpc>
              <a:buClr>
                <a:srgbClr val="CC0000"/>
              </a:buClr>
              <a:buFont typeface="Monotype Sorts" pitchFamily="2" charset="2"/>
              <a:buNone/>
            </a:pP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 тысяч столбов с умиравшими рабами стояли вдоль дороги из Рима в </a:t>
            </a:r>
            <a:r>
              <a:rPr lang="ru-RU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Капую</a:t>
            </a: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7" name="Picture 4" descr="8"/>
          <p:cNvPicPr>
            <a:picLocks noChangeAspect="1" noChangeArrowheads="1"/>
          </p:cNvPicPr>
          <p:nvPr/>
        </p:nvPicPr>
        <p:blipFill>
          <a:blip r:embed="rId3" cstate="print">
            <a:lum bright="12000" contrast="12000"/>
          </a:blip>
          <a:srcRect/>
          <a:stretch>
            <a:fillRect/>
          </a:stretch>
        </p:blipFill>
        <p:spPr bwMode="auto">
          <a:xfrm>
            <a:off x="4139952" y="4081264"/>
            <a:ext cx="4503568" cy="2776736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67544" y="4581128"/>
            <a:ext cx="3528392" cy="206210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200" b="1" dirty="0">
                <a:solidFill>
                  <a:srgbClr val="660033"/>
                </a:solidFill>
                <a:latin typeface="Times New Roman Cyr" charset="-52"/>
              </a:rPr>
              <a:t>Ф.Бронников.</a:t>
            </a:r>
          </a:p>
          <a:p>
            <a:pPr algn="ctr" eaLnBrk="0" hangingPunct="0"/>
            <a:r>
              <a:rPr lang="ru-RU" sz="3200" b="1" dirty="0">
                <a:solidFill>
                  <a:srgbClr val="660033"/>
                </a:solidFill>
                <a:latin typeface="Times New Roman Cyr" charset="-52"/>
              </a:rPr>
              <a:t>«Проклятое место».</a:t>
            </a:r>
          </a:p>
          <a:p>
            <a:pPr algn="ctr" eaLnBrk="0" hangingPunct="0"/>
            <a:r>
              <a:rPr lang="ru-RU" sz="3200" b="1" dirty="0">
                <a:solidFill>
                  <a:srgbClr val="660033"/>
                </a:solidFill>
                <a:latin typeface="Times New Roman Cyr" charset="-52"/>
              </a:rPr>
              <a:t>Распятые рабы.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Мои рисунки\шаблоны оформления\Buttons\witch_but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9552" y="0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1. Как вы думаете, а могли ли они одержать победу</a:t>
            </a:r>
            <a:r>
              <a:rPr lang="en-US" sz="36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br>
              <a:rPr lang="ru-RU" sz="36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6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2.Почему восставшие потерпели поражение?</a:t>
            </a:r>
            <a:br>
              <a:rPr lang="ru-RU" sz="36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br>
              <a:rPr lang="ru-RU" sz="36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AutoShape 6" descr="Рисунок2"/>
          <p:cNvSpPr>
            <a:spLocks noChangeArrowheads="1"/>
          </p:cNvSpPr>
          <p:nvPr/>
        </p:nvSpPr>
        <p:spPr bwMode="auto">
          <a:xfrm>
            <a:off x="251520" y="1772816"/>
            <a:ext cx="8640960" cy="5229225"/>
          </a:xfrm>
          <a:prstGeom prst="horizontalScroll">
            <a:avLst>
              <a:gd name="adj" fmla="val 1250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9" name="Picture 21" descr="Рисунок1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3203848" y="1052736"/>
            <a:ext cx="2998787" cy="3997325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95536" y="332656"/>
            <a:ext cx="2943225" cy="1773238"/>
            <a:chOff x="422" y="598"/>
            <a:chExt cx="1854" cy="1117"/>
          </a:xfrm>
        </p:grpSpPr>
        <p:sp>
          <p:nvSpPr>
            <p:cNvPr id="17411" name="Text Box 3"/>
            <p:cNvSpPr txBox="1">
              <a:spLocks noChangeArrowheads="1"/>
            </p:cNvSpPr>
            <p:nvPr/>
          </p:nvSpPr>
          <p:spPr bwMode="auto">
            <a:xfrm>
              <a:off x="422" y="598"/>
              <a:ext cx="1854" cy="413"/>
            </a:xfrm>
            <a:prstGeom prst="rect">
              <a:avLst/>
            </a:prstGeom>
            <a:solidFill>
              <a:srgbClr val="FFFF00"/>
            </a:solidFill>
            <a:ln w="762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ru-RU" sz="3200" dirty="0">
                  <a:solidFill>
                    <a:srgbClr val="CC0000"/>
                  </a:solidFill>
                  <a:latin typeface="Monotype Corsiva" pitchFamily="66" charset="0"/>
                </a:rPr>
                <a:t>Долговое рабство</a:t>
              </a:r>
            </a:p>
          </p:txBody>
        </p:sp>
        <p:sp>
          <p:nvSpPr>
            <p:cNvPr id="17417" name="AutoShape 9"/>
            <p:cNvSpPr>
              <a:spLocks noChangeArrowheads="1"/>
            </p:cNvSpPr>
            <p:nvPr/>
          </p:nvSpPr>
          <p:spPr bwMode="auto">
            <a:xfrm rot="5400000">
              <a:off x="1249" y="1216"/>
              <a:ext cx="537" cy="462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FFFF00"/>
            </a:solidFill>
            <a:ln w="57150">
              <a:solidFill>
                <a:srgbClr val="CC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65125" y="3257550"/>
            <a:ext cx="2411415" cy="1674813"/>
            <a:chOff x="230" y="2052"/>
            <a:chExt cx="1519" cy="1055"/>
          </a:xfrm>
        </p:grpSpPr>
        <p:sp>
          <p:nvSpPr>
            <p:cNvPr id="17412" name="Text Box 4"/>
            <p:cNvSpPr txBox="1">
              <a:spLocks noChangeArrowheads="1"/>
            </p:cNvSpPr>
            <p:nvPr/>
          </p:nvSpPr>
          <p:spPr bwMode="auto">
            <a:xfrm>
              <a:off x="230" y="2052"/>
              <a:ext cx="1298" cy="679"/>
            </a:xfrm>
            <a:prstGeom prst="rect">
              <a:avLst/>
            </a:prstGeom>
            <a:solidFill>
              <a:srgbClr val="FFFF00"/>
            </a:solidFill>
            <a:ln w="762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ru-RU" sz="3200" dirty="0">
                  <a:solidFill>
                    <a:srgbClr val="CC0000"/>
                  </a:solidFill>
                  <a:latin typeface="Monotype Corsiva" pitchFamily="66" charset="0"/>
                </a:rPr>
                <a:t>Пиратство </a:t>
              </a:r>
            </a:p>
            <a:p>
              <a:pPr algn="l"/>
              <a:r>
                <a:rPr lang="ru-RU" sz="3200" dirty="0">
                  <a:solidFill>
                    <a:srgbClr val="CC0000"/>
                  </a:solidFill>
                  <a:latin typeface="Monotype Corsiva" pitchFamily="66" charset="0"/>
                </a:rPr>
                <a:t>и разбой</a:t>
              </a:r>
            </a:p>
          </p:txBody>
        </p:sp>
        <p:sp>
          <p:nvSpPr>
            <p:cNvPr id="17418" name="AutoShape 10"/>
            <p:cNvSpPr>
              <a:spLocks noChangeArrowheads="1"/>
            </p:cNvSpPr>
            <p:nvPr/>
          </p:nvSpPr>
          <p:spPr bwMode="auto">
            <a:xfrm rot="5400000">
              <a:off x="1249" y="2608"/>
              <a:ext cx="537" cy="462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FFFF00"/>
            </a:solidFill>
            <a:ln w="57150">
              <a:solidFill>
                <a:srgbClr val="CC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6372200" y="332656"/>
            <a:ext cx="1814512" cy="1774825"/>
            <a:chOff x="3991" y="597"/>
            <a:chExt cx="1143" cy="1118"/>
          </a:xfrm>
        </p:grpSpPr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>
              <a:off x="4015" y="597"/>
              <a:ext cx="1119" cy="413"/>
            </a:xfrm>
            <a:prstGeom prst="rect">
              <a:avLst/>
            </a:prstGeom>
            <a:solidFill>
              <a:srgbClr val="FFFF00"/>
            </a:solidFill>
            <a:ln w="762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ru-RU" sz="3200" dirty="0">
                  <a:solidFill>
                    <a:srgbClr val="CC0000"/>
                  </a:solidFill>
                  <a:latin typeface="Monotype Corsiva" pitchFamily="66" charset="0"/>
                </a:rPr>
                <a:t>Пленники</a:t>
              </a:r>
            </a:p>
          </p:txBody>
        </p:sp>
        <p:sp>
          <p:nvSpPr>
            <p:cNvPr id="17419" name="AutoShape 11"/>
            <p:cNvSpPr>
              <a:spLocks noChangeArrowheads="1"/>
            </p:cNvSpPr>
            <p:nvPr/>
          </p:nvSpPr>
          <p:spPr bwMode="auto">
            <a:xfrm rot="16200000" flipH="1">
              <a:off x="3953" y="1216"/>
              <a:ext cx="537" cy="462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FFFF00"/>
            </a:solidFill>
            <a:ln w="57150">
              <a:solidFill>
                <a:srgbClr val="CC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6302375" y="3255963"/>
            <a:ext cx="2336800" cy="1676400"/>
            <a:chOff x="3970" y="2051"/>
            <a:chExt cx="1472" cy="1056"/>
          </a:xfrm>
        </p:grpSpPr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3970" y="2051"/>
              <a:ext cx="1472" cy="413"/>
            </a:xfrm>
            <a:prstGeom prst="rect">
              <a:avLst/>
            </a:prstGeom>
            <a:solidFill>
              <a:srgbClr val="FFFF00"/>
            </a:solidFill>
            <a:ln w="762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ru-RU" sz="3200">
                  <a:solidFill>
                    <a:srgbClr val="CC0000"/>
                  </a:solidFill>
                  <a:latin typeface="Monotype Corsiva" pitchFamily="66" charset="0"/>
                </a:rPr>
                <a:t>Преступники</a:t>
              </a:r>
            </a:p>
          </p:txBody>
        </p:sp>
        <p:sp>
          <p:nvSpPr>
            <p:cNvPr id="17420" name="AutoShape 12"/>
            <p:cNvSpPr>
              <a:spLocks noChangeArrowheads="1"/>
            </p:cNvSpPr>
            <p:nvPr/>
          </p:nvSpPr>
          <p:spPr bwMode="auto">
            <a:xfrm rot="16200000" flipH="1">
              <a:off x="3953" y="2608"/>
              <a:ext cx="537" cy="462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FFFF00"/>
            </a:solidFill>
            <a:ln w="57150">
              <a:solidFill>
                <a:srgbClr val="CC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3995936" y="5229200"/>
            <a:ext cx="3970338" cy="1231900"/>
            <a:chOff x="2686" y="3339"/>
            <a:chExt cx="2501" cy="776"/>
          </a:xfrm>
        </p:grpSpPr>
        <p:sp>
          <p:nvSpPr>
            <p:cNvPr id="17415" name="Text Box 7"/>
            <p:cNvSpPr txBox="1">
              <a:spLocks noChangeArrowheads="1"/>
            </p:cNvSpPr>
            <p:nvPr/>
          </p:nvSpPr>
          <p:spPr bwMode="auto">
            <a:xfrm>
              <a:off x="3502" y="3395"/>
              <a:ext cx="1685" cy="720"/>
            </a:xfrm>
            <a:prstGeom prst="rect">
              <a:avLst/>
            </a:prstGeom>
            <a:solidFill>
              <a:srgbClr val="FFFF00"/>
            </a:solidFill>
            <a:ln w="762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 dirty="0">
                  <a:solidFill>
                    <a:srgbClr val="CC0000"/>
                  </a:solidFill>
                  <a:latin typeface="Monotype Corsiva" pitchFamily="66" charset="0"/>
                </a:rPr>
                <a:t>Наследственное</a:t>
              </a:r>
            </a:p>
            <a:p>
              <a:r>
                <a:rPr lang="ru-RU" sz="3200" dirty="0">
                  <a:solidFill>
                    <a:srgbClr val="CC0000"/>
                  </a:solidFill>
                  <a:latin typeface="Monotype Corsiva" pitchFamily="66" charset="0"/>
                </a:rPr>
                <a:t>рабство</a:t>
              </a:r>
            </a:p>
          </p:txBody>
        </p:sp>
        <p:sp>
          <p:nvSpPr>
            <p:cNvPr id="17421" name="AutoShape 13"/>
            <p:cNvSpPr>
              <a:spLocks noChangeArrowheads="1"/>
            </p:cNvSpPr>
            <p:nvPr/>
          </p:nvSpPr>
          <p:spPr bwMode="auto">
            <a:xfrm flipH="1">
              <a:off x="2686" y="3339"/>
              <a:ext cx="537" cy="462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FFFF00"/>
            </a:solidFill>
            <a:ln w="57150">
              <a:solidFill>
                <a:srgbClr val="CC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Мои рисунки\шаблоны оформления\Buttons\witch_but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548680"/>
            <a:ext cx="8568952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Причины поражения восставших:</a:t>
            </a:r>
          </a:p>
          <a:p>
            <a:pPr>
              <a:buFontTx/>
              <a:buNone/>
            </a:pPr>
            <a:endParaRPr lang="ru-RU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ru-RU" sz="4000" b="1" dirty="0">
                <a:solidFill>
                  <a:srgbClr val="000066"/>
                </a:solidFill>
              </a:rPr>
              <a:t>а) Плохая организация войска восставших;</a:t>
            </a:r>
          </a:p>
          <a:p>
            <a:pPr>
              <a:buFontTx/>
              <a:buNone/>
            </a:pPr>
            <a:r>
              <a:rPr lang="ru-RU" sz="4000" b="1" dirty="0">
                <a:solidFill>
                  <a:srgbClr val="000066"/>
                </a:solidFill>
              </a:rPr>
              <a:t>б) нет  чёткого плана действий;</a:t>
            </a:r>
          </a:p>
          <a:p>
            <a:pPr>
              <a:buFontTx/>
              <a:buNone/>
            </a:pPr>
            <a:r>
              <a:rPr lang="ru-RU" sz="4000" b="1" dirty="0">
                <a:solidFill>
                  <a:srgbClr val="000066"/>
                </a:solidFill>
              </a:rPr>
              <a:t>в)  предательство пиратов;</a:t>
            </a:r>
          </a:p>
          <a:p>
            <a:pPr>
              <a:buFontTx/>
              <a:buNone/>
            </a:pPr>
            <a:r>
              <a:rPr lang="ru-RU" sz="4000" b="1" dirty="0">
                <a:solidFill>
                  <a:srgbClr val="000066"/>
                </a:solidFill>
              </a:rPr>
              <a:t>г)  плохое вооружение;</a:t>
            </a:r>
          </a:p>
          <a:p>
            <a:pPr>
              <a:buFontTx/>
              <a:buNone/>
            </a:pPr>
            <a:r>
              <a:rPr lang="ru-RU" sz="4000" b="1" dirty="0" err="1">
                <a:solidFill>
                  <a:srgbClr val="000066"/>
                </a:solidFill>
              </a:rPr>
              <a:t>д</a:t>
            </a:r>
            <a:r>
              <a:rPr lang="ru-RU" sz="4000" b="1" dirty="0">
                <a:solidFill>
                  <a:srgbClr val="000066"/>
                </a:solidFill>
              </a:rPr>
              <a:t>) устали от длительных походов.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Мои рисунки\шаблоны оформления\Buttons\witch_but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948690"/>
            <a:ext cx="76328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Monotype Sorts" pitchFamily="2" charset="2"/>
              <a:buNone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</a:t>
            </a: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Древнем Риме рабов называли «ГОВОРЯЩИМИ орудиями» ;</a:t>
            </a:r>
          </a:p>
          <a:p>
            <a:pPr algn="ctr">
              <a:buFont typeface="Monotype Sorts" pitchFamily="2" charset="2"/>
              <a:buNone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Подберите факты иллюстрирующие это высказывание;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0"/>
            <a:ext cx="6893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Проблемное задание!</a:t>
            </a:r>
          </a:p>
        </p:txBody>
      </p:sp>
      <p:pic>
        <p:nvPicPr>
          <p:cNvPr id="7" name="Рисунок 6" descr="Изображение 10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780928"/>
            <a:ext cx="2232248" cy="2232248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488" y="76200"/>
            <a:ext cx="8723312" cy="755650"/>
          </a:xfrm>
          <a:solidFill>
            <a:srgbClr val="FFFFFF"/>
          </a:solidFill>
          <a:ln w="76200">
            <a:solidFill>
              <a:srgbClr val="FF3300"/>
            </a:solidFill>
          </a:ln>
        </p:spPr>
        <p:txBody>
          <a:bodyPr/>
          <a:lstStyle/>
          <a:p>
            <a:r>
              <a:rPr lang="ru-RU" sz="4000" b="1">
                <a:solidFill>
                  <a:srgbClr val="CC0000"/>
                </a:solidFill>
                <a:effectLst/>
              </a:rPr>
              <a:t>2.Использование рабов в имениях.</a:t>
            </a:r>
            <a:endParaRPr lang="ru-RU" b="1">
              <a:solidFill>
                <a:srgbClr val="CC0000"/>
              </a:solidFill>
              <a:effectLst/>
            </a:endParaRPr>
          </a:p>
        </p:txBody>
      </p:sp>
      <p:sp>
        <p:nvSpPr>
          <p:cNvPr id="13316" name="Rectangle 4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915988"/>
            <a:ext cx="9093200" cy="2820987"/>
          </a:xfrm>
          <a:blipFill dpi="0" rotWithShape="0">
            <a:blip r:embed="rId2" cstate="print"/>
            <a:srcRect/>
            <a:tile tx="0" ty="0" sx="100000" sy="100000" flip="none" algn="tl"/>
          </a:blipFill>
          <a:ln w="76200"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 dirty="0">
                <a:solidFill>
                  <a:srgbClr val="CC0000"/>
                </a:solidFill>
                <a:effectLst/>
              </a:rPr>
              <a:t>Рабы были бесправными работниками </a:t>
            </a:r>
            <a:r>
              <a:rPr lang="ru-RU" sz="2800" b="1" dirty="0" err="1">
                <a:solidFill>
                  <a:srgbClr val="CC0000"/>
                </a:solidFill>
                <a:effectLst/>
              </a:rPr>
              <a:t>принадле-жавшими</a:t>
            </a:r>
            <a:r>
              <a:rPr lang="ru-RU" sz="2800" b="1" dirty="0">
                <a:solidFill>
                  <a:srgbClr val="CC0000"/>
                </a:solidFill>
                <a:effectLst/>
              </a:rPr>
              <a:t> римским гражданам, или государству.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 dirty="0">
                <a:solidFill>
                  <a:srgbClr val="CC0000"/>
                </a:solidFill>
                <a:effectLst/>
              </a:rPr>
              <a:t>Их продавали и покупали как обычное имущество на </a:t>
            </a:r>
            <a:r>
              <a:rPr lang="ru-RU" sz="2800" b="1" dirty="0" err="1">
                <a:solidFill>
                  <a:srgbClr val="CC0000"/>
                </a:solidFill>
                <a:effectLst/>
              </a:rPr>
              <a:t>рынках.Жизнь</a:t>
            </a:r>
            <a:r>
              <a:rPr lang="ru-RU" sz="2800" b="1" dirty="0">
                <a:solidFill>
                  <a:srgbClr val="CC0000"/>
                </a:solidFill>
                <a:effectLst/>
              </a:rPr>
              <a:t> раба зависела от воли господина.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 dirty="0">
                <a:solidFill>
                  <a:srgbClr val="CC0000"/>
                </a:solidFill>
                <a:effectLst/>
              </a:rPr>
              <a:t>С ростом завоеваний количество рабов возрастало, а цены на них уменьшались.</a:t>
            </a:r>
          </a:p>
        </p:txBody>
      </p:sp>
      <p:pic>
        <p:nvPicPr>
          <p:cNvPr id="13320" name="Picture 8" descr="Рисуно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63963"/>
            <a:ext cx="9144000" cy="3036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7" name="Picture 11" descr="1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auto">
          <a:xfrm>
            <a:off x="4327525" y="776288"/>
            <a:ext cx="4433888" cy="3121025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7488" y="76200"/>
            <a:ext cx="8723312" cy="592138"/>
          </a:xfrm>
          <a:solidFill>
            <a:srgbClr val="FFFFFF"/>
          </a:solidFill>
          <a:ln w="76200">
            <a:solidFill>
              <a:srgbClr val="FF3300"/>
            </a:solidFill>
          </a:ln>
        </p:spPr>
        <p:txBody>
          <a:bodyPr/>
          <a:lstStyle/>
          <a:p>
            <a:pPr algn="ctr"/>
            <a:r>
              <a:rPr lang="ru-RU" sz="3200" b="1">
                <a:solidFill>
                  <a:srgbClr val="CC0000"/>
                </a:solidFill>
                <a:effectLst/>
              </a:rPr>
              <a:t>2.Использование рабов в имениях.</a:t>
            </a:r>
          </a:p>
        </p:txBody>
      </p:sp>
      <p:sp>
        <p:nvSpPr>
          <p:cNvPr id="19460" name="Rectangle 4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57150" y="3954463"/>
            <a:ext cx="9017000" cy="2846387"/>
          </a:xfrm>
          <a:blipFill dpi="0" rotWithShape="0">
            <a:blip r:embed="rId3" cstate="print"/>
            <a:srcRect/>
            <a:tile tx="0" ty="0" sx="100000" sy="100000" flip="none" algn="tl"/>
          </a:blipFill>
          <a:ln w="76200">
            <a:solidFill>
              <a:schemeClr val="tx2"/>
            </a:solidFill>
          </a:ln>
        </p:spPr>
        <p:txBody>
          <a:bodyPr/>
          <a:lstStyle/>
          <a:p>
            <a:pPr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 dirty="0">
                <a:solidFill>
                  <a:srgbClr val="CC0000"/>
                </a:solidFill>
                <a:effectLst/>
              </a:rPr>
              <a:t>Богатые римляне владели несколькими огромными </a:t>
            </a:r>
            <a:r>
              <a:rPr lang="ru-RU" sz="2800" b="1" dirty="0" err="1">
                <a:solidFill>
                  <a:srgbClr val="CC0000"/>
                </a:solidFill>
                <a:effectLst/>
              </a:rPr>
              <a:t>имениями.Рабы</a:t>
            </a:r>
            <a:r>
              <a:rPr lang="ru-RU" sz="2800" b="1" dirty="0">
                <a:solidFill>
                  <a:srgbClr val="CC0000"/>
                </a:solidFill>
                <a:effectLst/>
              </a:rPr>
              <a:t> выращивали оливки и виноград. Работами руководил </a:t>
            </a:r>
            <a:r>
              <a:rPr lang="ru-RU" sz="2800" b="1" dirty="0" err="1">
                <a:solidFill>
                  <a:srgbClr val="CC0000"/>
                </a:solidFill>
                <a:effectLst/>
              </a:rPr>
              <a:t>раб-управляющий,он</a:t>
            </a:r>
            <a:r>
              <a:rPr lang="ru-RU" sz="2800" b="1" dirty="0">
                <a:solidFill>
                  <a:srgbClr val="CC0000"/>
                </a:solidFill>
                <a:effectLst/>
              </a:rPr>
              <a:t> следил за </a:t>
            </a:r>
            <a:r>
              <a:rPr lang="ru-RU" sz="2800" b="1" dirty="0" err="1">
                <a:solidFill>
                  <a:srgbClr val="CC0000"/>
                </a:solidFill>
                <a:effectLst/>
              </a:rPr>
              <a:t>тем,чтобы</a:t>
            </a:r>
            <a:r>
              <a:rPr lang="ru-RU" sz="2800" b="1" dirty="0">
                <a:solidFill>
                  <a:srgbClr val="CC0000"/>
                </a:solidFill>
                <a:effectLst/>
              </a:rPr>
              <a:t> рабы трудились от зари до зари круглый год.«Раб должен или трудиться, или спать»-говорили римляне.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1149350" y="1670050"/>
            <a:ext cx="2255838" cy="1263650"/>
          </a:xfrm>
          <a:prstGeom prst="rect">
            <a:avLst/>
          </a:prstGeom>
          <a:solidFill>
            <a:srgbClr val="FFFFFF"/>
          </a:solidFill>
          <a:ln w="7620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Раб,</a:t>
            </a:r>
          </a:p>
          <a:p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управляющий</a:t>
            </a:r>
          </a:p>
          <a:p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косилкой.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7488" y="76200"/>
            <a:ext cx="8723312" cy="755650"/>
          </a:xfrm>
          <a:solidFill>
            <a:srgbClr val="FFFFFF"/>
          </a:solidFill>
          <a:ln w="76200">
            <a:solidFill>
              <a:srgbClr val="FF3300"/>
            </a:solidFill>
          </a:ln>
        </p:spPr>
        <p:txBody>
          <a:bodyPr/>
          <a:lstStyle/>
          <a:p>
            <a:r>
              <a:rPr lang="ru-RU" sz="4000" b="1">
                <a:solidFill>
                  <a:srgbClr val="CC0000"/>
                </a:solidFill>
                <a:effectLst/>
              </a:rPr>
              <a:t>2.Использование рабов в имениях.</a:t>
            </a:r>
            <a:endParaRPr lang="ru-RU" b="1">
              <a:solidFill>
                <a:srgbClr val="CC0000"/>
              </a:solidFill>
              <a:effectLst/>
            </a:endParaRPr>
          </a:p>
        </p:txBody>
      </p:sp>
      <p:sp>
        <p:nvSpPr>
          <p:cNvPr id="20484" name="Rectangle 4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50800" y="3786188"/>
            <a:ext cx="9093200" cy="3014662"/>
          </a:xfrm>
          <a:blipFill dpi="0" rotWithShape="0">
            <a:blip r:embed="rId2" cstate="print"/>
            <a:srcRect/>
            <a:tile tx="0" ty="0" sx="100000" sy="100000" flip="none" algn="tl"/>
          </a:blipFill>
          <a:ln w="76200">
            <a:solidFill>
              <a:schemeClr val="tx2"/>
            </a:solidFill>
          </a:ln>
        </p:spPr>
        <p:txBody>
          <a:bodyPr/>
          <a:lstStyle/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>
                <a:solidFill>
                  <a:srgbClr val="CC0000"/>
                </a:solidFill>
                <a:effectLst/>
              </a:rPr>
              <a:t>Принудить рабов к тяжелому  труду можно было лишь с помощью наказаний.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>
                <a:solidFill>
                  <a:srgbClr val="CC0000"/>
                </a:solidFill>
                <a:effectLst/>
              </a:rPr>
              <a:t>За малейшую провинность надсмотрщики применя-ли телесные наказания-рабов били и пороли.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>
                <a:solidFill>
                  <a:srgbClr val="CC0000"/>
                </a:solidFill>
                <a:effectLst/>
              </a:rPr>
              <a:t>Наиболее непокорных отправляли на особо тяжелые работы.</a:t>
            </a:r>
          </a:p>
        </p:txBody>
      </p:sp>
      <p:pic>
        <p:nvPicPr>
          <p:cNvPr id="20486" name="Picture 6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6788" y="935038"/>
            <a:ext cx="5376862" cy="2771775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993775" y="1906588"/>
            <a:ext cx="1423988" cy="898525"/>
          </a:xfrm>
          <a:prstGeom prst="rect">
            <a:avLst/>
          </a:prstGeom>
          <a:solidFill>
            <a:srgbClr val="FFFFFF"/>
          </a:solidFill>
          <a:ln w="7620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Рабы </a:t>
            </a:r>
          </a:p>
          <a:p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в шахте.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49288" y="80963"/>
            <a:ext cx="7772400" cy="679450"/>
          </a:xfrm>
          <a:solidFill>
            <a:srgbClr val="FFFFFF"/>
          </a:solidFill>
          <a:ln w="76200">
            <a:solidFill>
              <a:srgbClr val="FF3300"/>
            </a:solidFill>
          </a:ln>
        </p:spPr>
        <p:txBody>
          <a:bodyPr/>
          <a:lstStyle/>
          <a:p>
            <a:r>
              <a:rPr lang="ru-RU" sz="3600" b="1">
                <a:solidFill>
                  <a:srgbClr val="CC0000"/>
                </a:solidFill>
                <a:effectLst/>
              </a:rPr>
              <a:t>2.Использование рабов в имениях.</a:t>
            </a:r>
            <a:endParaRPr lang="ru-RU" b="1">
              <a:solidFill>
                <a:srgbClr val="CC0000"/>
              </a:solidFill>
              <a:effectLst/>
            </a:endParaRPr>
          </a:p>
        </p:txBody>
      </p:sp>
      <p:sp>
        <p:nvSpPr>
          <p:cNvPr id="5124" name="Rectangle 4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3794125" y="925513"/>
            <a:ext cx="4600575" cy="1797050"/>
          </a:xfrm>
          <a:blipFill dpi="0" rotWithShape="0">
            <a:blip r:embed="rId3" cstate="print"/>
            <a:srcRect/>
            <a:tile tx="0" ty="0" sx="100000" sy="100000" flip="none" algn="tl"/>
          </a:blipFill>
          <a:ln w="76200">
            <a:solidFill>
              <a:schemeClr val="tx2"/>
            </a:solidFill>
          </a:ln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ru-RU" sz="2800" b="1">
                <a:solidFill>
                  <a:srgbClr val="CC0000"/>
                </a:solidFill>
                <a:effectLst/>
              </a:rPr>
              <a:t>Наказанных использовали на тяжелых работах в по подъёму воды в шах-тах</a:t>
            </a:r>
          </a:p>
        </p:txBody>
      </p:sp>
      <p:sp>
        <p:nvSpPr>
          <p:cNvPr id="5129" name="Rectangle 9" descr="Почтовая бумага"/>
          <p:cNvSpPr>
            <a:spLocks noChangeArrowheads="1"/>
          </p:cNvSpPr>
          <p:nvPr/>
        </p:nvSpPr>
        <p:spPr bwMode="auto">
          <a:xfrm>
            <a:off x="3794125" y="2863850"/>
            <a:ext cx="4600575" cy="197643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762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50000"/>
              <a:buFont typeface="Monotype Sorts" pitchFamily="2" charset="2"/>
              <a:buNone/>
            </a:pPr>
            <a:r>
              <a:rPr lang="ru-RU" sz="2800" dirty="0">
                <a:solidFill>
                  <a:srgbClr val="CC0000"/>
                </a:solidFill>
                <a:latin typeface="Times New Roman" pitchFamily="18" charset="0"/>
              </a:rPr>
              <a:t>   </a:t>
            </a:r>
            <a:r>
              <a:rPr lang="ru-RU" sz="2800" b="1" dirty="0" err="1">
                <a:solidFill>
                  <a:srgbClr val="CC0000"/>
                </a:solidFill>
                <a:latin typeface="Times New Roman" pitchFamily="18" charset="0"/>
              </a:rPr>
              <a:t>Других-делали</a:t>
            </a:r>
            <a:r>
              <a:rPr lang="ru-RU" sz="2800" b="1" dirty="0">
                <a:solidFill>
                  <a:srgbClr val="CC0000"/>
                </a:solidFill>
                <a:latin typeface="Times New Roman" pitchFamily="18" charset="0"/>
              </a:rPr>
              <a:t> гребцами на военных </a:t>
            </a:r>
            <a:r>
              <a:rPr lang="ru-RU" sz="2800" b="1" dirty="0" err="1">
                <a:solidFill>
                  <a:srgbClr val="CC0000"/>
                </a:solidFill>
                <a:latin typeface="Times New Roman" pitchFamily="18" charset="0"/>
              </a:rPr>
              <a:t>галерах.Что</a:t>
            </a:r>
            <a:endParaRPr lang="ru-RU" sz="2800" b="1" dirty="0">
              <a:solidFill>
                <a:srgbClr val="CC0000"/>
              </a:solidFill>
              <a:latin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50000"/>
              <a:buFont typeface="Monotype Sorts" pitchFamily="2" charset="2"/>
              <a:buNone/>
            </a:pPr>
            <a:r>
              <a:rPr lang="ru-RU" sz="2800" b="1" dirty="0">
                <a:solidFill>
                  <a:srgbClr val="CC0000"/>
                </a:solidFill>
                <a:latin typeface="Times New Roman" pitchFamily="18" charset="0"/>
              </a:rPr>
              <a:t>   бы они не сбежали, их 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50000"/>
              <a:buFont typeface="Monotype Sorts" pitchFamily="2" charset="2"/>
              <a:buNone/>
            </a:pPr>
            <a:r>
              <a:rPr lang="ru-RU" sz="2800" b="1" dirty="0">
                <a:solidFill>
                  <a:srgbClr val="CC0000"/>
                </a:solidFill>
                <a:latin typeface="Times New Roman" pitchFamily="18" charset="0"/>
              </a:rPr>
              <a:t>   приковывали к веслам.</a:t>
            </a:r>
          </a:p>
        </p:txBody>
      </p:sp>
      <p:sp>
        <p:nvSpPr>
          <p:cNvPr id="5130" name="Rectangle 10" descr="Почтовая бумага"/>
          <p:cNvSpPr>
            <a:spLocks noChangeArrowheads="1"/>
          </p:cNvSpPr>
          <p:nvPr/>
        </p:nvSpPr>
        <p:spPr bwMode="auto">
          <a:xfrm>
            <a:off x="3794125" y="4981575"/>
            <a:ext cx="4600575" cy="179705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762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50000"/>
              <a:buFont typeface="Monotype Sorts" pitchFamily="2" charset="2"/>
              <a:buNone/>
            </a:pPr>
            <a:r>
              <a:rPr lang="ru-RU" sz="2800" b="1" dirty="0">
                <a:solidFill>
                  <a:srgbClr val="CC0000"/>
                </a:solidFill>
                <a:latin typeface="Times New Roman" pitchFamily="18" charset="0"/>
              </a:rPr>
              <a:t> Самыми тяжелыми были работы в </a:t>
            </a:r>
            <a:r>
              <a:rPr lang="ru-RU" sz="2800" b="1" dirty="0" err="1">
                <a:solidFill>
                  <a:srgbClr val="CC0000"/>
                </a:solidFill>
                <a:latin typeface="Times New Roman" pitchFamily="18" charset="0"/>
              </a:rPr>
              <a:t>каменнолом</a:t>
            </a:r>
            <a:r>
              <a:rPr lang="ru-RU" sz="2800" b="1" dirty="0">
                <a:solidFill>
                  <a:srgbClr val="CC0000"/>
                </a:solidFill>
                <a:latin typeface="Times New Roman" pitchFamily="18" charset="0"/>
              </a:rPr>
              <a:t> -</a:t>
            </a:r>
            <a:r>
              <a:rPr lang="ru-RU" sz="2800" b="1" dirty="0" err="1">
                <a:solidFill>
                  <a:srgbClr val="CC0000"/>
                </a:solidFill>
                <a:latin typeface="Times New Roman" pitchFamily="18" charset="0"/>
              </a:rPr>
              <a:t>нях,где</a:t>
            </a:r>
            <a:r>
              <a:rPr lang="ru-RU" sz="2800" b="1" dirty="0">
                <a:solidFill>
                  <a:srgbClr val="CC0000"/>
                </a:solidFill>
                <a:latin typeface="Times New Roman" pitchFamily="18" charset="0"/>
              </a:rPr>
              <a:t> рабы таскали тяжеленные глыбы.</a:t>
            </a:r>
          </a:p>
        </p:txBody>
      </p:sp>
      <p:pic>
        <p:nvPicPr>
          <p:cNvPr id="5131" name="Picture 11" descr="Рисунок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013" y="935038"/>
            <a:ext cx="2220912" cy="1866900"/>
          </a:xfrm>
          <a:prstGeom prst="rect">
            <a:avLst/>
          </a:prstGeom>
          <a:noFill/>
        </p:spPr>
      </p:pic>
      <p:pic>
        <p:nvPicPr>
          <p:cNvPr id="5132" name="Picture 12" descr="Рисунок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013" y="2773363"/>
            <a:ext cx="2227262" cy="2151062"/>
          </a:xfrm>
          <a:prstGeom prst="rect">
            <a:avLst/>
          </a:prstGeom>
          <a:noFill/>
        </p:spPr>
      </p:pic>
      <p:pic>
        <p:nvPicPr>
          <p:cNvPr id="5134" name="Picture 14" descr="Рисунок8"/>
          <p:cNvPicPr>
            <a:picLocks noChangeAspect="1" noChangeArrowheads="1"/>
          </p:cNvPicPr>
          <p:nvPr/>
        </p:nvPicPr>
        <p:blipFill>
          <a:blip r:embed="rId6" cstate="print">
            <a:lum contrast="6000"/>
          </a:blip>
          <a:srcRect/>
          <a:stretch>
            <a:fillRect/>
          </a:stretch>
        </p:blipFill>
        <p:spPr bwMode="auto">
          <a:xfrm>
            <a:off x="735013" y="4914900"/>
            <a:ext cx="2220912" cy="1889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  <p:bldP spid="51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7488" y="76200"/>
            <a:ext cx="8723312" cy="755650"/>
          </a:xfrm>
          <a:solidFill>
            <a:srgbClr val="FFFFFF"/>
          </a:solidFill>
          <a:ln w="76200">
            <a:solidFill>
              <a:srgbClr val="FF33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000" b="1">
                <a:solidFill>
                  <a:srgbClr val="CC0000"/>
                </a:solidFill>
                <a:effectLst/>
              </a:rPr>
              <a:t> </a:t>
            </a:r>
            <a:r>
              <a:rPr lang="ru-RU" b="1">
                <a:solidFill>
                  <a:srgbClr val="CC0000"/>
                </a:solidFill>
                <a:effectLst/>
              </a:rPr>
              <a:t>3.Рабы в богатом доме.</a:t>
            </a:r>
          </a:p>
        </p:txBody>
      </p:sp>
      <p:sp>
        <p:nvSpPr>
          <p:cNvPr id="21508" name="Rectangle 4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57150" y="909638"/>
            <a:ext cx="9017000" cy="3355975"/>
          </a:xfrm>
          <a:blipFill dpi="0" rotWithShape="0">
            <a:blip r:embed="rId2" cstate="print"/>
            <a:srcRect/>
            <a:tile tx="0" ty="0" sx="100000" sy="100000" flip="none" algn="tl"/>
          </a:blipFill>
          <a:ln w="76200">
            <a:solidFill>
              <a:schemeClr val="tx2"/>
            </a:solidFill>
          </a:ln>
        </p:spPr>
        <p:txBody>
          <a:bodyPr/>
          <a:lstStyle/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>
                <a:solidFill>
                  <a:srgbClr val="CC0000"/>
                </a:solidFill>
                <a:effectLst/>
              </a:rPr>
              <a:t>Отсутствие рабов было признаком нищеты.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>
                <a:solidFill>
                  <a:srgbClr val="CC0000"/>
                </a:solidFill>
                <a:effectLst/>
              </a:rPr>
              <a:t>Рабы широко использовались в домах римлян.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>
                <a:solidFill>
                  <a:srgbClr val="CC0000"/>
                </a:solidFill>
                <a:effectLst/>
              </a:rPr>
              <a:t>Они убирались в доме , готовили пищу , ухаживали за хозяином и т.д. 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>
                <a:solidFill>
                  <a:srgbClr val="CC0000"/>
                </a:solidFill>
                <a:effectLst/>
              </a:rPr>
              <a:t>Среди рабов было много образованных людей-учи- телей, врачей, художников, библиотекарей(в основ-ном это были греки).</a:t>
            </a:r>
          </a:p>
        </p:txBody>
      </p:sp>
      <p:pic>
        <p:nvPicPr>
          <p:cNvPr id="21515" name="Picture 11" descr="Рисунок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563" y="4278313"/>
            <a:ext cx="8809037" cy="2570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 autoUpdateAnimBg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1121</Words>
  <Application>Microsoft Macintosh PowerPoint</Application>
  <PresentationFormat>Экран (4:3)</PresentationFormat>
  <Paragraphs>148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Calibri</vt:lpstr>
      <vt:lpstr>Monotype Corsiva</vt:lpstr>
      <vt:lpstr>Monotype Sorts</vt:lpstr>
      <vt:lpstr>Times New Roman</vt:lpstr>
      <vt:lpstr>Times New Roman Cyr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2.Использование рабов в имениях.</vt:lpstr>
      <vt:lpstr>2.Использование рабов в имениях.</vt:lpstr>
      <vt:lpstr>2.Использование рабов в имениях.</vt:lpstr>
      <vt:lpstr>2.Использование рабов в имениях.</vt:lpstr>
      <vt:lpstr> 3.Рабы в богатом доме.</vt:lpstr>
      <vt:lpstr>3.Рабы в богатом доме.</vt:lpstr>
      <vt:lpstr>4.Рабы-гладиаторы.</vt:lpstr>
      <vt:lpstr>4.Рабы-гладиаторы.</vt:lpstr>
      <vt:lpstr>4.Рабы-гладиаторы.</vt:lpstr>
      <vt:lpstr>4.Рабы-гладиаторы.</vt:lpstr>
      <vt:lpstr>4.Рабы-гладиаторы.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гимназия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Ларчик Л.А.</dc:creator>
  <cp:lastModifiedBy>Microsoft Office User</cp:lastModifiedBy>
  <cp:revision>20</cp:revision>
  <dcterms:created xsi:type="dcterms:W3CDTF">2011-04-15T06:06:04Z</dcterms:created>
  <dcterms:modified xsi:type="dcterms:W3CDTF">2023-04-19T16:54:35Z</dcterms:modified>
</cp:coreProperties>
</file>