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  <p:sldId id="263" r:id="rId9"/>
    <p:sldId id="266" r:id="rId10"/>
    <p:sldId id="270" r:id="rId11"/>
    <p:sldId id="271" r:id="rId12"/>
    <p:sldId id="272" r:id="rId13"/>
    <p:sldId id="275" r:id="rId14"/>
    <p:sldId id="269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7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-876" y="-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DD8A83-D325-448B-8CDA-E540EDACB11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C39556-57AA-4827-B478-AA6E8F5220E1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FF00"/>
              </a:solidFill>
              <a:latin typeface="+mn-lt"/>
            </a:rPr>
            <a:t>Регулярность занятий</a:t>
          </a:r>
          <a:endParaRPr lang="ru-RU" sz="1800" b="1" dirty="0">
            <a:solidFill>
              <a:srgbClr val="FFFF00"/>
            </a:solidFill>
            <a:latin typeface="+mn-lt"/>
          </a:endParaRPr>
        </a:p>
      </dgm:t>
    </dgm:pt>
    <dgm:pt modelId="{4E7A1792-B4CE-4EBE-944F-BABA92DFAF24}" type="parTrans" cxnId="{FC029A60-0E76-4B65-AF2B-07983CF4DA49}">
      <dgm:prSet/>
      <dgm:spPr/>
      <dgm:t>
        <a:bodyPr/>
        <a:lstStyle/>
        <a:p>
          <a:endParaRPr lang="ru-RU"/>
        </a:p>
      </dgm:t>
    </dgm:pt>
    <dgm:pt modelId="{0C994CFF-DCFC-4965-AD0C-77B1E8BA1FE8}" type="sibTrans" cxnId="{FC029A60-0E76-4B65-AF2B-07983CF4DA49}">
      <dgm:prSet/>
      <dgm:spPr/>
      <dgm:t>
        <a:bodyPr/>
        <a:lstStyle/>
        <a:p>
          <a:endParaRPr lang="ru-RU"/>
        </a:p>
      </dgm:t>
    </dgm:pt>
    <dgm:pt modelId="{26D445D1-36BB-4281-82D0-76AA01279A33}">
      <dgm:prSet custT="1"/>
      <dgm:spPr/>
      <dgm:t>
        <a:bodyPr/>
        <a:lstStyle/>
        <a:p>
          <a:r>
            <a:rPr lang="ru-RU" sz="1800" dirty="0" smtClean="0">
              <a:solidFill>
                <a:srgbClr val="FFFF00"/>
              </a:solidFill>
              <a:latin typeface="+mn-lt"/>
            </a:rPr>
            <a:t>Новизна и проработка тех движений, которые еще не автоматизированы</a:t>
          </a:r>
          <a:endParaRPr lang="ru-RU" sz="1800" dirty="0">
            <a:solidFill>
              <a:srgbClr val="FFFF00"/>
            </a:solidFill>
            <a:latin typeface="+mn-lt"/>
          </a:endParaRPr>
        </a:p>
      </dgm:t>
    </dgm:pt>
    <dgm:pt modelId="{B195B454-C344-409E-A6ED-86BE869D3857}" type="parTrans" cxnId="{A124F442-AE52-4E7B-B376-3CA5083384AD}">
      <dgm:prSet/>
      <dgm:spPr/>
      <dgm:t>
        <a:bodyPr/>
        <a:lstStyle/>
        <a:p>
          <a:endParaRPr lang="ru-RU"/>
        </a:p>
      </dgm:t>
    </dgm:pt>
    <dgm:pt modelId="{D73AD24F-153E-4ABD-98BB-3BDBC7B33131}" type="sibTrans" cxnId="{A124F442-AE52-4E7B-B376-3CA5083384AD}">
      <dgm:prSet/>
      <dgm:spPr/>
      <dgm:t>
        <a:bodyPr/>
        <a:lstStyle/>
        <a:p>
          <a:endParaRPr lang="ru-RU"/>
        </a:p>
      </dgm:t>
    </dgm:pt>
    <dgm:pt modelId="{0408A274-C631-4581-8F6C-2E198CBC3672}">
      <dgm:prSet custT="1"/>
      <dgm:spPr/>
      <dgm:t>
        <a:bodyPr/>
        <a:lstStyle/>
        <a:p>
          <a:r>
            <a:rPr lang="ru-RU" sz="1800" dirty="0" smtClean="0">
              <a:solidFill>
                <a:srgbClr val="FFFF00"/>
              </a:solidFill>
              <a:latin typeface="+mn-lt"/>
            </a:rPr>
            <a:t>Выполнение по инструкции заданий.</a:t>
          </a:r>
          <a:endParaRPr lang="ru-RU" sz="1800" dirty="0">
            <a:solidFill>
              <a:srgbClr val="FFFF00"/>
            </a:solidFill>
            <a:latin typeface="+mn-lt"/>
          </a:endParaRPr>
        </a:p>
      </dgm:t>
    </dgm:pt>
    <dgm:pt modelId="{7B1DCD22-8938-41BE-ADBE-356CD3A161F9}" type="parTrans" cxnId="{9F6B58BC-BDC0-41A8-A8FE-082D74AB1989}">
      <dgm:prSet/>
      <dgm:spPr/>
      <dgm:t>
        <a:bodyPr/>
        <a:lstStyle/>
        <a:p>
          <a:endParaRPr lang="ru-RU"/>
        </a:p>
      </dgm:t>
    </dgm:pt>
    <dgm:pt modelId="{2ADE69F4-6FCA-4B48-9036-3337884C0FFC}" type="sibTrans" cxnId="{9F6B58BC-BDC0-41A8-A8FE-082D74AB1989}">
      <dgm:prSet/>
      <dgm:spPr/>
      <dgm:t>
        <a:bodyPr/>
        <a:lstStyle/>
        <a:p>
          <a:endParaRPr lang="ru-RU"/>
        </a:p>
      </dgm:t>
    </dgm:pt>
    <dgm:pt modelId="{94566EFA-8970-4DAA-8D05-92C2AAD38126}">
      <dgm:prSet custT="1"/>
      <dgm:spPr/>
      <dgm:t>
        <a:bodyPr/>
        <a:lstStyle/>
        <a:p>
          <a:r>
            <a:rPr lang="ru-RU" sz="1800" dirty="0" smtClean="0">
              <a:solidFill>
                <a:srgbClr val="FFFF00"/>
              </a:solidFill>
              <a:latin typeface="+mn-lt"/>
            </a:rPr>
            <a:t>Игровая мотивация </a:t>
          </a:r>
          <a:endParaRPr lang="ru-RU" sz="1800" dirty="0">
            <a:solidFill>
              <a:srgbClr val="FFFF00"/>
            </a:solidFill>
            <a:latin typeface="+mn-lt"/>
          </a:endParaRPr>
        </a:p>
      </dgm:t>
    </dgm:pt>
    <dgm:pt modelId="{E62444B2-BC8F-4746-8CCF-CE037E7D6CEC}" type="parTrans" cxnId="{C06577B8-945E-4043-B438-DE9B3300EBDC}">
      <dgm:prSet/>
      <dgm:spPr/>
    </dgm:pt>
    <dgm:pt modelId="{5430B056-5B8F-4100-95F2-0B445257DB73}" type="sibTrans" cxnId="{C06577B8-945E-4043-B438-DE9B3300EBDC}">
      <dgm:prSet/>
      <dgm:spPr/>
    </dgm:pt>
    <dgm:pt modelId="{FBD6B62E-79DD-4A5D-A3CF-E587E4B39223}" type="pres">
      <dgm:prSet presAssocID="{97DD8A83-D325-448B-8CDA-E540EDACB11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24ECFD-C2DF-461E-8487-9AD1F5E75EF7}" type="pres">
      <dgm:prSet presAssocID="{79C39556-57AA-4827-B478-AA6E8F5220E1}" presName="parentLin" presStyleCnt="0"/>
      <dgm:spPr/>
    </dgm:pt>
    <dgm:pt modelId="{60417569-A0F4-4821-84DA-39211C5E6F65}" type="pres">
      <dgm:prSet presAssocID="{79C39556-57AA-4827-B478-AA6E8F5220E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DDE5FC6-5503-429E-ABE4-74A9099C3DA8}" type="pres">
      <dgm:prSet presAssocID="{79C39556-57AA-4827-B478-AA6E8F5220E1}" presName="parentText" presStyleLbl="node1" presStyleIdx="0" presStyleCnt="4" custScaleX="656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31441D-F51B-49F6-94E7-47D8D6D011A2}" type="pres">
      <dgm:prSet presAssocID="{79C39556-57AA-4827-B478-AA6E8F5220E1}" presName="negativeSpace" presStyleCnt="0"/>
      <dgm:spPr/>
    </dgm:pt>
    <dgm:pt modelId="{04BD4903-8041-46E2-8655-39DEDB2AE3FA}" type="pres">
      <dgm:prSet presAssocID="{79C39556-57AA-4827-B478-AA6E8F5220E1}" presName="childText" presStyleLbl="conFgAcc1" presStyleIdx="0" presStyleCnt="4">
        <dgm:presLayoutVars>
          <dgm:bulletEnabled val="1"/>
        </dgm:presLayoutVars>
      </dgm:prSet>
      <dgm:spPr/>
    </dgm:pt>
    <dgm:pt modelId="{8518ECDE-1470-442D-8A83-32C95EBDD4A8}" type="pres">
      <dgm:prSet presAssocID="{0C994CFF-DCFC-4965-AD0C-77B1E8BA1FE8}" presName="spaceBetweenRectangles" presStyleCnt="0"/>
      <dgm:spPr/>
    </dgm:pt>
    <dgm:pt modelId="{9685CC42-14D8-4304-8584-E2F91A3AD5F2}" type="pres">
      <dgm:prSet presAssocID="{26D445D1-36BB-4281-82D0-76AA01279A33}" presName="parentLin" presStyleCnt="0"/>
      <dgm:spPr/>
    </dgm:pt>
    <dgm:pt modelId="{2E088D78-5AFB-4307-8205-6AFFE2819B27}" type="pres">
      <dgm:prSet presAssocID="{26D445D1-36BB-4281-82D0-76AA01279A3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AE59732-D618-4C8A-8F38-26A6D7534A89}" type="pres">
      <dgm:prSet presAssocID="{26D445D1-36BB-4281-82D0-76AA01279A33}" presName="parentText" presStyleLbl="node1" presStyleIdx="1" presStyleCnt="4" custScaleX="74026" custLinFactNeighborX="-35714" custLinFactNeighborY="11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9189B1-836A-44AC-A9FC-505AAF98A9A1}" type="pres">
      <dgm:prSet presAssocID="{26D445D1-36BB-4281-82D0-76AA01279A33}" presName="negativeSpace" presStyleCnt="0"/>
      <dgm:spPr/>
    </dgm:pt>
    <dgm:pt modelId="{3433416A-01A0-4442-A2E4-514841BD2276}" type="pres">
      <dgm:prSet presAssocID="{26D445D1-36BB-4281-82D0-76AA01279A33}" presName="childText" presStyleLbl="conFgAcc1" presStyleIdx="1" presStyleCnt="4">
        <dgm:presLayoutVars>
          <dgm:bulletEnabled val="1"/>
        </dgm:presLayoutVars>
      </dgm:prSet>
      <dgm:spPr/>
    </dgm:pt>
    <dgm:pt modelId="{212673EF-51A6-4D2C-B516-0BADD6E8F1D3}" type="pres">
      <dgm:prSet presAssocID="{D73AD24F-153E-4ABD-98BB-3BDBC7B33131}" presName="spaceBetweenRectangles" presStyleCnt="0"/>
      <dgm:spPr/>
    </dgm:pt>
    <dgm:pt modelId="{FF1395F3-9185-47C9-8908-7022F8BB888C}" type="pres">
      <dgm:prSet presAssocID="{0408A274-C631-4581-8F6C-2E198CBC3672}" presName="parentLin" presStyleCnt="0"/>
      <dgm:spPr/>
    </dgm:pt>
    <dgm:pt modelId="{A072E97F-878B-432D-8165-B2623B215F45}" type="pres">
      <dgm:prSet presAssocID="{0408A274-C631-4581-8F6C-2E198CBC3672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23FA00E0-F005-43EB-A925-D8652E44F672}" type="pres">
      <dgm:prSet presAssocID="{0408A274-C631-4581-8F6C-2E198CBC3672}" presName="parentText" presStyleLbl="node1" presStyleIdx="2" presStyleCnt="4" custScaleX="670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A706B8-ABE5-4C43-9DB4-712F8734BA5F}" type="pres">
      <dgm:prSet presAssocID="{0408A274-C631-4581-8F6C-2E198CBC3672}" presName="negativeSpace" presStyleCnt="0"/>
      <dgm:spPr/>
    </dgm:pt>
    <dgm:pt modelId="{A872A209-5139-4D85-B0A2-A18BAA0F6149}" type="pres">
      <dgm:prSet presAssocID="{0408A274-C631-4581-8F6C-2E198CBC3672}" presName="childText" presStyleLbl="conFgAcc1" presStyleIdx="2" presStyleCnt="4">
        <dgm:presLayoutVars>
          <dgm:bulletEnabled val="1"/>
        </dgm:presLayoutVars>
      </dgm:prSet>
      <dgm:spPr/>
    </dgm:pt>
    <dgm:pt modelId="{8F236007-182E-4E86-BC15-4EC5A71A3E8E}" type="pres">
      <dgm:prSet presAssocID="{2ADE69F4-6FCA-4B48-9036-3337884C0FFC}" presName="spaceBetweenRectangles" presStyleCnt="0"/>
      <dgm:spPr/>
    </dgm:pt>
    <dgm:pt modelId="{D56A2E3A-0F4D-4966-A567-2CFCD98082C3}" type="pres">
      <dgm:prSet presAssocID="{94566EFA-8970-4DAA-8D05-92C2AAD38126}" presName="parentLin" presStyleCnt="0"/>
      <dgm:spPr/>
    </dgm:pt>
    <dgm:pt modelId="{F9752D10-E8D1-4286-BD6B-66808B077E04}" type="pres">
      <dgm:prSet presAssocID="{94566EFA-8970-4DAA-8D05-92C2AAD3812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17849A81-010B-46F8-8A9B-B38ABF266374}" type="pres">
      <dgm:prSet presAssocID="{94566EFA-8970-4DAA-8D05-92C2AAD3812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F863B-AB24-49CF-AEC9-D47061886169}" type="pres">
      <dgm:prSet presAssocID="{94566EFA-8970-4DAA-8D05-92C2AAD38126}" presName="negativeSpace" presStyleCnt="0"/>
      <dgm:spPr/>
    </dgm:pt>
    <dgm:pt modelId="{8704A487-E5C2-41FA-BE7C-4717E7941945}" type="pres">
      <dgm:prSet presAssocID="{94566EFA-8970-4DAA-8D05-92C2AAD3812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92DCBA0-E454-44FB-ADAC-5AE6A22BF4CD}" type="presOf" srcId="{79C39556-57AA-4827-B478-AA6E8F5220E1}" destId="{CDDE5FC6-5503-429E-ABE4-74A9099C3DA8}" srcOrd="1" destOrd="0" presId="urn:microsoft.com/office/officeart/2005/8/layout/list1"/>
    <dgm:cxn modelId="{CAF97685-A54C-4C81-B480-D46C802B5369}" type="presOf" srcId="{26D445D1-36BB-4281-82D0-76AA01279A33}" destId="{2E088D78-5AFB-4307-8205-6AFFE2819B27}" srcOrd="0" destOrd="0" presId="urn:microsoft.com/office/officeart/2005/8/layout/list1"/>
    <dgm:cxn modelId="{DBB90682-C531-4E5E-BF85-1D04BC70B7F7}" type="presOf" srcId="{94566EFA-8970-4DAA-8D05-92C2AAD38126}" destId="{F9752D10-E8D1-4286-BD6B-66808B077E04}" srcOrd="0" destOrd="0" presId="urn:microsoft.com/office/officeart/2005/8/layout/list1"/>
    <dgm:cxn modelId="{FC029A60-0E76-4B65-AF2B-07983CF4DA49}" srcId="{97DD8A83-D325-448B-8CDA-E540EDACB119}" destId="{79C39556-57AA-4827-B478-AA6E8F5220E1}" srcOrd="0" destOrd="0" parTransId="{4E7A1792-B4CE-4EBE-944F-BABA92DFAF24}" sibTransId="{0C994CFF-DCFC-4965-AD0C-77B1E8BA1FE8}"/>
    <dgm:cxn modelId="{578EF7D1-DE79-4934-BE51-4A858A658635}" type="presOf" srcId="{94566EFA-8970-4DAA-8D05-92C2AAD38126}" destId="{17849A81-010B-46F8-8A9B-B38ABF266374}" srcOrd="1" destOrd="0" presId="urn:microsoft.com/office/officeart/2005/8/layout/list1"/>
    <dgm:cxn modelId="{C06577B8-945E-4043-B438-DE9B3300EBDC}" srcId="{97DD8A83-D325-448B-8CDA-E540EDACB119}" destId="{94566EFA-8970-4DAA-8D05-92C2AAD38126}" srcOrd="3" destOrd="0" parTransId="{E62444B2-BC8F-4746-8CCF-CE037E7D6CEC}" sibTransId="{5430B056-5B8F-4100-95F2-0B445257DB73}"/>
    <dgm:cxn modelId="{33469ECE-588D-4F2A-9950-90FB619F5ABB}" type="presOf" srcId="{0408A274-C631-4581-8F6C-2E198CBC3672}" destId="{A072E97F-878B-432D-8165-B2623B215F45}" srcOrd="0" destOrd="0" presId="urn:microsoft.com/office/officeart/2005/8/layout/list1"/>
    <dgm:cxn modelId="{A124F442-AE52-4E7B-B376-3CA5083384AD}" srcId="{97DD8A83-D325-448B-8CDA-E540EDACB119}" destId="{26D445D1-36BB-4281-82D0-76AA01279A33}" srcOrd="1" destOrd="0" parTransId="{B195B454-C344-409E-A6ED-86BE869D3857}" sibTransId="{D73AD24F-153E-4ABD-98BB-3BDBC7B33131}"/>
    <dgm:cxn modelId="{9F6B58BC-BDC0-41A8-A8FE-082D74AB1989}" srcId="{97DD8A83-D325-448B-8CDA-E540EDACB119}" destId="{0408A274-C631-4581-8F6C-2E198CBC3672}" srcOrd="2" destOrd="0" parTransId="{7B1DCD22-8938-41BE-ADBE-356CD3A161F9}" sibTransId="{2ADE69F4-6FCA-4B48-9036-3337884C0FFC}"/>
    <dgm:cxn modelId="{06C778FC-7EF9-4FB5-8C51-B3F5335C18F5}" type="presOf" srcId="{0408A274-C631-4581-8F6C-2E198CBC3672}" destId="{23FA00E0-F005-43EB-A925-D8652E44F672}" srcOrd="1" destOrd="0" presId="urn:microsoft.com/office/officeart/2005/8/layout/list1"/>
    <dgm:cxn modelId="{9B6BD0E7-1763-42A0-92E6-F57D02CAEA2D}" type="presOf" srcId="{97DD8A83-D325-448B-8CDA-E540EDACB119}" destId="{FBD6B62E-79DD-4A5D-A3CF-E587E4B39223}" srcOrd="0" destOrd="0" presId="urn:microsoft.com/office/officeart/2005/8/layout/list1"/>
    <dgm:cxn modelId="{D363743A-25C6-4938-B54E-A706A96C94A2}" type="presOf" srcId="{26D445D1-36BB-4281-82D0-76AA01279A33}" destId="{1AE59732-D618-4C8A-8F38-26A6D7534A89}" srcOrd="1" destOrd="0" presId="urn:microsoft.com/office/officeart/2005/8/layout/list1"/>
    <dgm:cxn modelId="{0F9E57B1-4715-4701-A9C5-F913F468B238}" type="presOf" srcId="{79C39556-57AA-4827-B478-AA6E8F5220E1}" destId="{60417569-A0F4-4821-84DA-39211C5E6F65}" srcOrd="0" destOrd="0" presId="urn:microsoft.com/office/officeart/2005/8/layout/list1"/>
    <dgm:cxn modelId="{D400BB1A-AF2D-49ED-893B-9B71AC9D9068}" type="presParOf" srcId="{FBD6B62E-79DD-4A5D-A3CF-E587E4B39223}" destId="{0624ECFD-C2DF-461E-8487-9AD1F5E75EF7}" srcOrd="0" destOrd="0" presId="urn:microsoft.com/office/officeart/2005/8/layout/list1"/>
    <dgm:cxn modelId="{6C9E3BD9-6302-4497-87C3-7507E93AFFFD}" type="presParOf" srcId="{0624ECFD-C2DF-461E-8487-9AD1F5E75EF7}" destId="{60417569-A0F4-4821-84DA-39211C5E6F65}" srcOrd="0" destOrd="0" presId="urn:microsoft.com/office/officeart/2005/8/layout/list1"/>
    <dgm:cxn modelId="{4DA57CBE-ABE3-497E-8203-9C237005861C}" type="presParOf" srcId="{0624ECFD-C2DF-461E-8487-9AD1F5E75EF7}" destId="{CDDE5FC6-5503-429E-ABE4-74A9099C3DA8}" srcOrd="1" destOrd="0" presId="urn:microsoft.com/office/officeart/2005/8/layout/list1"/>
    <dgm:cxn modelId="{B34D7538-B845-4BF7-8F4F-B20A090D3CB9}" type="presParOf" srcId="{FBD6B62E-79DD-4A5D-A3CF-E587E4B39223}" destId="{E631441D-F51B-49F6-94E7-47D8D6D011A2}" srcOrd="1" destOrd="0" presId="urn:microsoft.com/office/officeart/2005/8/layout/list1"/>
    <dgm:cxn modelId="{B54307E8-81AD-443B-BA2A-7C7A1D781D9A}" type="presParOf" srcId="{FBD6B62E-79DD-4A5D-A3CF-E587E4B39223}" destId="{04BD4903-8041-46E2-8655-39DEDB2AE3FA}" srcOrd="2" destOrd="0" presId="urn:microsoft.com/office/officeart/2005/8/layout/list1"/>
    <dgm:cxn modelId="{316DDBCB-7874-4E77-B9C8-1983462A1FB2}" type="presParOf" srcId="{FBD6B62E-79DD-4A5D-A3CF-E587E4B39223}" destId="{8518ECDE-1470-442D-8A83-32C95EBDD4A8}" srcOrd="3" destOrd="0" presId="urn:microsoft.com/office/officeart/2005/8/layout/list1"/>
    <dgm:cxn modelId="{8171DA4E-D4FC-4B41-B040-1A07565936FC}" type="presParOf" srcId="{FBD6B62E-79DD-4A5D-A3CF-E587E4B39223}" destId="{9685CC42-14D8-4304-8584-E2F91A3AD5F2}" srcOrd="4" destOrd="0" presId="urn:microsoft.com/office/officeart/2005/8/layout/list1"/>
    <dgm:cxn modelId="{149320DF-9A45-45BC-B46C-4520ACC76151}" type="presParOf" srcId="{9685CC42-14D8-4304-8584-E2F91A3AD5F2}" destId="{2E088D78-5AFB-4307-8205-6AFFE2819B27}" srcOrd="0" destOrd="0" presId="urn:microsoft.com/office/officeart/2005/8/layout/list1"/>
    <dgm:cxn modelId="{2C7E7F7D-8BAE-4619-9B71-1F55D4A4B600}" type="presParOf" srcId="{9685CC42-14D8-4304-8584-E2F91A3AD5F2}" destId="{1AE59732-D618-4C8A-8F38-26A6D7534A89}" srcOrd="1" destOrd="0" presId="urn:microsoft.com/office/officeart/2005/8/layout/list1"/>
    <dgm:cxn modelId="{76CE65C4-C18B-4FD8-A4A2-BDC0CF3BAA75}" type="presParOf" srcId="{FBD6B62E-79DD-4A5D-A3CF-E587E4B39223}" destId="{069189B1-836A-44AC-A9FC-505AAF98A9A1}" srcOrd="5" destOrd="0" presId="urn:microsoft.com/office/officeart/2005/8/layout/list1"/>
    <dgm:cxn modelId="{73A17387-112A-4254-AEFE-BF881DD9C707}" type="presParOf" srcId="{FBD6B62E-79DD-4A5D-A3CF-E587E4B39223}" destId="{3433416A-01A0-4442-A2E4-514841BD2276}" srcOrd="6" destOrd="0" presId="urn:microsoft.com/office/officeart/2005/8/layout/list1"/>
    <dgm:cxn modelId="{C3226D78-05FC-4865-947B-9C074EDAF34C}" type="presParOf" srcId="{FBD6B62E-79DD-4A5D-A3CF-E587E4B39223}" destId="{212673EF-51A6-4D2C-B516-0BADD6E8F1D3}" srcOrd="7" destOrd="0" presId="urn:microsoft.com/office/officeart/2005/8/layout/list1"/>
    <dgm:cxn modelId="{1EB01311-F328-4997-8E40-82F93586933C}" type="presParOf" srcId="{FBD6B62E-79DD-4A5D-A3CF-E587E4B39223}" destId="{FF1395F3-9185-47C9-8908-7022F8BB888C}" srcOrd="8" destOrd="0" presId="urn:microsoft.com/office/officeart/2005/8/layout/list1"/>
    <dgm:cxn modelId="{5C2DE962-2FFF-404F-854A-30A2F563D58C}" type="presParOf" srcId="{FF1395F3-9185-47C9-8908-7022F8BB888C}" destId="{A072E97F-878B-432D-8165-B2623B215F45}" srcOrd="0" destOrd="0" presId="urn:microsoft.com/office/officeart/2005/8/layout/list1"/>
    <dgm:cxn modelId="{E08E5E28-0A8A-4E7B-BB86-EF2124DCD740}" type="presParOf" srcId="{FF1395F3-9185-47C9-8908-7022F8BB888C}" destId="{23FA00E0-F005-43EB-A925-D8652E44F672}" srcOrd="1" destOrd="0" presId="urn:microsoft.com/office/officeart/2005/8/layout/list1"/>
    <dgm:cxn modelId="{E2F01DF1-43FF-4D0A-8D2F-738745BB2E3D}" type="presParOf" srcId="{FBD6B62E-79DD-4A5D-A3CF-E587E4B39223}" destId="{E8A706B8-ABE5-4C43-9DB4-712F8734BA5F}" srcOrd="9" destOrd="0" presId="urn:microsoft.com/office/officeart/2005/8/layout/list1"/>
    <dgm:cxn modelId="{4ECD10F8-18CE-47DB-82B5-E47DBC73D58E}" type="presParOf" srcId="{FBD6B62E-79DD-4A5D-A3CF-E587E4B39223}" destId="{A872A209-5139-4D85-B0A2-A18BAA0F6149}" srcOrd="10" destOrd="0" presId="urn:microsoft.com/office/officeart/2005/8/layout/list1"/>
    <dgm:cxn modelId="{BF49E97C-DB51-40F1-9A13-2C04395DB686}" type="presParOf" srcId="{FBD6B62E-79DD-4A5D-A3CF-E587E4B39223}" destId="{8F236007-182E-4E86-BC15-4EC5A71A3E8E}" srcOrd="11" destOrd="0" presId="urn:microsoft.com/office/officeart/2005/8/layout/list1"/>
    <dgm:cxn modelId="{2322D5CC-6175-4703-B57C-F9960A12A197}" type="presParOf" srcId="{FBD6B62E-79DD-4A5D-A3CF-E587E4B39223}" destId="{D56A2E3A-0F4D-4966-A567-2CFCD98082C3}" srcOrd="12" destOrd="0" presId="urn:microsoft.com/office/officeart/2005/8/layout/list1"/>
    <dgm:cxn modelId="{AACF2D8D-24E7-443B-BF63-5F8010122B0A}" type="presParOf" srcId="{D56A2E3A-0F4D-4966-A567-2CFCD98082C3}" destId="{F9752D10-E8D1-4286-BD6B-66808B077E04}" srcOrd="0" destOrd="0" presId="urn:microsoft.com/office/officeart/2005/8/layout/list1"/>
    <dgm:cxn modelId="{74EDC4DC-6A93-4240-BF4F-B52A614CF555}" type="presParOf" srcId="{D56A2E3A-0F4D-4966-A567-2CFCD98082C3}" destId="{17849A81-010B-46F8-8A9B-B38ABF266374}" srcOrd="1" destOrd="0" presId="urn:microsoft.com/office/officeart/2005/8/layout/list1"/>
    <dgm:cxn modelId="{70FCA47E-A323-476C-8967-DE4C7261B851}" type="presParOf" srcId="{FBD6B62E-79DD-4A5D-A3CF-E587E4B39223}" destId="{0AEF863B-AB24-49CF-AEC9-D47061886169}" srcOrd="13" destOrd="0" presId="urn:microsoft.com/office/officeart/2005/8/layout/list1"/>
    <dgm:cxn modelId="{DFED5039-6D91-49BD-93A1-FC43DF01A6FA}" type="presParOf" srcId="{FBD6B62E-79DD-4A5D-A3CF-E587E4B39223}" destId="{8704A487-E5C2-41FA-BE7C-4717E794194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D4903-8041-46E2-8655-39DEDB2AE3FA}">
      <dsp:nvSpPr>
        <dsp:cNvPr id="0" name=""/>
        <dsp:cNvSpPr/>
      </dsp:nvSpPr>
      <dsp:spPr>
        <a:xfrm>
          <a:off x="0" y="511533"/>
          <a:ext cx="89408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E5FC6-5503-429E-ABE4-74A9099C3DA8}">
      <dsp:nvSpPr>
        <dsp:cNvPr id="0" name=""/>
        <dsp:cNvSpPr/>
      </dsp:nvSpPr>
      <dsp:spPr>
        <a:xfrm>
          <a:off x="447040" y="68733"/>
          <a:ext cx="4110434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00"/>
              </a:solidFill>
              <a:latin typeface="+mn-lt"/>
            </a:rPr>
            <a:t>Регулярность занятий</a:t>
          </a:r>
          <a:endParaRPr lang="ru-RU" sz="1800" b="1" kern="1200" dirty="0">
            <a:solidFill>
              <a:srgbClr val="FFFF00"/>
            </a:solidFill>
            <a:latin typeface="+mn-lt"/>
          </a:endParaRPr>
        </a:p>
      </dsp:txBody>
      <dsp:txXfrm>
        <a:off x="490271" y="111964"/>
        <a:ext cx="4023972" cy="799138"/>
      </dsp:txXfrm>
    </dsp:sp>
    <dsp:sp modelId="{3433416A-01A0-4442-A2E4-514841BD2276}">
      <dsp:nvSpPr>
        <dsp:cNvPr id="0" name=""/>
        <dsp:cNvSpPr/>
      </dsp:nvSpPr>
      <dsp:spPr>
        <a:xfrm>
          <a:off x="0" y="1872333"/>
          <a:ext cx="89408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59732-D618-4C8A-8F38-26A6D7534A89}">
      <dsp:nvSpPr>
        <dsp:cNvPr id="0" name=""/>
        <dsp:cNvSpPr/>
      </dsp:nvSpPr>
      <dsp:spPr>
        <a:xfrm>
          <a:off x="287384" y="1440151"/>
          <a:ext cx="4632961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00"/>
              </a:solidFill>
              <a:latin typeface="+mn-lt"/>
            </a:rPr>
            <a:t>Новизна и проработка тех движений, которые еще не автоматизированы</a:t>
          </a:r>
          <a:endParaRPr lang="ru-RU" sz="1800" kern="1200" dirty="0">
            <a:solidFill>
              <a:srgbClr val="FFFF00"/>
            </a:solidFill>
            <a:latin typeface="+mn-lt"/>
          </a:endParaRPr>
        </a:p>
      </dsp:txBody>
      <dsp:txXfrm>
        <a:off x="330615" y="1483382"/>
        <a:ext cx="4546499" cy="799138"/>
      </dsp:txXfrm>
    </dsp:sp>
    <dsp:sp modelId="{A872A209-5139-4D85-B0A2-A18BAA0F6149}">
      <dsp:nvSpPr>
        <dsp:cNvPr id="0" name=""/>
        <dsp:cNvSpPr/>
      </dsp:nvSpPr>
      <dsp:spPr>
        <a:xfrm>
          <a:off x="0" y="3233133"/>
          <a:ext cx="89408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FA00E0-F005-43EB-A925-D8652E44F672}">
      <dsp:nvSpPr>
        <dsp:cNvPr id="0" name=""/>
        <dsp:cNvSpPr/>
      </dsp:nvSpPr>
      <dsp:spPr>
        <a:xfrm>
          <a:off x="447040" y="2790333"/>
          <a:ext cx="4197553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00"/>
              </a:solidFill>
              <a:latin typeface="+mn-lt"/>
            </a:rPr>
            <a:t>Выполнение по инструкции заданий.</a:t>
          </a:r>
          <a:endParaRPr lang="ru-RU" sz="1800" kern="1200" dirty="0">
            <a:solidFill>
              <a:srgbClr val="FFFF00"/>
            </a:solidFill>
            <a:latin typeface="+mn-lt"/>
          </a:endParaRPr>
        </a:p>
      </dsp:txBody>
      <dsp:txXfrm>
        <a:off x="490271" y="2833564"/>
        <a:ext cx="4111091" cy="799138"/>
      </dsp:txXfrm>
    </dsp:sp>
    <dsp:sp modelId="{8704A487-E5C2-41FA-BE7C-4717E7941945}">
      <dsp:nvSpPr>
        <dsp:cNvPr id="0" name=""/>
        <dsp:cNvSpPr/>
      </dsp:nvSpPr>
      <dsp:spPr>
        <a:xfrm>
          <a:off x="0" y="4593933"/>
          <a:ext cx="89408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849A81-010B-46F8-8A9B-B38ABF266374}">
      <dsp:nvSpPr>
        <dsp:cNvPr id="0" name=""/>
        <dsp:cNvSpPr/>
      </dsp:nvSpPr>
      <dsp:spPr>
        <a:xfrm>
          <a:off x="447040" y="4151133"/>
          <a:ext cx="6258560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00"/>
              </a:solidFill>
              <a:latin typeface="+mn-lt"/>
            </a:rPr>
            <a:t>Игровая мотивация </a:t>
          </a:r>
          <a:endParaRPr lang="ru-RU" sz="1800" kern="1200" dirty="0">
            <a:solidFill>
              <a:srgbClr val="FFFF00"/>
            </a:solidFill>
            <a:latin typeface="+mn-lt"/>
          </a:endParaRPr>
        </a:p>
      </dsp:txBody>
      <dsp:txXfrm>
        <a:off x="490271" y="4194364"/>
        <a:ext cx="6172098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2171" y="201714"/>
            <a:ext cx="10822441" cy="429316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1"/>
                </a:solidFill>
              </a:rPr>
              <a:t>« Использование умных движений для речевого развития детей дошкольного </a:t>
            </a:r>
            <a:r>
              <a:rPr lang="ru-RU" sz="4400" b="1" dirty="0" err="1" smtClean="0">
                <a:solidFill>
                  <a:schemeClr val="accent1"/>
                </a:solidFill>
              </a:rPr>
              <a:t>возратса</a:t>
            </a:r>
            <a:r>
              <a:rPr lang="ru-RU" sz="4400" b="1" dirty="0" smtClean="0">
                <a:solidFill>
                  <a:schemeClr val="accent1"/>
                </a:solidFill>
              </a:rPr>
              <a:t>» </a:t>
            </a:r>
            <a:endParaRPr lang="ru-RU" sz="4400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5715" y="201714"/>
            <a:ext cx="1146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i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«Детский сад №4 п. Новоорск» Новоорского района Оренбургской области</a:t>
            </a:r>
            <a:endParaRPr lang="ru-RU" i="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2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2125" y="377367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Веселая зарядка для рук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4366" r="4829" b="8586"/>
          <a:stretch/>
        </p:blipFill>
        <p:spPr>
          <a:xfrm>
            <a:off x="2220679" y="1451428"/>
            <a:ext cx="7326620" cy="514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6761" r="6088" b="6343"/>
          <a:stretch/>
        </p:blipFill>
        <p:spPr>
          <a:xfrm>
            <a:off x="3004457" y="943429"/>
            <a:ext cx="7097486" cy="503645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14637" r="8950" b="13184"/>
          <a:stretch/>
        </p:blipFill>
        <p:spPr>
          <a:xfrm>
            <a:off x="3164114" y="1204686"/>
            <a:ext cx="6560457" cy="415108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410" y="290286"/>
            <a:ext cx="5201246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  Попробуй повтори 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C:\Users\Danil\Desktop\КОРРЕКЦИЯ\Попробуй повтори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9619" y="2365828"/>
            <a:ext cx="2767730" cy="3778250"/>
          </a:xfrm>
          <a:prstGeom prst="rect">
            <a:avLst/>
          </a:prstGeom>
          <a:noFill/>
        </p:spPr>
      </p:pic>
      <p:pic>
        <p:nvPicPr>
          <p:cNvPr id="2051" name="Picture 3" descr="C:\Users\Danil\Desktop\КОРРЕКЦИЯ\Попробуй повтори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827" y="900113"/>
            <a:ext cx="3402013" cy="4651375"/>
          </a:xfrm>
          <a:prstGeom prst="rect">
            <a:avLst/>
          </a:prstGeom>
          <a:noFill/>
        </p:spPr>
      </p:pic>
      <p:pic>
        <p:nvPicPr>
          <p:cNvPr id="2052" name="Picture 4" descr="C:\Users\Danil\Desktop\КОРРЕКЦИЯ\Попробуй повтори\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3180" y="950459"/>
            <a:ext cx="3260725" cy="4694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0410" y="246743"/>
            <a:ext cx="8911687" cy="120831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</a:rPr>
              <a:t>Результаты применения </a:t>
            </a:r>
            <a:r>
              <a:rPr lang="ru-RU" sz="2800" b="1" dirty="0" err="1" smtClean="0">
                <a:solidFill>
                  <a:schemeClr val="accent1"/>
                </a:solidFill>
              </a:rPr>
              <a:t>нейропсихологическо</a:t>
            </a:r>
            <a:r>
              <a:rPr lang="ru-RU" sz="2800" b="1" dirty="0" smtClean="0">
                <a:solidFill>
                  <a:schemeClr val="accent1"/>
                </a:solidFill>
              </a:rPr>
              <a:t> подхода в работе с детьми  показал</a:t>
            </a:r>
            <a:endParaRPr lang="ru-RU" sz="27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0228" y="1567543"/>
            <a:ext cx="11040155" cy="454687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а</a:t>
            </a:r>
            <a:r>
              <a:rPr lang="ru-RU" b="1" dirty="0" smtClean="0">
                <a:solidFill>
                  <a:schemeClr val="accent1"/>
                </a:solidFill>
              </a:rPr>
              <a:t>ктивизация энергетического потенциала организма (повышение общей работоспособности) и улучшение всех жизненно важных процессов;</a:t>
            </a:r>
          </a:p>
          <a:p>
            <a:r>
              <a:rPr lang="ru-RU" b="1" dirty="0">
                <a:solidFill>
                  <a:schemeClr val="accent1"/>
                </a:solidFill>
              </a:rPr>
              <a:t>у</a:t>
            </a:r>
            <a:r>
              <a:rPr lang="ru-RU" b="1" dirty="0" smtClean="0">
                <a:solidFill>
                  <a:schemeClr val="accent1"/>
                </a:solidFill>
              </a:rPr>
              <a:t>лучшение внимания (устойчивости и концентрации), памяти, речи, мышления;</a:t>
            </a:r>
          </a:p>
          <a:p>
            <a:r>
              <a:rPr lang="ru-RU" b="1" dirty="0" smtClean="0">
                <a:solidFill>
                  <a:schemeClr val="accent1"/>
                </a:solidFill>
              </a:rPr>
              <a:t>улучшение качества усвоения учебного материала;</a:t>
            </a:r>
          </a:p>
          <a:p>
            <a:r>
              <a:rPr lang="ru-RU" b="1" dirty="0">
                <a:solidFill>
                  <a:schemeClr val="accent1"/>
                </a:solidFill>
              </a:rPr>
              <a:t>р</a:t>
            </a:r>
            <a:r>
              <a:rPr lang="ru-RU" b="1" dirty="0" smtClean="0">
                <a:solidFill>
                  <a:schemeClr val="accent1"/>
                </a:solidFill>
              </a:rPr>
              <a:t>азвитие творческих способностей;</a:t>
            </a:r>
          </a:p>
          <a:p>
            <a:r>
              <a:rPr lang="ru-RU" b="1" dirty="0">
                <a:solidFill>
                  <a:schemeClr val="accent1"/>
                </a:solidFill>
              </a:rPr>
              <a:t>п</a:t>
            </a:r>
            <a:r>
              <a:rPr lang="ru-RU" b="1" dirty="0" smtClean="0">
                <a:solidFill>
                  <a:schemeClr val="accent1"/>
                </a:solidFill>
              </a:rPr>
              <a:t>риобретение необходимых социально-поведенческих навыков взаимодействия, благодаря повышению уровня саморегуляции и самоконтроля.</a:t>
            </a:r>
          </a:p>
          <a:p>
            <a:pPr marL="0" indent="0">
              <a:buNone/>
            </a:pPr>
            <a:endParaRPr lang="ru-RU" b="1" dirty="0" smtClean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Исходя из опыта нашей работы, мы заметили, что именно нейропсихологический подход оказывается одним из наиболее эффективных методов работы с детьми с ОВЗ.</a:t>
            </a:r>
          </a:p>
        </p:txBody>
      </p:sp>
    </p:spTree>
    <p:extLst>
      <p:ext uri="{BB962C8B-B14F-4D97-AF65-F5344CB8AC3E}">
        <p14:creationId xmlns:p14="http://schemas.microsoft.com/office/powerpoint/2010/main" val="25533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5096" y="676362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1"/>
                </a:solidFill>
              </a:rPr>
              <a:t>Спасибо за внимание!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660298" y="609600"/>
            <a:ext cx="8915400" cy="530162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Danil\Desktop\later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4042" y="339725"/>
            <a:ext cx="6624000" cy="5983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010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205377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525486"/>
            <a:ext cx="8915400" cy="3777622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66903639"/>
              </p:ext>
            </p:extLst>
          </p:nvPr>
        </p:nvGraphicFramePr>
        <p:xfrm>
          <a:off x="1872343" y="1111552"/>
          <a:ext cx="8940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91872" y="188072"/>
            <a:ext cx="72843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accent1"/>
                </a:solidFill>
              </a:rPr>
              <a:t>Необходимые правила для  </a:t>
            </a:r>
          </a:p>
          <a:p>
            <a:r>
              <a:rPr lang="ru-RU" sz="2400" b="1" dirty="0" smtClean="0">
                <a:solidFill>
                  <a:schemeClr val="accent1"/>
                </a:solidFill>
              </a:rPr>
              <a:t>применения нейропсихологического подход</a:t>
            </a:r>
            <a:r>
              <a:rPr lang="ru-RU" sz="2400" dirty="0" smtClean="0"/>
              <a:t>:</a:t>
            </a:r>
          </a:p>
          <a:p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8639" y="64588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0" y="569327"/>
            <a:ext cx="9132773" cy="25802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accent1"/>
                </a:solidFill>
              </a:rPr>
              <a:t>Применение и использование </a:t>
            </a:r>
            <a:r>
              <a:rPr lang="ru-RU" sz="2800" b="1" dirty="0" err="1" smtClean="0">
                <a:solidFill>
                  <a:schemeClr val="accent1"/>
                </a:solidFill>
              </a:rPr>
              <a:t>нейропихологических</a:t>
            </a:r>
            <a:r>
              <a:rPr lang="ru-RU" sz="2800" b="1" dirty="0" smtClean="0">
                <a:solidFill>
                  <a:schemeClr val="accent1"/>
                </a:solidFill>
              </a:rPr>
              <a:t> </a:t>
            </a:r>
            <a:r>
              <a:rPr lang="ru-RU" sz="2800" b="1" dirty="0">
                <a:solidFill>
                  <a:schemeClr val="accent1"/>
                </a:solidFill>
              </a:rPr>
              <a:t>упражнений в образовательном процессе с детьми младшего, среднего и старшего дошкольного возраста в </a:t>
            </a:r>
            <a:r>
              <a:rPr lang="ru-RU" sz="2800" b="1" dirty="0" smtClean="0">
                <a:solidFill>
                  <a:schemeClr val="accent1"/>
                </a:solidFill>
              </a:rPr>
              <a:t>ДОУ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72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5096" y="51525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538514" y="507999"/>
            <a:ext cx="10145486" cy="48477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Проектная деятельность 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для детей 2 младшей группы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 « Умные движения»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accent1"/>
                </a:solidFill>
              </a:rPr>
              <a:t>Цель</a:t>
            </a:r>
            <a:r>
              <a:rPr lang="ru-RU" sz="3200" b="1" dirty="0" smtClean="0">
                <a:solidFill>
                  <a:schemeClr val="accent1"/>
                </a:solidFill>
              </a:rPr>
              <a:t>: </a:t>
            </a:r>
            <a:r>
              <a:rPr lang="ru-RU" sz="3200" b="1" dirty="0">
                <a:solidFill>
                  <a:schemeClr val="accent1"/>
                </a:solidFill>
              </a:rPr>
              <a:t>создать для детей условия, предназначенные для стимуляции работы обоих полушарий головного мозга.</a:t>
            </a:r>
          </a:p>
        </p:txBody>
      </p:sp>
    </p:spTree>
    <p:extLst>
      <p:ext uri="{BB962C8B-B14F-4D97-AF65-F5344CB8AC3E}">
        <p14:creationId xmlns:p14="http://schemas.microsoft.com/office/powerpoint/2010/main" val="224570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r="28507"/>
          <a:stretch/>
        </p:blipFill>
        <p:spPr>
          <a:xfrm>
            <a:off x="604898" y="1560183"/>
            <a:ext cx="3060793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 r="21905"/>
          <a:stretch/>
        </p:blipFill>
        <p:spPr>
          <a:xfrm rot="5400000">
            <a:off x="7563558" y="1305693"/>
            <a:ext cx="4420058" cy="3836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847" r="4270" b="28788"/>
          <a:stretch/>
        </p:blipFill>
        <p:spPr>
          <a:xfrm>
            <a:off x="4594601" y="1691606"/>
            <a:ext cx="2592000" cy="4065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04898" y="4359576"/>
            <a:ext cx="2818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Растяжка «</a:t>
            </a:r>
            <a:r>
              <a:rPr lang="ru-RU" sz="2000" b="1" i="1" dirty="0" smtClean="0">
                <a:solidFill>
                  <a:schemeClr val="accent1"/>
                </a:solidFill>
              </a:rPr>
              <a:t>Скрутка»</a:t>
            </a:r>
            <a:endParaRPr lang="ru-RU" sz="2000" b="1" i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3580" y="5853415"/>
            <a:ext cx="233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 «Травинка на ветру»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8236" y="5449221"/>
            <a:ext cx="323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Упражнение 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«Рубка дров»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567544" y="279293"/>
            <a:ext cx="9479438" cy="96893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Проект для детей старшей группы «Играя, развиваемся»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8772"/>
          <a:stretch/>
        </p:blipFill>
        <p:spPr>
          <a:xfrm rot="5400000">
            <a:off x="-1092401" y="1932090"/>
            <a:ext cx="5261137" cy="220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142" t="5440" r="3846"/>
          <a:stretch/>
        </p:blipFill>
        <p:spPr>
          <a:xfrm>
            <a:off x="9346079" y="0"/>
            <a:ext cx="2573383" cy="550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0838" t="17114" r="23800" b="35227"/>
          <a:stretch/>
        </p:blipFill>
        <p:spPr>
          <a:xfrm>
            <a:off x="2756263" y="1133925"/>
            <a:ext cx="2808514" cy="4212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14911" r="5485" b="18606"/>
          <a:stretch/>
        </p:blipFill>
        <p:spPr>
          <a:xfrm>
            <a:off x="5756192" y="1202505"/>
            <a:ext cx="2965786" cy="4075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53143" y="5655699"/>
            <a:ext cx="1939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/>
                </a:solidFill>
              </a:rPr>
              <a:t>Доска-балансир и мишень напольная «Попади в фигуры жёлтого цвета»</a:t>
            </a:r>
            <a:endParaRPr lang="ru-RU" sz="1400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3463" y="5401569"/>
            <a:ext cx="1933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Упражнения с </a:t>
            </a:r>
            <a:r>
              <a:rPr lang="ru-RU" sz="1600" b="1" dirty="0" err="1" smtClean="0">
                <a:solidFill>
                  <a:schemeClr val="accent1"/>
                </a:solidFill>
              </a:rPr>
              <a:t>нейроскакалкой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4421" y="5278116"/>
            <a:ext cx="2272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Упражнение «Вертолёт»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15448" y="5500179"/>
            <a:ext cx="2234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/>
                </a:solidFill>
              </a:rPr>
              <a:t>Упражнение на устойчивое равновесие и меткость</a:t>
            </a:r>
            <a:endParaRPr lang="ru-RU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5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27036"/>
          <a:stretch/>
        </p:blipFill>
        <p:spPr>
          <a:xfrm>
            <a:off x="746861" y="817058"/>
            <a:ext cx="4140000" cy="317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4927" r="30357"/>
          <a:stretch/>
        </p:blipFill>
        <p:spPr>
          <a:xfrm>
            <a:off x="6535058" y="1383114"/>
            <a:ext cx="3882992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017713" y="5061611"/>
            <a:ext cx="2272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«Ухо-нос»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1266" y="4184427"/>
            <a:ext cx="2181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«Симметричные движения рук»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01" r="23176"/>
          <a:stretch/>
        </p:blipFill>
        <p:spPr>
          <a:xfrm>
            <a:off x="352910" y="1471458"/>
            <a:ext cx="5303519" cy="3579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175" t="6017" r="27556"/>
          <a:stretch/>
        </p:blipFill>
        <p:spPr>
          <a:xfrm>
            <a:off x="7774899" y="194855"/>
            <a:ext cx="4323808" cy="377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1706" r="29603"/>
          <a:stretch/>
        </p:blipFill>
        <p:spPr>
          <a:xfrm>
            <a:off x="5079869" y="2935931"/>
            <a:ext cx="3940086" cy="326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240972" y="5050968"/>
            <a:ext cx="2599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«Кулак-ребро-ладонь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384800" y="6087291"/>
            <a:ext cx="2557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/>
                </a:solidFill>
              </a:rPr>
              <a:t>Межполушарные доски «Лабиринт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339943" y="3974129"/>
            <a:ext cx="2312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«Симметричные рисунки»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1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1266</TotalTime>
  <Words>266</Words>
  <Application>Microsoft Office PowerPoint</Application>
  <PresentationFormat>Произвольный</PresentationFormat>
  <Paragraphs>43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« Использование умных движений для речевого развития детей дошкольного возратса» </vt:lpstr>
      <vt:lpstr>Презентация PowerPoint</vt:lpstr>
      <vt:lpstr> </vt:lpstr>
      <vt:lpstr> </vt:lpstr>
      <vt:lpstr> </vt:lpstr>
      <vt:lpstr>Проект для детей старшей группы «Играя, развиваемся»</vt:lpstr>
      <vt:lpstr>Презентация PowerPoint</vt:lpstr>
      <vt:lpstr>Презентация PowerPoint</vt:lpstr>
      <vt:lpstr>Презентация PowerPoint</vt:lpstr>
      <vt:lpstr>Веселая зарядка для рук</vt:lpstr>
      <vt:lpstr>Презентация PowerPoint</vt:lpstr>
      <vt:lpstr>Презентация PowerPoint</vt:lpstr>
      <vt:lpstr>  Попробуй повтори </vt:lpstr>
      <vt:lpstr>Результаты применения нейропсихологическо подхода в работе с детьми  показал</vt:lpstr>
      <vt:lpstr>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Нейропсихологический подход в проблеме формирования готовности детей к школе</dc:title>
  <dc:creator>Admin</dc:creator>
  <cp:lastModifiedBy>Admin</cp:lastModifiedBy>
  <cp:revision>66</cp:revision>
  <dcterms:created xsi:type="dcterms:W3CDTF">2021-01-30T19:06:31Z</dcterms:created>
  <dcterms:modified xsi:type="dcterms:W3CDTF">2021-11-26T11:15:24Z</dcterms:modified>
</cp:coreProperties>
</file>