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handoutMasterIdLst>
    <p:handoutMasterId r:id="rId9"/>
  </p:handoutMasterIdLst>
  <p:sldIdLst>
    <p:sldId id="289" r:id="rId4"/>
    <p:sldId id="326" r:id="rId5"/>
    <p:sldId id="324" r:id="rId6"/>
    <p:sldId id="327" r:id="rId7"/>
    <p:sldId id="328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550D2016-518B-4E2F-AF77-CD8EBC24F2C8}">
          <p14:sldIdLst>
            <p14:sldId id="289"/>
          </p14:sldIdLst>
        </p14:section>
        <p14:section name="Раздел без заголовка" id="{342E4DD6-F71B-46B3-A979-4DB44D4D2440}">
          <p14:sldIdLst>
            <p14:sldId id="326"/>
            <p14:sldId id="324"/>
            <p14:sldId id="327"/>
            <p14:sldId id="32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Rg st="1" end="21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  <a:srgbClr val="FEF7DA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108" autoAdjust="0"/>
    <p:restoredTop sz="94671" autoAdjust="0"/>
  </p:normalViewPr>
  <p:slideViewPr>
    <p:cSldViewPr>
      <p:cViewPr varScale="1">
        <p:scale>
          <a:sx n="110" d="100"/>
          <a:sy n="110" d="100"/>
        </p:scale>
        <p:origin x="1788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255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2E7D2A-076E-4ABF-A5B6-56E3D032A904}" type="datetimeFigureOut">
              <a:rPr lang="ru-RU" smtClean="0"/>
              <a:pPr/>
              <a:t>14.10.2024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F96B72-36DF-4632-A7BB-E7188C33C2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00253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039B4-C6C9-4014-983E-700A81EF04D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D528A-13F1-4C46-80B6-D667B8A30BE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240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F9F7F-5352-40D1-BD8E-9BA614EAEF0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B9D75-5F4A-4397-B546-220AD97F79B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837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A8855-9A38-465B-8435-939E589A421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72D64-D744-4C39-9201-9AD5484F536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9918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039B4-C6C9-4014-983E-700A81EF04D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D528A-13F1-4C46-80B6-D667B8A30BE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6262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B773A-858B-4ACA-997D-B254E956228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1C146-BA75-4B7B-86BB-71441EB82E5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8455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9DAFD-1D76-42C4-857E-A7DE42CCB81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0668C-9557-4892-BC2C-42735A645FA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8017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D4239-3145-4FE3-9BF4-6D02C901604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385EA-A441-4493-BEC5-677137EACE6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2232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360F8-2D34-45AE-9C30-B2BC02A8A8F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B466D-0730-4723-A816-856EBD3CB1D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8528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A5BF8-CEFF-4498-9E5B-0659B1BEA14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411B1-DBE8-4504-9E58-03DE57CD9BB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3216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52A29-64BE-47EC-A752-C8237B6688A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7791E-071A-435A-9D78-115F50E04F6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5825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AE6D3-526A-4EA5-9047-E4221578B1B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A9D2F-F98D-4F0F-8F02-8D6D8CF8A86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741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B773A-858B-4ACA-997D-B254E956228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1C146-BA75-4B7B-86BB-71441EB82E5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2606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9C37D-6148-4073-A707-89C011CF425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F4AC6-615E-4D93-8FB4-7688C78EC8A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684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F9F7F-5352-40D1-BD8E-9BA614EAEF0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B9D75-5F4A-4397-B546-220AD97F79B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1354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A8855-9A38-465B-8435-939E589A421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72D64-D744-4C39-9201-9AD5484F536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0688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039B4-C6C9-4014-983E-700A81EF04D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D528A-13F1-4C46-80B6-D667B8A30BE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1990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B773A-858B-4ACA-997D-B254E956228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1C146-BA75-4B7B-86BB-71441EB82E5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2837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9DAFD-1D76-42C4-857E-A7DE42CCB81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0668C-9557-4892-BC2C-42735A645FA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5338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D4239-3145-4FE3-9BF4-6D02C901604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385EA-A441-4493-BEC5-677137EACE6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371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360F8-2D34-45AE-9C30-B2BC02A8A8F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B466D-0730-4723-A816-856EBD3CB1D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0894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A5BF8-CEFF-4498-9E5B-0659B1BEA14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411B1-DBE8-4504-9E58-03DE57CD9BB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9696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52A29-64BE-47EC-A752-C8237B6688A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7791E-071A-435A-9D78-115F50E04F6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752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9DAFD-1D76-42C4-857E-A7DE42CCB81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0668C-9557-4892-BC2C-42735A645FA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47098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AE6D3-526A-4EA5-9047-E4221578B1B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A9D2F-F98D-4F0F-8F02-8D6D8CF8A86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2299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9C37D-6148-4073-A707-89C011CF425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F4AC6-615E-4D93-8FB4-7688C78EC8A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0569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F9F7F-5352-40D1-BD8E-9BA614EAEF0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B9D75-5F4A-4397-B546-220AD97F79B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48814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A8855-9A38-465B-8435-939E589A421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72D64-D744-4C39-9201-9AD5484F536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613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D4239-3145-4FE3-9BF4-6D02C901604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385EA-A441-4493-BEC5-677137EACE6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5424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360F8-2D34-45AE-9C30-B2BC02A8A8F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B466D-0730-4723-A816-856EBD3CB1D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874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A5BF8-CEFF-4498-9E5B-0659B1BEA14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411B1-DBE8-4504-9E58-03DE57CD9BB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020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52A29-64BE-47EC-A752-C8237B6688A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7791E-071A-435A-9D78-115F50E04F6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282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AE6D3-526A-4EA5-9047-E4221578B1B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A9D2F-F98D-4F0F-8F02-8D6D8CF8A86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763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9C37D-6148-4073-A707-89C011CF425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F4AC6-615E-4D93-8FB4-7688C78EC8A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560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A9B792C-5FB1-435C-9C95-B405F1DDDF5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B1530D3-511C-4B54-ADD1-26E4A84C043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684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A9B792C-5FB1-435C-9C95-B405F1DDDF5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B1530D3-511C-4B54-ADD1-26E4A84C043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053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A9B792C-5FB1-435C-9C95-B405F1DDDF5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B1530D3-511C-4B54-ADD1-26E4A84C043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118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ле 3"/>
          <p:cNvSpPr txBox="1"/>
          <p:nvPr/>
        </p:nvSpPr>
        <p:spPr>
          <a:xfrm>
            <a:off x="697416" y="4221088"/>
            <a:ext cx="8127355" cy="2431435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3200" b="1" i="1" dirty="0">
              <a:solidFill>
                <a:srgbClr val="002060"/>
              </a:solidFill>
              <a:latin typeface="Monotype Corsiva" pitchFamily="66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400" b="1" i="1" dirty="0">
              <a:solidFill>
                <a:srgbClr val="002060"/>
              </a:solidFill>
              <a:latin typeface="Monotype Corsiva" pitchFamily="66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i="1" dirty="0">
                <a:solidFill>
                  <a:srgbClr val="002060"/>
                </a:solidFill>
                <a:latin typeface="Monotype Corsiva" pitchFamily="66" charset="0"/>
              </a:rPr>
              <a:t>Воспитатель ГКН: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i="1" dirty="0">
                <a:solidFill>
                  <a:srgbClr val="002060"/>
                </a:solidFill>
                <a:latin typeface="Monotype Corsiva" pitchFamily="66" charset="0"/>
              </a:rPr>
              <a:t>Чабаненко Олеся Леонидовна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3200" b="1" i="1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3" name="Поле 2"/>
          <p:cNvSpPr txBox="1"/>
          <p:nvPr/>
        </p:nvSpPr>
        <p:spPr>
          <a:xfrm>
            <a:off x="683568" y="3142592"/>
            <a:ext cx="7920880" cy="1826141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spcAft>
                <a:spcPts val="1000"/>
              </a:spcAft>
            </a:pPr>
            <a:r>
              <a:rPr lang="ru-RU" sz="3200" dirty="0">
                <a:ln w="24498" cap="flat" cmpd="dbl" algn="ctr">
                  <a:solidFill>
                    <a:srgbClr val="D02E29"/>
                  </a:solidFill>
                  <a:prstDash val="solid"/>
                  <a:miter lim="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Bookman Old Style" panose="02050604050505020204" pitchFamily="18" charset="0"/>
                <a:ea typeface="Batang" panose="02030600000101010101" pitchFamily="18" charset="-127"/>
                <a:cs typeface="Times New Roman"/>
              </a:rPr>
              <a:t>Дидактическое пособие </a:t>
            </a:r>
          </a:p>
          <a:p>
            <a:pPr algn="ctr">
              <a:spcAft>
                <a:spcPts val="1000"/>
              </a:spcAft>
            </a:pPr>
            <a:r>
              <a:rPr lang="ru-RU" sz="3200" dirty="0">
                <a:ln w="24498" cap="flat" cmpd="dbl" algn="ctr">
                  <a:solidFill>
                    <a:srgbClr val="D02E29"/>
                  </a:solidFill>
                  <a:prstDash val="solid"/>
                  <a:miter lim="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Bookman Old Style" panose="02050604050505020204" pitchFamily="18" charset="0"/>
                <a:ea typeface="Batang" panose="02030600000101010101" pitchFamily="18" charset="-127"/>
                <a:cs typeface="Times New Roman"/>
              </a:rPr>
              <a:t>из бросового материала </a:t>
            </a:r>
          </a:p>
          <a:p>
            <a:pPr algn="ctr">
              <a:spcAft>
                <a:spcPts val="1000"/>
              </a:spcAft>
            </a:pPr>
            <a:r>
              <a:rPr lang="ru-RU" sz="3200" dirty="0">
                <a:ln w="24498" cap="flat" cmpd="dbl" algn="ctr">
                  <a:solidFill>
                    <a:srgbClr val="D02E29"/>
                  </a:solidFill>
                  <a:prstDash val="solid"/>
                  <a:miter lim="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Bookman Old Style" panose="02050604050505020204" pitchFamily="18" charset="0"/>
                <a:ea typeface="Batang" panose="02030600000101010101" pitchFamily="18" charset="-127"/>
                <a:cs typeface="Times New Roman"/>
              </a:rPr>
              <a:t>«Радуга»</a:t>
            </a:r>
            <a:endParaRPr lang="ru-RU" sz="3200" dirty="0">
              <a:solidFill>
                <a:srgbClr val="FF0000"/>
              </a:solidFill>
              <a:effectLst/>
              <a:latin typeface="Bookman Old Style" panose="02050604050505020204" pitchFamily="18" charset="0"/>
              <a:ea typeface="Batang" panose="02030600000101010101" pitchFamily="18" charset="-127"/>
              <a:cs typeface="Times New Roman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139951" y="44624"/>
            <a:ext cx="468481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rgbClr val="FF0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Муниципальное дошкольное образовательное автономное учреждение </a:t>
            </a:r>
          </a:p>
          <a:p>
            <a:pPr algn="ctr"/>
            <a:r>
              <a:rPr lang="ru-RU" b="1" i="1" dirty="0">
                <a:solidFill>
                  <a:srgbClr val="FF0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«Детский сад №53  «Огонек» комбинированно вида» г. Орск</a:t>
            </a:r>
          </a:p>
        </p:txBody>
      </p:sp>
    </p:spTree>
    <p:extLst>
      <p:ext uri="{BB962C8B-B14F-4D97-AF65-F5344CB8AC3E}">
        <p14:creationId xmlns:p14="http://schemas.microsoft.com/office/powerpoint/2010/main" val="15957337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404664"/>
            <a:ext cx="6390456" cy="6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b="1" i="1" u="sng" dirty="0">
                <a:solidFill>
                  <a:srgbClr val="FF0000"/>
                </a:solidFill>
              </a:rPr>
              <a:t>Цель-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2FC5A1C-48D5-E462-3FA2-9DA47D199D0B}"/>
              </a:ext>
            </a:extLst>
          </p:cNvPr>
          <p:cNvSpPr txBox="1"/>
          <p:nvPr/>
        </p:nvSpPr>
        <p:spPr>
          <a:xfrm>
            <a:off x="-684584" y="2448183"/>
            <a:ext cx="423021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i="1" u="sng" dirty="0">
                <a:solidFill>
                  <a:srgbClr val="FF0000"/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Задачи: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BCB937-AF85-8D69-14DB-4AC265D899E0}"/>
              </a:ext>
            </a:extLst>
          </p:cNvPr>
          <p:cNvSpPr txBox="1"/>
          <p:nvPr/>
        </p:nvSpPr>
        <p:spPr>
          <a:xfrm>
            <a:off x="557808" y="1124744"/>
            <a:ext cx="648072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i="1" dirty="0">
                <a:solidFill>
                  <a:srgbClr val="FF0000"/>
                </a:solidFill>
              </a:rPr>
              <a:t>это развитие творческих проявлений личности ребенка; посредством изобразительного искусства, применяя нетрадиционные методики изобразительной деятельности.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4AB991B-F0B8-2C1C-5CDC-992DE1EE9C12}"/>
              </a:ext>
            </a:extLst>
          </p:cNvPr>
          <p:cNvSpPr txBox="1"/>
          <p:nvPr/>
        </p:nvSpPr>
        <p:spPr>
          <a:xfrm>
            <a:off x="467544" y="2971403"/>
            <a:ext cx="6048672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ru-RU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познакомить детей с основными цветами спектра: красный, оранжевый, желтый, зеленый, голубой, синий, фиолетовый, черный, белый; помочь запомнить их названия;   </a:t>
            </a:r>
            <a:endParaRPr lang="ru-RU" b="1" i="1" dirty="0">
              <a:solidFill>
                <a:srgbClr val="FF0000"/>
              </a:solidFill>
              <a:effectLst/>
              <a:latin typeface="Helvetica Neue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­ развивать внимание, зрительную память, пространственное воображение, мышление, мелкую моторику рук, координацию движений, аккуратность, визуальное и сенсорное восприятие;</a:t>
            </a:r>
            <a:endParaRPr lang="ru-RU" b="1" i="1" dirty="0">
              <a:solidFill>
                <a:srgbClr val="FF0000"/>
              </a:solidFill>
              <a:effectLst/>
              <a:latin typeface="Helvetica Neue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­ способствовать развитию мелкой моторики;</a:t>
            </a:r>
            <a:endParaRPr lang="ru-RU" b="1" i="1" dirty="0">
              <a:solidFill>
                <a:srgbClr val="FF0000"/>
              </a:solidFill>
              <a:effectLst/>
              <a:latin typeface="Helvetica Neue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­ учить сотрудничеству между детьми;</a:t>
            </a:r>
            <a:endParaRPr lang="ru-RU" b="1" i="1" dirty="0">
              <a:solidFill>
                <a:srgbClr val="FF0000"/>
              </a:solidFill>
              <a:effectLst/>
              <a:latin typeface="Helvetica Neue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­ побуждать детей к эмоциональному общению.</a:t>
            </a:r>
            <a:endParaRPr lang="ru-RU" b="1" i="1" dirty="0"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  <a:p>
            <a:pPr algn="l"/>
            <a:endParaRPr lang="ru-RU" b="1" i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algn="l"/>
            <a:r>
              <a:rPr lang="ru-RU" b="1" i="1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Возрастные характеристики: 3-5 лет</a:t>
            </a:r>
          </a:p>
        </p:txBody>
      </p:sp>
    </p:spTree>
    <p:extLst>
      <p:ext uri="{BB962C8B-B14F-4D97-AF65-F5344CB8AC3E}">
        <p14:creationId xmlns:p14="http://schemas.microsoft.com/office/powerpoint/2010/main" val="27210123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457200" y="44624"/>
            <a:ext cx="5987008" cy="64807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Оборудование</a:t>
            </a:r>
            <a:endParaRPr lang="ru-RU" sz="4000" dirty="0">
              <a:solidFill>
                <a:srgbClr val="FF0000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B0D8852-3461-79AE-C891-245EFE9C5DF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756858" y="4498971"/>
            <a:ext cx="2596539" cy="194740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7B38AD6-9C69-5B2A-052A-048CF3D80A3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490260" y="2586602"/>
            <a:ext cx="4782105" cy="358657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999418D-348B-984C-BFE1-12BF81CE6583}"/>
              </a:ext>
            </a:extLst>
          </p:cNvPr>
          <p:cNvSpPr txBox="1"/>
          <p:nvPr/>
        </p:nvSpPr>
        <p:spPr>
          <a:xfrm>
            <a:off x="3923928" y="2204864"/>
            <a:ext cx="2880320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Данное пособие сделано из старого  картонного тубуса с плотной алюминиевой крышкой с одной стороны ( цвета радуги из цветной самоклеящейся бумаги) и деталей от нескольких старых мозаик </a:t>
            </a:r>
          </a:p>
          <a:p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различных по размеру, цвету и форме.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4066092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457200" y="44624"/>
            <a:ext cx="5987008" cy="64807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Правила игры:</a:t>
            </a:r>
          </a:p>
          <a:p>
            <a:endParaRPr lang="ru-RU" sz="4000" dirty="0">
              <a:solidFill>
                <a:srgbClr val="FF000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1EA2B86-3F87-5B0E-1F6F-A2D55FCF7086}"/>
              </a:ext>
            </a:extLst>
          </p:cNvPr>
          <p:cNvSpPr/>
          <p:nvPr/>
        </p:nvSpPr>
        <p:spPr>
          <a:xfrm>
            <a:off x="179512" y="2204864"/>
            <a:ext cx="856895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Данное пособие предназначено для детей от 4 до 6 лет.</a:t>
            </a:r>
          </a:p>
          <a:p>
            <a:endParaRPr lang="ru-RU" sz="1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Пособие можно использовать как индивидуально так и в небольших подгруппах 2-3 ребенка.</a:t>
            </a:r>
          </a:p>
          <a:p>
            <a:pPr marL="342900" indent="-342900">
              <a:buAutoNum type="arabicPeriod"/>
            </a:pP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Для младшего дошкольного возраста дается инструкция собрать  мозаику  в соответствии с цветом. Правильно подобрать  все цвета. Или  выложить мозаику от самой маленькой детали до самой крупной.</a:t>
            </a:r>
          </a:p>
          <a:p>
            <a:pPr marL="342900" indent="-342900">
              <a:buAutoNum type="arabicPeriod"/>
            </a:pP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Для среднего дошкольного возраста можно усложнить задание: на каждой дорожке определенного цвета под звуковую диктовку выложить определенный цветовой ряд.</a:t>
            </a:r>
          </a:p>
          <a:p>
            <a:pPr marL="342900" indent="-342900">
              <a:buAutoNum type="arabicPeriod"/>
            </a:pP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Также можно с помощью данного пособия закрепить не только основные цвета радуги , но  и дни недели. Каждый цвет будет соответствовать дню недели ( красный- понедельник, желтый-  вторник… воскресенье- фиолетовый)  попросить ребенка выложить  детали мозаики в  полосе цвета среды или  пятницы и т.д. </a:t>
            </a:r>
          </a:p>
          <a:p>
            <a:pPr algn="ctr"/>
            <a:endParaRPr lang="ru-RU" sz="1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66092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5373216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CF24973-C14E-6D06-7DD7-1659ED7B574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9525" y="2372883"/>
            <a:ext cx="3648405" cy="273630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0DCB666-3799-B875-D2F3-7F8E313616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720414" y="2057239"/>
            <a:ext cx="4668011" cy="3501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775777"/>
      </p:ext>
    </p:extLst>
  </p:cSld>
  <p:clrMapOvr>
    <a:masterClrMapping/>
  </p:clrMapOvr>
</p:sld>
</file>

<file path=ppt/theme/theme1.xml><?xml version="1.0" encoding="utf-8"?>
<a:theme xmlns:a="http://schemas.openxmlformats.org/drawingml/2006/main" name="Шаблон 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Шаблон 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Шаблон 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2044</TotalTime>
  <Words>306</Words>
  <Application>Microsoft Office PowerPoint</Application>
  <PresentationFormat>Экран (4:3)</PresentationFormat>
  <Paragraphs>30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5</vt:i4>
      </vt:variant>
    </vt:vector>
  </HeadingPairs>
  <TitlesOfParts>
    <vt:vector size="16" baseType="lpstr">
      <vt:lpstr>Microsoft YaHei UI</vt:lpstr>
      <vt:lpstr>Arial</vt:lpstr>
      <vt:lpstr>Bookman Old Style</vt:lpstr>
      <vt:lpstr>Calibri</vt:lpstr>
      <vt:lpstr>Helvetica Neue</vt:lpstr>
      <vt:lpstr>Monotype Corsiva</vt:lpstr>
      <vt:lpstr>Times New Roman</vt:lpstr>
      <vt:lpstr>Verdana</vt:lpstr>
      <vt:lpstr>Шаблон 2</vt:lpstr>
      <vt:lpstr>1_Шаблон 2</vt:lpstr>
      <vt:lpstr>2_Шаблон 2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OldTimber 1</cp:lastModifiedBy>
  <cp:revision>181</cp:revision>
  <cp:lastPrinted>2014-01-12T15:07:22Z</cp:lastPrinted>
  <dcterms:created xsi:type="dcterms:W3CDTF">2013-01-31T10:08:31Z</dcterms:created>
  <dcterms:modified xsi:type="dcterms:W3CDTF">2024-10-14T12:49:57Z</dcterms:modified>
</cp:coreProperties>
</file>