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notesMasterIdLst>
    <p:notesMasterId r:id="rId25"/>
  </p:notesMasterIdLst>
  <p:sldIdLst>
    <p:sldId id="256" r:id="rId2"/>
    <p:sldId id="303" r:id="rId3"/>
    <p:sldId id="267" r:id="rId4"/>
    <p:sldId id="307" r:id="rId5"/>
    <p:sldId id="308" r:id="rId6"/>
    <p:sldId id="309" r:id="rId7"/>
    <p:sldId id="311" r:id="rId8"/>
    <p:sldId id="290" r:id="rId9"/>
    <p:sldId id="294" r:id="rId10"/>
    <p:sldId id="312" r:id="rId11"/>
    <p:sldId id="313" r:id="rId12"/>
    <p:sldId id="305" r:id="rId13"/>
    <p:sldId id="315" r:id="rId14"/>
    <p:sldId id="314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299" r:id="rId23"/>
    <p:sldId id="301" r:id="rId24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26BC0"/>
    <a:srgbClr val="0A77C0"/>
    <a:srgbClr val="2BD7E9"/>
    <a:srgbClr val="57E0ED"/>
    <a:srgbClr val="FF3300"/>
    <a:srgbClr val="FF1320"/>
    <a:srgbClr val="87878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176" autoAdjust="0"/>
    <p:restoredTop sz="94660"/>
  </p:normalViewPr>
  <p:slideViewPr>
    <p:cSldViewPr snapToGrid="0">
      <p:cViewPr>
        <p:scale>
          <a:sx n="51" d="100"/>
          <a:sy n="51" d="100"/>
        </p:scale>
        <p:origin x="-1200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CE25590-AA3F-4DEA-8897-CDE70D9C3193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DAE36A1-A983-466E-88C3-B9A2AF72BA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AF2A2-C713-4402-A3C6-08FE905BF52E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0ECCD-923E-416D-80F8-AF1AF44B16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6AFCD-8A76-4BC2-B16E-941B740492E7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F3C65-3FAA-4A50-8014-2681B13248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054E9-0374-449E-B615-96561172DBE6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ECCB2-66CF-4235-B9F7-CB9B5F2993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1E46D-33A6-4D1D-B657-E5096FBEBC1D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02FB0-7919-4552-B6A3-83B935D92D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FA267-4CC2-4D52-95D6-BD1C0F8A449A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12189-6616-4565-9C4D-05582D227E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FA1A8-CBAE-4197-9473-64EC0B087E10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AAAF2-5A1F-4438-A0D9-44CC03AE2D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2FAF4-F17D-4D5E-9624-2420DEB83948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647DA-80AE-4A8A-8AC7-56FE71B507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C05EB-60BB-4B76-BF18-52D5CC66DAE7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05517-D314-485D-B9B6-848DC2E83D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4C62B-62BB-40DE-9F10-C1B82D45EAF0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39D72-4343-4369-86E7-7679E09FCD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2EE01-5B77-486D-91A7-6963939AE634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FC8C0-0408-4514-81DA-66E69D7A95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A6335-400A-4262-AD70-4B8B1732AD0E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AAD59-593B-4213-9300-267E5FEDF2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186741-E351-4D84-9591-A54D37878500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DD485BD-DAEC-46DF-A2DE-5D98A0801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e.psihologsad.ru/npd-doc?npmid=97&amp;npid=503026&amp;anchor=dfasz5ew84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528763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Региональный</a:t>
            </a:r>
            <a:r>
              <a:rPr kumimoji="0" lang="ru-RU" altLang="ru-RU" sz="1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фестиваль «Успешных образовательных практик»</a:t>
            </a:r>
            <a:endParaRPr kumimoji="0" lang="ru-RU" alt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5080" y="1249680"/>
            <a:ext cx="7117080" cy="408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4" name="Picture 4" descr="https://mbdou-1.ucoz.ru/Dizain/bezymjannyj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6827" y="2122808"/>
            <a:ext cx="5145693" cy="2799711"/>
          </a:xfrm>
          <a:prstGeom prst="rect">
            <a:avLst/>
          </a:prstGeom>
          <a:noFill/>
        </p:spPr>
      </p:pic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2343150" y="4943158"/>
            <a:ext cx="77343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Мелентьева Лидия Николаевна, педагог-психолог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МБДОУ «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Плешановский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детский сад №1»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(Оренбургская область, Красногвардейский район, с. Донское, ул. Советская д.14, индекс 461150, тел. 89228368208,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lidiya.ariskina@mail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ru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578293" y="1219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ПОВЫШЕНИЕ УРОВНЯ ПРОФЕССИОНАЛЬНОЙ КОМПЕТЕНЦИИ ПЕДАГОГА-ПСИХОЛОГА СРЕДСТВАМИ АРТ-ТЕРАПИИ В УСЛОВИЯХ ВВЕДЕНИЯ ФОП</a:t>
            </a:r>
            <a:endParaRPr kumimoji="0" lang="ru-RU" alt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ADMIN\Downloads\WhatsApp Image 2023-09-19 at 00.12.15.jpeg"/>
          <p:cNvPicPr>
            <a:picLocks noChangeAspect="1" noChangeArrowheads="1"/>
          </p:cNvPicPr>
          <p:nvPr/>
        </p:nvPicPr>
        <p:blipFill>
          <a:blip r:embed="rId2"/>
          <a:srcRect l="6398" t="179" r="6979"/>
          <a:stretch>
            <a:fillRect/>
          </a:stretch>
        </p:blipFill>
        <p:spPr bwMode="auto">
          <a:xfrm>
            <a:off x="242596" y="261258"/>
            <a:ext cx="3937518" cy="6049863"/>
          </a:xfrm>
          <a:prstGeom prst="rect">
            <a:avLst/>
          </a:prstGeom>
          <a:noFill/>
        </p:spPr>
      </p:pic>
      <p:pic>
        <p:nvPicPr>
          <p:cNvPr id="1031" name="Picture 7" descr="https://pandiaonline.ru/text/80/511/images/img1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53362" y="221297"/>
            <a:ext cx="674539" cy="860743"/>
          </a:xfrm>
          <a:prstGeom prst="rect">
            <a:avLst/>
          </a:prstGeom>
          <a:noFill/>
        </p:spPr>
      </p:pic>
      <p:sp>
        <p:nvSpPr>
          <p:cNvPr id="19459" name="AutoShape 3" descr="blob:https://web.whatsapp.com/0596edd1-a774-48a7-8e50-da5862319b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1" name="AutoShape 5" descr="blob:https://web.whatsapp.com/0596edd1-a774-48a7-8e50-da5862319b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11" name="Picture 3" descr="C:\Users\ADMIN\Downloads\WhatsApp Image 2023-09-19 at 00.12.13.jpeg"/>
          <p:cNvPicPr>
            <a:picLocks noChangeAspect="1" noChangeArrowheads="1"/>
          </p:cNvPicPr>
          <p:nvPr/>
        </p:nvPicPr>
        <p:blipFill>
          <a:blip r:embed="rId4"/>
          <a:srcRect l="7661" t="2345" r="4535"/>
          <a:stretch>
            <a:fillRect/>
          </a:stretch>
        </p:blipFill>
        <p:spPr bwMode="auto">
          <a:xfrm>
            <a:off x="7165911" y="354562"/>
            <a:ext cx="3974841" cy="5894354"/>
          </a:xfrm>
          <a:prstGeom prst="rect">
            <a:avLst/>
          </a:prstGeom>
          <a:noFill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 l="3435" b="-1479"/>
          <a:stretch>
            <a:fillRect/>
          </a:stretch>
        </p:blipFill>
        <p:spPr bwMode="auto">
          <a:xfrm>
            <a:off x="3769567" y="1561382"/>
            <a:ext cx="3620277" cy="507268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s://pandiaonline.ru/text/80/511/images/img1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3362" y="221297"/>
            <a:ext cx="674539" cy="860743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1231641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10551" y="1399591"/>
          <a:ext cx="11420662" cy="5153088"/>
        </p:xfrm>
        <a:graphic>
          <a:graphicData uri="http://schemas.openxmlformats.org/drawingml/2006/table">
            <a:tbl>
              <a:tblPr/>
              <a:tblGrid>
                <a:gridCol w="525757"/>
                <a:gridCol w="525757"/>
                <a:gridCol w="705131"/>
                <a:gridCol w="705131"/>
                <a:gridCol w="1052750"/>
                <a:gridCol w="1227178"/>
                <a:gridCol w="705131"/>
                <a:gridCol w="705131"/>
                <a:gridCol w="877085"/>
                <a:gridCol w="877085"/>
                <a:gridCol w="1051514"/>
                <a:gridCol w="1052750"/>
                <a:gridCol w="705131"/>
                <a:gridCol w="705131"/>
              </a:tblGrid>
              <a:tr h="2677178"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Технические навыки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Точность движений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выразительности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(цвет, форма, композиция)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Наличие замысла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Проявление самостоятельности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Отношение к рисованию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Речь в процессе рисования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07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2055286"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 (46%)</a:t>
                      </a:r>
                    </a:p>
                  </a:txBody>
                  <a:tcPr marL="68580" marR="68580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 (54%)</a:t>
                      </a:r>
                    </a:p>
                  </a:txBody>
                  <a:tcPr marL="68580" marR="68580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 (38%)</a:t>
                      </a:r>
                    </a:p>
                  </a:txBody>
                  <a:tcPr marL="68580" marR="68580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 (62%)</a:t>
                      </a:r>
                    </a:p>
                  </a:txBody>
                  <a:tcPr marL="68580" marR="68580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 (42%)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 (58%)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 (46%)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 (54%)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 (31%)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 (69%)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 (38%)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16(62%)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11(42%)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 (58%)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</a:tbl>
          </a:graphicData>
        </a:graphic>
      </p:graphicFrame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298580" y="298579"/>
            <a:ext cx="108423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Таблица 2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 по методике «Диагностика изобразительной деятельности»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Г.А.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Урунтаевой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s://pandiaonline.ru/text/80/511/images/img1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3362" y="221297"/>
            <a:ext cx="674539" cy="860743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35900" y="1045029"/>
          <a:ext cx="11588622" cy="5685972"/>
        </p:xfrm>
        <a:graphic>
          <a:graphicData uri="http://schemas.openxmlformats.org/drawingml/2006/table">
            <a:tbl>
              <a:tblPr/>
              <a:tblGrid>
                <a:gridCol w="2291635"/>
                <a:gridCol w="1485556"/>
                <a:gridCol w="1485556"/>
                <a:gridCol w="1485556"/>
                <a:gridCol w="1485556"/>
                <a:gridCol w="1485556"/>
                <a:gridCol w="1159174"/>
                <a:gridCol w="331026"/>
                <a:gridCol w="47981"/>
                <a:gridCol w="331026"/>
              </a:tblGrid>
              <a:tr h="455986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Психические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состояния и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свойства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личности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CDD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Уровни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CD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CDD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CD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65735" indent="457200" algn="just">
                        <a:lnSpc>
                          <a:spcPct val="113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72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65735" indent="457200" algn="just">
                        <a:lnSpc>
                          <a:spcPct val="113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72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высокий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средний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низкий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65735" indent="457200" algn="just">
                        <a:lnSpc>
                          <a:spcPct val="113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72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65735" indent="457200" algn="just">
                        <a:lnSpc>
                          <a:spcPct val="113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603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первичный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итоговый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первичный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итоговый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первичный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итоговый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D4B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65735" indent="457200" algn="just">
                        <a:lnSpc>
                          <a:spcPct val="113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72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65735" indent="457200" algn="just">
                        <a:lnSpc>
                          <a:spcPct val="113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78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Агрессивность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 (50%)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 (35%)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 (35%)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 (38%)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 (15%)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 (27%)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D4B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65735" indent="457200" algn="just">
                        <a:lnSpc>
                          <a:spcPct val="113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0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65735" indent="457200" algn="just">
                        <a:lnSpc>
                          <a:spcPct val="113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78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Тревожность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 (58%)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(19%)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 (31%)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 (54%)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(11%)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 (27%)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D4B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65735" indent="457200" algn="just">
                        <a:lnSpc>
                          <a:spcPct val="113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3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65735" indent="457200" algn="just">
                        <a:lnSpc>
                          <a:spcPct val="113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78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Самооценка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 (54%)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 (38%)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 (15%)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 (42%)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 (31%)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(20%)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D4B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65735" indent="457200" algn="just">
                        <a:lnSpc>
                          <a:spcPct val="113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3024">
                <a:tc>
                  <a:txBody>
                    <a:bodyPr/>
                    <a:lstStyle/>
                    <a:p>
                      <a:pPr marL="165735" indent="457200" algn="just">
                        <a:lnSpc>
                          <a:spcPct val="113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165735" indent="457200" algn="just">
                        <a:lnSpc>
                          <a:spcPct val="113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165735" indent="457200" algn="just">
                        <a:lnSpc>
                          <a:spcPct val="113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165735" indent="457200" algn="just">
                        <a:lnSpc>
                          <a:spcPct val="113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165735" indent="457200" algn="just">
                        <a:lnSpc>
                          <a:spcPct val="113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165735" indent="457200" algn="just">
                        <a:lnSpc>
                          <a:spcPct val="113000"/>
                        </a:lnSpc>
                        <a:spcAft>
                          <a:spcPts val="100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165735" indent="457200" algn="just">
                        <a:lnSpc>
                          <a:spcPct val="113000"/>
                        </a:lnSpc>
                        <a:spcAft>
                          <a:spcPts val="1000"/>
                        </a:spcAft>
                      </a:pP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65735" indent="457200" algn="just">
                        <a:lnSpc>
                          <a:spcPct val="113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1231641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5674" y="333182"/>
            <a:ext cx="99553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Таблица 1. Диагностика состояния и свойств личности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s://pandiaonline.ru/text/80/511/images/img1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3362" y="221297"/>
            <a:ext cx="674539" cy="860743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1231641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5511" y="6024855"/>
            <a:ext cx="99553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Тренинг «Жизнь прекрасна!»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021" y="226267"/>
            <a:ext cx="6239069" cy="35094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1592" y="2358312"/>
            <a:ext cx="5745436" cy="32318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0530" y="3937517"/>
            <a:ext cx="3723200" cy="2094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0008" y="242596"/>
            <a:ext cx="3338938" cy="18781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s://pandiaonline.ru/text/80/511/images/img1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3362" y="221297"/>
            <a:ext cx="674539" cy="860743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1231641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" y="335902"/>
            <a:ext cx="5861180" cy="50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0583" y="335901"/>
            <a:ext cx="4797490" cy="501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830866" y="5651631"/>
            <a:ext cx="99553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Тренинг «Вы все сможете!»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s://pandiaonline.ru/text/80/511/images/img1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3362" y="221297"/>
            <a:ext cx="674539" cy="860743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1231641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ADMIN\Downloads\WhatsApp Image 2023-09-19 at 08.52.5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322" y="354563"/>
            <a:ext cx="4694854" cy="6259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ADMIN\Downloads\WhatsApp Image 2023-09-19 at 09.00.13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6653008" y="-174451"/>
            <a:ext cx="2966893" cy="3955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6865" y="3502212"/>
            <a:ext cx="3956181" cy="2967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s://pandiaonline.ru/text/80/511/images/img1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3362" y="221297"/>
            <a:ext cx="674539" cy="860743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1231641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Педагог-психолог\Нормативно-правовая документация\Документы психолога\2022-2023\самообразование\Дипломы\Слайд6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5739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s://pandiaonline.ru/text/80/511/images/img1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3362" y="221297"/>
            <a:ext cx="674539" cy="860743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1231641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C:\Users\ADMIN\Downloads\33640 - Благодарность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7820" y="3601616"/>
            <a:ext cx="4310743" cy="298579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4" name="Picture 2" descr="D:\Педагог-психолог\Нормативно-правовая документация\Самоогбразование\олимпиады и конкурсы\конкурсы\2022-2023\Педагог-психолог Оренбургской области 2022\Приложение\Участие в конкурсах\Результативность детей\Конкурс Фантастические животные\Слайд3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343" y="335901"/>
            <a:ext cx="3346580" cy="2509935"/>
          </a:xfrm>
          <a:prstGeom prst="rect">
            <a:avLst/>
          </a:prstGeom>
          <a:noFill/>
        </p:spPr>
      </p:pic>
      <p:pic>
        <p:nvPicPr>
          <p:cNvPr id="3075" name="Picture 3" descr="D:\Педагог-психолог\Нормативно-правовая документация\Самоогбразование\олимпиады и конкурсы\конкурсы\2022-2023\Педагог-психолог Оренбургской области 2022\Приложение\Участие в конкурсах\Результативность детей\Конкурс Фантастические животные\Слайд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8343" y="335901"/>
            <a:ext cx="3346580" cy="2509935"/>
          </a:xfrm>
          <a:prstGeom prst="rect">
            <a:avLst/>
          </a:prstGeom>
          <a:noFill/>
        </p:spPr>
      </p:pic>
      <p:pic>
        <p:nvPicPr>
          <p:cNvPr id="3076" name="Picture 4" descr="D:\Педагог-психолог\Нормативно-правовая документация\Самоогбразование\олимпиады и конкурсы\конкурсы\2022-2023\Педагог-психолог Оренбургской области 2022\Приложение\Участие в конкурсах\Результативность детей\Конкурс Фантастические животные\Слайд2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986" y="242593"/>
            <a:ext cx="4180119" cy="31350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8" name="Picture 6" descr="D:\Педагог-психолог\Нормативно-правовая документация\Самоогбразование\олимпиады и конкурсы\конкурсы\2022-2023\Педагог-психолог Оренбургской области 2022\Приложение\Участие в конкурсах\Результативность детей\Конкурс Фантастические животные\Слайд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242595"/>
            <a:ext cx="4279642" cy="32097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9" name="Picture 7" descr="D:\Педагог-психолог\Нормативно-правовая документация\Самоогбразование\олимпиады и конкурсы\конкурсы\2022-2023\Педагог-психолог Оренбургской области 2022\Приложение\Участие в конкурсах\Результативность детей\Конкурс Фантастические животные\Слайд3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634" y="3531636"/>
            <a:ext cx="4111690" cy="30837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s://pandiaonline.ru/text/80/511/images/img1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3362" y="221297"/>
            <a:ext cx="674539" cy="860743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1231641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D:\Педагог-психолог\Нормативно-правовая документация\Самоогбразование\олимпиады и конкурсы\конкурсы\2022-2023\Педагог-психолог Оренбургской области 2022\Приложение\Участие в конкурсах\Результативность детей\Олимпиада\Каскинова Л.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983" y="223935"/>
            <a:ext cx="3597593" cy="2543338"/>
          </a:xfrm>
          <a:prstGeom prst="rect">
            <a:avLst/>
          </a:prstGeom>
          <a:noFill/>
        </p:spPr>
      </p:pic>
      <p:pic>
        <p:nvPicPr>
          <p:cNvPr id="4099" name="Picture 3" descr="D:\Педагог-психолог\Нормативно-правовая документация\Самоогбразование\олимпиады и конкурсы\конкурсы\2022-2023\Педагог-психолог Оренбургской области 2022\Приложение\Участие в конкурсах\Результативность детей\Олимпиада\Знаменщиков Андрей - диплом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983" y="223935"/>
            <a:ext cx="3597593" cy="25433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00" name="Picture 4" descr="D:\Педагог-психолог\Нормативно-правовая документация\Самоогбразование\олимпиады и конкурсы\конкурсы\2022-2023\Педагог-психолог Оренбургской области 2022\Приложение\Участие в конкурсах\Результативность детей\Олимпиада\Каскинова Л.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2490" y="1380931"/>
            <a:ext cx="3694923" cy="26121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01" name="Picture 5" descr="D:\Педагог-психолог\Нормативно-правовая документация\Самоогбразование\олимпиады и конкурсы\конкурсы\2022-2023\Педагог-психолог Оренбургской области 2022\Приложение\Участие в конкурсах\Результативность детей\Олимпиада\Раисова М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7721" y="2786478"/>
            <a:ext cx="3911471" cy="27652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02" name="Picture 6" descr="D:\Педагог-психолог\Нормативно-правовая документация\Самоогбразование\олимпиады и конкурсы\конкурсы\2022-2023\Педагог-психолог Оренбургской области 2022\Приложение\Участие в конкурсах\Результативность детей\Олимпиада\Юлтыев 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85584" y="4027885"/>
            <a:ext cx="3545634" cy="25066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03" name="Picture 7" descr="D:\Педагог-психолог\Нормативно-правовая документация\Самоогбразование\олимпиады и конкурсы\конкурсы\2022-2023\Педагог-психолог Оренбургской области 2022\Приложение\Участие в конкурсах\Результативность детей\Олимпиада\Соловьев Л.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5721" y="4351149"/>
            <a:ext cx="3127699" cy="22111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6621" y="279918"/>
            <a:ext cx="3060440" cy="21635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s://pandiaonline.ru/text/80/511/images/img1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3362" y="221297"/>
            <a:ext cx="674539" cy="860743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1231641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D:\Педагог-психолог\Нормативно-правовая документация\Самоогбразование\олимпиады и конкурсы\конкурсы\2022-2023\Педагог-психолог Оренбургской области 2022\фото и видео для ролика\_MG_3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414" y="284647"/>
            <a:ext cx="9887178" cy="6285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Ребенок, Играть, Изучение, Цвет, Учить, Зна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975360" y="1021081"/>
            <a:ext cx="5181600" cy="262127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273050" indent="-2730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spcBef>
                <a:spcPts val="575"/>
              </a:spcBef>
              <a:buClr>
                <a:srgbClr val="FF3300"/>
              </a:buClr>
              <a:buSzPct val="85000"/>
              <a:defRPr/>
            </a:pPr>
            <a:endParaRPr lang="ru-RU" altLang="ru-RU" sz="16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777240" y="701041"/>
            <a:ext cx="5501640" cy="339851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0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Дошкольное образование</a:t>
            </a:r>
          </a:p>
          <a:p>
            <a:pPr algn="ctr"/>
            <a:r>
              <a:rPr lang="ru-RU" sz="2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это один из основных этапов в жизни ребёнка, который способствует  его полноценному развитию  и подготовке  к школьной программе.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  <a:p>
            <a:pPr lvl="0" algn="ctr"/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ts val="575"/>
              </a:spcBef>
              <a:buClr>
                <a:srgbClr val="FF3300"/>
              </a:buClr>
              <a:buSzPct val="85000"/>
              <a:defRPr/>
            </a:pPr>
            <a:endParaRPr lang="ru-RU" alt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 descr="https://pandiaonline.ru/text/80/511/images/img1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55242" y="221297"/>
            <a:ext cx="674539" cy="860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s://pandiaonline.ru/text/80/511/images/img1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3362" y="221297"/>
            <a:ext cx="674539" cy="860743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1231641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D:\Педагог-психолог\Нормативно-правовая документация\Самоогбразование\олимпиады и конкурсы\конкурсы\2022-2023\Педагог-психолог Оренбургской области 2022\фото и видео для ролика\_MG_32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02" y="298579"/>
            <a:ext cx="8007129" cy="53378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:\Педагог-психолог\Нормативно-правовая работа\Самоогбразование\олимпиады и конкурсы\конкурсы\2021-2022\МИГ\грамота.jpg"/>
          <p:cNvPicPr/>
          <p:nvPr/>
        </p:nvPicPr>
        <p:blipFill>
          <a:blip r:embed="rId4" cstate="print"/>
          <a:srcRect l="2977" t="3457" r="-551" b="2716"/>
          <a:stretch>
            <a:fillRect/>
          </a:stretch>
        </p:blipFill>
        <p:spPr bwMode="auto">
          <a:xfrm>
            <a:off x="5952932" y="2612571"/>
            <a:ext cx="5766318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1231641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H:\ЛИДА\CCI07052020_0001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987004" y="615820"/>
            <a:ext cx="4204996" cy="5728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7" descr="https://pandiaonline.ru/text/80/511/images/img1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53362" y="221297"/>
            <a:ext cx="674539" cy="860743"/>
          </a:xfrm>
          <a:prstGeom prst="rect">
            <a:avLst/>
          </a:prstGeom>
          <a:noFill/>
        </p:spPr>
      </p:pic>
      <p:pic>
        <p:nvPicPr>
          <p:cNvPr id="7171" name="Picture 3" descr="C:\Users\ADMIN\Downloads\WhatsApp Image 2023-09-19 at 09.36.55.jpeg"/>
          <p:cNvPicPr>
            <a:picLocks noChangeAspect="1" noChangeArrowheads="1"/>
          </p:cNvPicPr>
          <p:nvPr/>
        </p:nvPicPr>
        <p:blipFill>
          <a:blip r:embed="rId4"/>
          <a:srcRect t="6012" r="1942"/>
          <a:stretch>
            <a:fillRect/>
          </a:stretch>
        </p:blipFill>
        <p:spPr bwMode="auto">
          <a:xfrm rot="16200000">
            <a:off x="-951723" y="1548882"/>
            <a:ext cx="5822304" cy="39188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170" name="Picture 2" descr="C:\Users\ADMIN\Downloads\WhatsApp Image 2023-09-19 at 09.36.54.jpeg"/>
          <p:cNvPicPr>
            <a:picLocks noChangeAspect="1" noChangeArrowheads="1"/>
          </p:cNvPicPr>
          <p:nvPr/>
        </p:nvPicPr>
        <p:blipFill>
          <a:blip r:embed="rId5"/>
          <a:srcRect l="2747" t="-313" r="4608" b="1095"/>
          <a:stretch>
            <a:fillRect/>
          </a:stretch>
        </p:blipFill>
        <p:spPr bwMode="auto">
          <a:xfrm>
            <a:off x="3694923" y="0"/>
            <a:ext cx="4609322" cy="68580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AppData\Local\Temp\Rar$DIa7564.23929\Сборник тезисов 29.10.19_page-0001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5840" y="320040"/>
            <a:ext cx="3026480" cy="44805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" name="Рисунок 2" descr="C:\Users\1\AppData\Local\Temp\Rar$DIa7240.37381\Сборник_page-0001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804160" y="1104968"/>
            <a:ext cx="3124200" cy="448811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Гость\AppData\Local\Microsoft\Windows\Temporary Internet Files\Content.Word\77d4d2004fecd53533b50d988bafd864_page-0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4041" y="1828800"/>
            <a:ext cx="3139440" cy="44196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25839" y="2240281"/>
            <a:ext cx="3124201" cy="434671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3855720" y="277495"/>
            <a:ext cx="7940040" cy="7386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Публикация опыта в научной и учебно-методической литературе с международным участием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ttps://kartinkived.ru/wp-content/uploads/2021/06/34-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4419600" y="4937760"/>
            <a:ext cx="3429000" cy="5791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675120" y="3672840"/>
            <a:ext cx="3550920" cy="5638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590800" y="3672840"/>
            <a:ext cx="2910840" cy="5791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429000" y="2331720"/>
            <a:ext cx="4465320" cy="518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111125" y="430213"/>
            <a:ext cx="10694988" cy="5254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ru-RU" sz="3600" spc="300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1188720" y="701040"/>
            <a:ext cx="9601200" cy="536447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 eaLnBrk="1" hangingPunct="1">
              <a:spcBef>
                <a:spcPts val="575"/>
              </a:spcBef>
              <a:buClr>
                <a:srgbClr val="FF3300"/>
              </a:buClr>
              <a:buSzPct val="85000"/>
              <a:defRPr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Профессиональная компетентность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педагога-психолога происходит в процессах постоянного профессионального образования и практической деятельности и может быть представлена как интегрированная структура:</a:t>
            </a:r>
          </a:p>
          <a:p>
            <a:pPr marL="0" indent="0" algn="just" eaLnBrk="1" hangingPunct="1">
              <a:spcBef>
                <a:spcPts val="575"/>
              </a:spcBef>
              <a:buClr>
                <a:srgbClr val="FF3300"/>
              </a:buClr>
              <a:buSzPct val="85000"/>
              <a:defRPr/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Интегрированная структура</a:t>
            </a:r>
          </a:p>
          <a:p>
            <a:pPr marL="0" indent="0" algn="just" eaLnBrk="1" hangingPunct="1">
              <a:spcBef>
                <a:spcPts val="575"/>
              </a:spcBef>
              <a:buClr>
                <a:srgbClr val="FF3300"/>
              </a:buClr>
              <a:buSzPct val="85000"/>
              <a:defRPr/>
            </a:pPr>
            <a:endParaRPr lang="ru-RU" alt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spcBef>
                <a:spcPts val="575"/>
              </a:spcBef>
              <a:buClr>
                <a:srgbClr val="FF3300"/>
              </a:buClr>
              <a:buSzPct val="85000"/>
              <a:defRPr/>
            </a:pPr>
            <a:endParaRPr lang="ru-RU" alt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spcBef>
                <a:spcPts val="575"/>
              </a:spcBef>
              <a:buClr>
                <a:srgbClr val="FF3300"/>
              </a:buClr>
              <a:buSzPct val="85000"/>
              <a:defRPr/>
            </a:pPr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специальную готовность                    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организационно-деятельностную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компетентность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квалификацию в деятельности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ts val="575"/>
              </a:spcBef>
              <a:buClr>
                <a:srgbClr val="FF3300"/>
              </a:buClr>
              <a:buSzPct val="85000"/>
              <a:defRPr/>
            </a:pPr>
            <a:endParaRPr lang="ru-RU" alt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rot="5400000">
            <a:off x="3985260" y="3009900"/>
            <a:ext cx="777240" cy="4876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6200000" flipH="1">
            <a:off x="7025640" y="2971800"/>
            <a:ext cx="74676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6200000" flipH="1">
            <a:off x="5029200" y="3855720"/>
            <a:ext cx="2026920" cy="457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4419600" y="4937760"/>
            <a:ext cx="3429000" cy="5791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675120" y="3672840"/>
            <a:ext cx="3550920" cy="5638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590800" y="3672840"/>
            <a:ext cx="2910840" cy="5791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429000" y="2331720"/>
            <a:ext cx="4465320" cy="518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111125" y="430213"/>
            <a:ext cx="10694988" cy="5254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ru-RU" sz="3600" spc="300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1188720" y="701040"/>
            <a:ext cx="9601200" cy="536447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 eaLnBrk="1" hangingPunct="1">
              <a:spcBef>
                <a:spcPts val="575"/>
              </a:spcBef>
              <a:buClr>
                <a:srgbClr val="FF3300"/>
              </a:buClr>
              <a:buSzPct val="85000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Профессиональной компетентности  педагога-психолога происходит в процессах постоянного профессионального образования и практической деятельности и может быть представлена как интегрированная структура:</a:t>
            </a:r>
          </a:p>
          <a:p>
            <a:pPr marL="0" indent="0" algn="just" eaLnBrk="1" hangingPunct="1">
              <a:spcBef>
                <a:spcPts val="575"/>
              </a:spcBef>
              <a:buClr>
                <a:srgbClr val="FF3300"/>
              </a:buClr>
              <a:buSzPct val="85000"/>
              <a:defRPr/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Интегрированная структура</a:t>
            </a:r>
          </a:p>
          <a:p>
            <a:pPr marL="0" indent="0" algn="just" eaLnBrk="1" hangingPunct="1">
              <a:spcBef>
                <a:spcPts val="575"/>
              </a:spcBef>
              <a:buClr>
                <a:srgbClr val="FF3300"/>
              </a:buClr>
              <a:buSzPct val="85000"/>
              <a:defRPr/>
            </a:pPr>
            <a:endParaRPr lang="ru-RU" alt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spcBef>
                <a:spcPts val="575"/>
              </a:spcBef>
              <a:buClr>
                <a:srgbClr val="FF3300"/>
              </a:buClr>
              <a:buSzPct val="85000"/>
              <a:defRPr/>
            </a:pPr>
            <a:endParaRPr lang="ru-RU" alt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spcBef>
                <a:spcPts val="575"/>
              </a:spcBef>
              <a:buClr>
                <a:srgbClr val="FF3300"/>
              </a:buClr>
              <a:buSzPct val="85000"/>
              <a:defRPr/>
            </a:pPr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специальную готовность                    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организационно-деятельностную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компетентность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квалификацию в деятельности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ts val="575"/>
              </a:spcBef>
              <a:buClr>
                <a:srgbClr val="FF3300"/>
              </a:buClr>
              <a:buSzPct val="85000"/>
              <a:defRPr/>
            </a:pPr>
            <a:endParaRPr lang="ru-RU" alt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rot="5400000">
            <a:off x="3985260" y="3009900"/>
            <a:ext cx="777240" cy="4876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6200000" flipH="1">
            <a:off x="7025640" y="2971800"/>
            <a:ext cx="74676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6200000" flipH="1">
            <a:off x="5029200" y="3855720"/>
            <a:ext cx="2026920" cy="457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4495800" y="228601"/>
            <a:ext cx="7406640" cy="701039"/>
          </a:xfrm>
          <a:prstGeom prst="rect">
            <a:avLst/>
          </a:prstGeom>
          <a:ln/>
          <a:extLst>
            <a:ext uri="{909E8E84-426E-40DD-AFC4-6F175D3DCCD1}"/>
            <a:ext uri="{91240B29-F687-4F45-9708-019B960494DF}"/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0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Арт-терапия</a:t>
            </a:r>
            <a:r>
              <a:rPr lang="ru-RU" sz="20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 в образовании-</a:t>
            </a:r>
          </a:p>
          <a:p>
            <a:pPr algn="ctr"/>
            <a:r>
              <a:rPr lang="ru-RU" sz="2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это система инноваций, которая характеризуется:</a:t>
            </a:r>
          </a:p>
          <a:p>
            <a:pPr algn="ctr"/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  <a:p>
            <a:pPr lvl="0" algn="ctr"/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ts val="575"/>
              </a:spcBef>
              <a:buClr>
                <a:srgbClr val="FF3300"/>
              </a:buClr>
              <a:buSzPct val="85000"/>
              <a:defRPr/>
            </a:pPr>
            <a:endParaRPr lang="ru-RU" alt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 bwMode="auto">
          <a:xfrm>
            <a:off x="4937760" y="1005841"/>
            <a:ext cx="6675120" cy="3566159"/>
          </a:xfrm>
          <a:prstGeom prst="rect">
            <a:avLst/>
          </a:prstGeom>
          <a:ln/>
          <a:extLst>
            <a:ext uri="{909E8E84-426E-40DD-AFC4-6F175D3DCCD1}"/>
            <a:ext uri="{91240B29-F687-4F45-9708-019B960494DF}"/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buAutoNum type="arabicParenR"/>
            </a:pPr>
            <a:r>
              <a:rPr lang="ru-RU" sz="2000" i="1" dirty="0" smtClean="0">
                <a:latin typeface="Bookman Old Style" pitchFamily="18" charset="0"/>
              </a:rPr>
              <a:t>комплексом теоретических и практических идей, новых технологий;</a:t>
            </a:r>
          </a:p>
          <a:p>
            <a:pPr marL="457200" indent="-457200">
              <a:buAutoNum type="arabicParenR"/>
            </a:pPr>
            <a:r>
              <a:rPr lang="ru-RU" sz="2000" i="1" dirty="0" smtClean="0">
                <a:latin typeface="Bookman Old Style" pitchFamily="18" charset="0"/>
              </a:rPr>
              <a:t>многообразием связей с социальными, психологическими и педагогическими явлениями; </a:t>
            </a:r>
          </a:p>
          <a:p>
            <a:pPr marL="457200" indent="-457200">
              <a:buAutoNum type="arabicParenR"/>
            </a:pPr>
            <a:r>
              <a:rPr lang="ru-RU" sz="2000" i="1" dirty="0" smtClean="0">
                <a:latin typeface="Bookman Old Style" pitchFamily="18" charset="0"/>
              </a:rPr>
              <a:t>3) относительной самостоятельностью (обособленностью) от других составляющих педагогической действительности (процессов обуче­ния, управления и др.); </a:t>
            </a:r>
          </a:p>
          <a:p>
            <a:pPr marL="457200" indent="-457200">
              <a:buAutoNum type="arabicParenR"/>
            </a:pPr>
            <a:r>
              <a:rPr lang="ru-RU" sz="2000" i="1" dirty="0" smtClean="0">
                <a:latin typeface="Bookman Old Style" pitchFamily="18" charset="0"/>
              </a:rPr>
              <a:t>4) способностью к интеграции, трансформации.</a:t>
            </a:r>
            <a:endParaRPr lang="ru-RU" sz="20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  <a:p>
            <a:pPr lvl="0" algn="ctr"/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ts val="575"/>
              </a:spcBef>
              <a:buClr>
                <a:srgbClr val="FF3300"/>
              </a:buClr>
              <a:buSzPct val="85000"/>
              <a:defRPr/>
            </a:pPr>
            <a:endParaRPr lang="ru-RU" alt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s://pandiaonline.ru/text/80/511/images/img1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3362" y="221297"/>
            <a:ext cx="674539" cy="860743"/>
          </a:xfrm>
          <a:prstGeom prst="rect">
            <a:avLst/>
          </a:prstGeom>
          <a:noFill/>
        </p:spPr>
      </p:pic>
      <p:pic>
        <p:nvPicPr>
          <p:cNvPr id="2052" name="Picture 4" descr="https://enotnavolge.ru/wp-content/uploads/1/4/0/14002190d9226744e1f16dfdddf31e7a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782" y="0"/>
            <a:ext cx="94736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 bwMode="auto">
          <a:xfrm>
            <a:off x="289560" y="1127760"/>
            <a:ext cx="11643360" cy="5364479"/>
          </a:xfrm>
          <a:prstGeom prst="rect">
            <a:avLst/>
          </a:prstGeom>
          <a:ln/>
          <a:extLst>
            <a:ext uri="{909E8E84-426E-40DD-AFC4-6F175D3DCCD1}"/>
            <a:ext uri="{91240B29-F687-4F45-9708-019B960494DF}"/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Нормотипичные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дети с нормативным кризисом развития;</a:t>
            </a:r>
          </a:p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2) Обучающиеся с ООП;</a:t>
            </a:r>
          </a:p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3) Дети и (или) семьи, находящиеся в трудной жизненной ситуации, признанные таковыми в нормативно установленном порядке;</a:t>
            </a:r>
          </a:p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4) Дети и (или) семьи, находящиеся в социально опасном положении (безнадзорные, беспризорные, склонные к бродяжничеству), признанные таковыми в нормативно установленном порядке;</a:t>
            </a:r>
          </a:p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5) Обучающиеся "группы риска": проявляющие комплекс выраженных факторов риска негативных проявлений (импульсивность, агрессивность, неустойчивая или крайне низкая (завышенная) самооценка, завышенный уровень притязаний).</a:t>
            </a:r>
          </a:p>
          <a:p>
            <a:pPr marL="0" indent="0" eaLnBrk="1" hangingPunct="1">
              <a:spcBef>
                <a:spcPts val="575"/>
              </a:spcBef>
              <a:buClr>
                <a:srgbClr val="FF3300"/>
              </a:buClr>
              <a:buSzPct val="85000"/>
              <a:defRPr/>
            </a:pPr>
            <a:endParaRPr lang="ru-RU" alt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73224" y="245428"/>
            <a:ext cx="10599576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Пункт 27.8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ФОП ДО  выделяет пять категорий целевых групп</a:t>
            </a:r>
            <a:r>
              <a:rPr lang="ru-RU" sz="2400" dirty="0" smtClean="0"/>
              <a:t>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 descr="https://pandiaonline.ru/text/80/511/images/img1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53362" y="221297"/>
            <a:ext cx="674539" cy="860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1125" y="430213"/>
            <a:ext cx="10694988" cy="5254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ru-RU" sz="3600" spc="300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485192" y="701040"/>
            <a:ext cx="10450286" cy="536447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 eaLnBrk="1" hangingPunct="1">
              <a:spcBef>
                <a:spcPts val="575"/>
              </a:spcBef>
              <a:buClr>
                <a:srgbClr val="FF3300"/>
              </a:buClr>
              <a:buSzPct val="85000"/>
              <a:defRPr/>
            </a:pPr>
            <a:r>
              <a:rPr lang="ru-RU" altLang="ru-RU" sz="2400" b="1" dirty="0" err="1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изучение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арт-терапии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как метода работы с детьми дошкольного возраста «группы риска». Повышение уровня профессиональной компетенции педагога-психолога средствами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арт-терапии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just"/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lvl="0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Изучить психолого-педагогическую литературу по проблеме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арт-терапии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как метода работы с детьми «группы риска».</a:t>
            </a:r>
          </a:p>
          <a:p>
            <a:pPr lvl="0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Провести экспериментальное исследование, направленное на изучение психологических особенностей детей дошкольного возраста «группы риска».</a:t>
            </a:r>
          </a:p>
          <a:p>
            <a:pPr lvl="0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Разработать и реализовать систему занятий с использованием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арт-терапии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 детьми дошкольного возраста «группы риска».</a:t>
            </a:r>
          </a:p>
          <a:p>
            <a:pPr lvl="0"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Практическая значимость: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применение полученных данных в разработке и внедрении программ, направленных на реализацию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арт-терапевтического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направления в рамках дошкольного образовательного учреждения.</a:t>
            </a:r>
          </a:p>
          <a:p>
            <a:pPr marL="0" indent="0" eaLnBrk="1" hangingPunct="1">
              <a:spcBef>
                <a:spcPts val="575"/>
              </a:spcBef>
              <a:buClr>
                <a:srgbClr val="FF3300"/>
              </a:buClr>
              <a:buSzPct val="85000"/>
              <a:defRPr/>
            </a:pPr>
            <a:endParaRPr lang="ru-RU" alt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https://pandiaonline.ru/text/80/511/images/img1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3362" y="221297"/>
            <a:ext cx="674539" cy="860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F:\поделка по сказке Пушкина\IMG_20190828_1613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4720" y="3169920"/>
            <a:ext cx="2331720" cy="324612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D:\Педагог-психолог\Нормативно-правовая работа\фото\диагностика\Арт-терапия\картинки из песка\20191224_1027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9960" y="902891"/>
            <a:ext cx="2103120" cy="211462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D:\Педагог-психолог\Нормативно-правовая работа\фото\диагностика\Арт-терапия\елка из ватных дисков\20191224_1121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813712" y="1054607"/>
            <a:ext cx="2910840" cy="253898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2"/>
          <p:cNvSpPr>
            <a:spLocks noChangeArrowheads="1"/>
          </p:cNvSpPr>
          <p:nvPr/>
        </p:nvSpPr>
        <p:spPr bwMode="auto">
          <a:xfrm>
            <a:off x="2042160" y="245428"/>
            <a:ext cx="837438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Творческие работы детей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D:\Педагог-психолог\Коррекционно-развивающая работа\Проведенные занятия отчёт\мандалотерапия\фото старшая А\IMG_06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02039" y="870585"/>
            <a:ext cx="3220720" cy="18116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126" name="Picture 6" descr="D:\Педагог-психолог\Коррекционно-развивающая работа\Проведенные занятия отчёт\мандалотерапия\фото старшая Б\день 2\IMG_1258.JPG"/>
          <p:cNvPicPr>
            <a:picLocks noChangeAspect="1" noChangeArrowheads="1"/>
          </p:cNvPicPr>
          <p:nvPr/>
        </p:nvPicPr>
        <p:blipFill>
          <a:blip r:embed="rId6" cstate="print"/>
          <a:srcRect t="16895" r="6593"/>
          <a:stretch>
            <a:fillRect/>
          </a:stretch>
        </p:blipFill>
        <p:spPr bwMode="auto">
          <a:xfrm>
            <a:off x="6141401" y="3957462"/>
            <a:ext cx="3688399" cy="246109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7" name="Picture 7" descr="D:\Педагог-психолог\Коррекционно-развивающая работа\Проведенные занятия отчёт\мандалотерапия\фото старшая А\IMG_059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883920"/>
            <a:ext cx="3028996" cy="5425440"/>
          </a:xfrm>
          <a:prstGeom prst="rect">
            <a:avLst/>
          </a:prstGeom>
          <a:noFill/>
        </p:spPr>
      </p:pic>
      <p:pic>
        <p:nvPicPr>
          <p:cNvPr id="18" name="Picture 1" descr="D:\Педагог-психолог\Нормативно-правовая работа\фото\диагностика\Арт-терапия\Рисунок из пластилина\20191030_121756.jpg"/>
          <p:cNvPicPr>
            <a:picLocks noChangeAspect="1" noChangeArrowheads="1"/>
          </p:cNvPicPr>
          <p:nvPr/>
        </p:nvPicPr>
        <p:blipFill>
          <a:blip r:embed="rId8" cstate="print"/>
          <a:srcRect t="19168" r="4910" b="8667"/>
          <a:stretch>
            <a:fillRect/>
          </a:stretch>
        </p:blipFill>
        <p:spPr bwMode="auto">
          <a:xfrm>
            <a:off x="8732520" y="2834640"/>
            <a:ext cx="3108960" cy="248412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7" descr="https://pandiaonline.ru/text/80/511/images/img1_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53362" y="221297"/>
            <a:ext cx="674539" cy="860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r="11024"/>
          <a:stretch>
            <a:fillRect/>
          </a:stretch>
        </p:blipFill>
        <p:spPr bwMode="auto">
          <a:xfrm>
            <a:off x="6257731" y="255249"/>
            <a:ext cx="5166360" cy="349565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https://pandiaonline.ru/text/80/511/images/img1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53362" y="221297"/>
            <a:ext cx="674539" cy="860743"/>
          </a:xfrm>
          <a:prstGeom prst="rect">
            <a:avLst/>
          </a:prstGeom>
          <a:noFill/>
        </p:spPr>
      </p:pic>
      <p:pic>
        <p:nvPicPr>
          <p:cNvPr id="1035" name="Picture 11" descr="D:\Педагог-психолог\Нормативно-правовая работа\фото\диагностика\Арт-терапия\картинки из песка\20191224_101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7550" y="3993504"/>
            <a:ext cx="2593909" cy="259390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59" name="AutoShape 3" descr="blob:https://web.whatsapp.com/0596edd1-a774-48a7-8e50-da5862319b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1" name="AutoShape 5" descr="blob:https://web.whatsapp.com/0596edd1-a774-48a7-8e50-da5862319b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223" y="244799"/>
            <a:ext cx="5296851" cy="39726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50905" y="3107094"/>
            <a:ext cx="4488292" cy="341500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040" y="4315407"/>
            <a:ext cx="2904931" cy="21786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mbria/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атовое стекло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2365</TotalTime>
  <Words>614</Words>
  <Application>Microsoft Office PowerPoint</Application>
  <PresentationFormat>Произвольный</PresentationFormat>
  <Paragraphs>137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паоа</dc:title>
  <dc:creator>Tatyana</dc:creator>
  <cp:lastModifiedBy>Воронцова</cp:lastModifiedBy>
  <cp:revision>208</cp:revision>
  <dcterms:created xsi:type="dcterms:W3CDTF">2016-12-10T08:21:45Z</dcterms:created>
  <dcterms:modified xsi:type="dcterms:W3CDTF">2023-09-19T06:45:55Z</dcterms:modified>
</cp:coreProperties>
</file>