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315" r:id="rId3"/>
    <p:sldId id="257" r:id="rId4"/>
    <p:sldId id="270" r:id="rId5"/>
    <p:sldId id="271" r:id="rId6"/>
    <p:sldId id="314" r:id="rId7"/>
    <p:sldId id="313" r:id="rId8"/>
    <p:sldId id="297" r:id="rId9"/>
    <p:sldId id="316" r:id="rId10"/>
    <p:sldId id="311" r:id="rId11"/>
    <p:sldId id="310" r:id="rId12"/>
    <p:sldId id="308" r:id="rId13"/>
    <p:sldId id="298" r:id="rId14"/>
    <p:sldId id="299" r:id="rId15"/>
    <p:sldId id="303" r:id="rId16"/>
    <p:sldId id="312" r:id="rId17"/>
    <p:sldId id="304" r:id="rId18"/>
    <p:sldId id="274" r:id="rId19"/>
    <p:sldId id="305" r:id="rId20"/>
    <p:sldId id="306" r:id="rId21"/>
    <p:sldId id="287" r:id="rId22"/>
    <p:sldId id="307" r:id="rId23"/>
    <p:sldId id="288" r:id="rId24"/>
    <p:sldId id="28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4F3F07-1A53-4D4C-8130-990E5397A1F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D59A264-923E-4A45-8A26-B759D53580EA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Формировать первичные представления  о природном многообразии планеты Земля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156F7EAB-BBFC-4E51-81F3-96B77EDF342D}" type="parTrans" cxnId="{BE7E782B-F612-40CC-AAFD-EDC12245EFE5}">
      <dgm:prSet/>
      <dgm:spPr/>
      <dgm:t>
        <a:bodyPr/>
        <a:lstStyle/>
        <a:p>
          <a:endParaRPr lang="ru-RU"/>
        </a:p>
      </dgm:t>
    </dgm:pt>
    <dgm:pt modelId="{6A4B9774-B958-4E1D-BEE1-5324DD3DE5F0}" type="sibTrans" cxnId="{BE7E782B-F612-40CC-AAFD-EDC12245EFE5}">
      <dgm:prSet/>
      <dgm:spPr/>
      <dgm:t>
        <a:bodyPr/>
        <a:lstStyle/>
        <a:p>
          <a:endParaRPr lang="ru-RU"/>
        </a:p>
      </dgm:t>
    </dgm:pt>
    <dgm:pt modelId="{C1511A98-0D4B-4C62-AFE6-C540CE366735}">
      <dgm:prSet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Развивать познавательный интерес дошкольников к миру природы; эстетические чувства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8A5AF894-4110-4D31-9A74-1D7E9E146BE2}" type="parTrans" cxnId="{5E37D618-830E-4B20-9D0F-004D990ED875}">
      <dgm:prSet/>
      <dgm:spPr/>
      <dgm:t>
        <a:bodyPr/>
        <a:lstStyle/>
        <a:p>
          <a:endParaRPr lang="ru-RU"/>
        </a:p>
      </dgm:t>
    </dgm:pt>
    <dgm:pt modelId="{E50BA5B1-CA2F-4F81-9488-7A13D94D719B}" type="sibTrans" cxnId="{5E37D618-830E-4B20-9D0F-004D990ED875}">
      <dgm:prSet/>
      <dgm:spPr/>
      <dgm:t>
        <a:bodyPr/>
        <a:lstStyle/>
        <a:p>
          <a:endParaRPr lang="ru-RU"/>
        </a:p>
      </dgm:t>
    </dgm:pt>
    <dgm:pt modelId="{B79A2934-7898-4359-A12D-0E729C6266C1}">
      <dgm:prSet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Воспитывать любовь к природе, желания беречь ее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82AA5787-13C3-4628-B433-7C6C661893E1}" type="parTrans" cxnId="{F404CBB6-F9A0-4EFE-9E32-D3A136E307D9}">
      <dgm:prSet/>
      <dgm:spPr/>
      <dgm:t>
        <a:bodyPr/>
        <a:lstStyle/>
        <a:p>
          <a:endParaRPr lang="ru-RU"/>
        </a:p>
      </dgm:t>
    </dgm:pt>
    <dgm:pt modelId="{A40791EE-9C53-44A7-85E9-3CB40A22A23F}" type="sibTrans" cxnId="{F404CBB6-F9A0-4EFE-9E32-D3A136E307D9}">
      <dgm:prSet/>
      <dgm:spPr/>
      <dgm:t>
        <a:bodyPr/>
        <a:lstStyle/>
        <a:p>
          <a:endParaRPr lang="ru-RU"/>
        </a:p>
      </dgm:t>
    </dgm:pt>
    <dgm:pt modelId="{43E0A861-DBA7-4807-AF33-D29FD1B5667B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Формировать элементарные экологические представления 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1DE886F4-9C5F-457E-9784-A5C064AD524A}" type="sibTrans" cxnId="{48C40C30-593A-4091-892E-F3ED5DBD9E81}">
      <dgm:prSet/>
      <dgm:spPr/>
      <dgm:t>
        <a:bodyPr/>
        <a:lstStyle/>
        <a:p>
          <a:endParaRPr lang="ru-RU"/>
        </a:p>
      </dgm:t>
    </dgm:pt>
    <dgm:pt modelId="{90BA466B-03BE-41FD-B327-5F5E69B2BB8E}" type="parTrans" cxnId="{48C40C30-593A-4091-892E-F3ED5DBD9E81}">
      <dgm:prSet/>
      <dgm:spPr/>
      <dgm:t>
        <a:bodyPr/>
        <a:lstStyle/>
        <a:p>
          <a:endParaRPr lang="ru-RU"/>
        </a:p>
      </dgm:t>
    </dgm:pt>
    <dgm:pt modelId="{2E504508-5586-4B19-828A-C0B72F963B41}" type="pres">
      <dgm:prSet presAssocID="{DC4F3F07-1A53-4D4C-8130-990E5397A1F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1151348-822E-4EAD-97B5-BA88AB5DB857}" type="pres">
      <dgm:prSet presAssocID="{C1511A98-0D4B-4C62-AFE6-C540CE366735}" presName="linNode" presStyleCnt="0"/>
      <dgm:spPr/>
    </dgm:pt>
    <dgm:pt modelId="{8409FEF5-B46E-4725-AB22-1B23D99D85BF}" type="pres">
      <dgm:prSet presAssocID="{C1511A98-0D4B-4C62-AFE6-C540CE366735}" presName="parentText" presStyleLbl="node1" presStyleIdx="0" presStyleCnt="4" custScaleX="104650" custScaleY="2000000" custLinFactY="800000" custLinFactNeighborX="79506" custLinFactNeighborY="86133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B2E6AB-B32D-44B7-AE99-E811BD6DEA2F}" type="pres">
      <dgm:prSet presAssocID="{E50BA5B1-CA2F-4F81-9488-7A13D94D719B}" presName="sp" presStyleCnt="0"/>
      <dgm:spPr/>
    </dgm:pt>
    <dgm:pt modelId="{DA4769DC-2867-4B58-836A-2D21D62552E1}" type="pres">
      <dgm:prSet presAssocID="{1D59A264-923E-4A45-8A26-B759D53580EA}" presName="linNode" presStyleCnt="0"/>
      <dgm:spPr/>
    </dgm:pt>
    <dgm:pt modelId="{61E77372-0979-4D9C-9B99-F457731122CA}" type="pres">
      <dgm:prSet presAssocID="{1D59A264-923E-4A45-8A26-B759D53580EA}" presName="parentText" presStyleLbl="node1" presStyleIdx="1" presStyleCnt="4" custScaleX="109106" custScaleY="1485585" custLinFactY="-200000" custLinFactNeighborX="-70213" custLinFactNeighborY="-22605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2BFD59-6F09-481C-A17F-93446E98B1D2}" type="pres">
      <dgm:prSet presAssocID="{6A4B9774-B958-4E1D-BEE1-5324DD3DE5F0}" presName="sp" presStyleCnt="0"/>
      <dgm:spPr/>
    </dgm:pt>
    <dgm:pt modelId="{5382345C-D666-466E-92AA-99FF87E36459}" type="pres">
      <dgm:prSet presAssocID="{43E0A861-DBA7-4807-AF33-D29FD1B5667B}" presName="linNode" presStyleCnt="0"/>
      <dgm:spPr/>
    </dgm:pt>
    <dgm:pt modelId="{DE8F6ED7-791F-4094-8ABA-375892821BE8}" type="pres">
      <dgm:prSet presAssocID="{43E0A861-DBA7-4807-AF33-D29FD1B5667B}" presName="parentText" presStyleLbl="node1" presStyleIdx="2" presStyleCnt="4" custScaleY="2000000" custLinFactY="800000" custLinFactNeighborX="81883" custLinFactNeighborY="8163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BB3B8B-73E3-4198-99CB-8800F3A49651}" type="pres">
      <dgm:prSet presAssocID="{1DE886F4-9C5F-457E-9784-A5C064AD524A}" presName="sp" presStyleCnt="0"/>
      <dgm:spPr/>
    </dgm:pt>
    <dgm:pt modelId="{32E8F39C-F80C-49CC-9171-5FDCE74ED3B5}" type="pres">
      <dgm:prSet presAssocID="{B79A2934-7898-4359-A12D-0E729C6266C1}" presName="linNode" presStyleCnt="0"/>
      <dgm:spPr/>
    </dgm:pt>
    <dgm:pt modelId="{181DF88E-0364-4AAE-8481-4BC4ED43F30C}" type="pres">
      <dgm:prSet presAssocID="{B79A2934-7898-4359-A12D-0E729C6266C1}" presName="parentText" presStyleLbl="node1" presStyleIdx="3" presStyleCnt="4" custScaleX="68589" custScaleY="2000000" custLinFactY="-623890" custLinFactNeighborX="-48824" custLinFactNeighborY="-7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5820FA-628A-42B3-B18A-A97FC995A205}" type="presOf" srcId="{1D59A264-923E-4A45-8A26-B759D53580EA}" destId="{61E77372-0979-4D9C-9B99-F457731122CA}" srcOrd="0" destOrd="0" presId="urn:microsoft.com/office/officeart/2005/8/layout/vList5"/>
    <dgm:cxn modelId="{89DC4187-1832-469E-AC08-C821EFEC6001}" type="presOf" srcId="{43E0A861-DBA7-4807-AF33-D29FD1B5667B}" destId="{DE8F6ED7-791F-4094-8ABA-375892821BE8}" srcOrd="0" destOrd="0" presId="urn:microsoft.com/office/officeart/2005/8/layout/vList5"/>
    <dgm:cxn modelId="{F404CBB6-F9A0-4EFE-9E32-D3A136E307D9}" srcId="{DC4F3F07-1A53-4D4C-8130-990E5397A1F6}" destId="{B79A2934-7898-4359-A12D-0E729C6266C1}" srcOrd="3" destOrd="0" parTransId="{82AA5787-13C3-4628-B433-7C6C661893E1}" sibTransId="{A40791EE-9C53-44A7-85E9-3CB40A22A23F}"/>
    <dgm:cxn modelId="{13B8EA82-2E09-4E00-A81D-836071F54CD1}" type="presOf" srcId="{DC4F3F07-1A53-4D4C-8130-990E5397A1F6}" destId="{2E504508-5586-4B19-828A-C0B72F963B41}" srcOrd="0" destOrd="0" presId="urn:microsoft.com/office/officeart/2005/8/layout/vList5"/>
    <dgm:cxn modelId="{7DB26BD6-C6B3-4227-A216-3DD31130C683}" type="presOf" srcId="{B79A2934-7898-4359-A12D-0E729C6266C1}" destId="{181DF88E-0364-4AAE-8481-4BC4ED43F30C}" srcOrd="0" destOrd="0" presId="urn:microsoft.com/office/officeart/2005/8/layout/vList5"/>
    <dgm:cxn modelId="{5E37D618-830E-4B20-9D0F-004D990ED875}" srcId="{DC4F3F07-1A53-4D4C-8130-990E5397A1F6}" destId="{C1511A98-0D4B-4C62-AFE6-C540CE366735}" srcOrd="0" destOrd="0" parTransId="{8A5AF894-4110-4D31-9A74-1D7E9E146BE2}" sibTransId="{E50BA5B1-CA2F-4F81-9488-7A13D94D719B}"/>
    <dgm:cxn modelId="{BE7E782B-F612-40CC-AAFD-EDC12245EFE5}" srcId="{DC4F3F07-1A53-4D4C-8130-990E5397A1F6}" destId="{1D59A264-923E-4A45-8A26-B759D53580EA}" srcOrd="1" destOrd="0" parTransId="{156F7EAB-BBFC-4E51-81F3-96B77EDF342D}" sibTransId="{6A4B9774-B958-4E1D-BEE1-5324DD3DE5F0}"/>
    <dgm:cxn modelId="{48C40C30-593A-4091-892E-F3ED5DBD9E81}" srcId="{DC4F3F07-1A53-4D4C-8130-990E5397A1F6}" destId="{43E0A861-DBA7-4807-AF33-D29FD1B5667B}" srcOrd="2" destOrd="0" parTransId="{90BA466B-03BE-41FD-B327-5F5E69B2BB8E}" sibTransId="{1DE886F4-9C5F-457E-9784-A5C064AD524A}"/>
    <dgm:cxn modelId="{CA348E72-C606-4D2E-9948-0DE03A355064}" type="presOf" srcId="{C1511A98-0D4B-4C62-AFE6-C540CE366735}" destId="{8409FEF5-B46E-4725-AB22-1B23D99D85BF}" srcOrd="0" destOrd="0" presId="urn:microsoft.com/office/officeart/2005/8/layout/vList5"/>
    <dgm:cxn modelId="{9735AB76-7F5D-41F7-9725-71F4601FF94E}" type="presParOf" srcId="{2E504508-5586-4B19-828A-C0B72F963B41}" destId="{51151348-822E-4EAD-97B5-BA88AB5DB857}" srcOrd="0" destOrd="0" presId="urn:microsoft.com/office/officeart/2005/8/layout/vList5"/>
    <dgm:cxn modelId="{7D4720CC-AD24-4625-AF2E-E1CBC498ABF9}" type="presParOf" srcId="{51151348-822E-4EAD-97B5-BA88AB5DB857}" destId="{8409FEF5-B46E-4725-AB22-1B23D99D85BF}" srcOrd="0" destOrd="0" presId="urn:microsoft.com/office/officeart/2005/8/layout/vList5"/>
    <dgm:cxn modelId="{7C21C0E5-2DCA-473B-9655-4CA89BCAAAB1}" type="presParOf" srcId="{2E504508-5586-4B19-828A-C0B72F963B41}" destId="{02B2E6AB-B32D-44B7-AE99-E811BD6DEA2F}" srcOrd="1" destOrd="0" presId="urn:microsoft.com/office/officeart/2005/8/layout/vList5"/>
    <dgm:cxn modelId="{9DD8E397-8F1D-4081-8B5D-F45084322784}" type="presParOf" srcId="{2E504508-5586-4B19-828A-C0B72F963B41}" destId="{DA4769DC-2867-4B58-836A-2D21D62552E1}" srcOrd="2" destOrd="0" presId="urn:microsoft.com/office/officeart/2005/8/layout/vList5"/>
    <dgm:cxn modelId="{C76D7E50-DE40-4148-8DF5-77C44480DCD4}" type="presParOf" srcId="{DA4769DC-2867-4B58-836A-2D21D62552E1}" destId="{61E77372-0979-4D9C-9B99-F457731122CA}" srcOrd="0" destOrd="0" presId="urn:microsoft.com/office/officeart/2005/8/layout/vList5"/>
    <dgm:cxn modelId="{53C8E34C-3039-4E3F-857A-BEC1F4FA7C1A}" type="presParOf" srcId="{2E504508-5586-4B19-828A-C0B72F963B41}" destId="{352BFD59-6F09-481C-A17F-93446E98B1D2}" srcOrd="3" destOrd="0" presId="urn:microsoft.com/office/officeart/2005/8/layout/vList5"/>
    <dgm:cxn modelId="{D18B2B08-2244-48D7-B8CE-C73DF4D153E0}" type="presParOf" srcId="{2E504508-5586-4B19-828A-C0B72F963B41}" destId="{5382345C-D666-466E-92AA-99FF87E36459}" srcOrd="4" destOrd="0" presId="urn:microsoft.com/office/officeart/2005/8/layout/vList5"/>
    <dgm:cxn modelId="{CA6611F3-E7E4-4E5D-9B8D-D7E8B6CC7ADA}" type="presParOf" srcId="{5382345C-D666-466E-92AA-99FF87E36459}" destId="{DE8F6ED7-791F-4094-8ABA-375892821BE8}" srcOrd="0" destOrd="0" presId="urn:microsoft.com/office/officeart/2005/8/layout/vList5"/>
    <dgm:cxn modelId="{B641C546-D4F9-49CB-A063-220BC60C676E}" type="presParOf" srcId="{2E504508-5586-4B19-828A-C0B72F963B41}" destId="{A8BB3B8B-73E3-4198-99CB-8800F3A49651}" srcOrd="5" destOrd="0" presId="urn:microsoft.com/office/officeart/2005/8/layout/vList5"/>
    <dgm:cxn modelId="{5AAA0F03-C13A-4850-8D44-C5611E3FB9CE}" type="presParOf" srcId="{2E504508-5586-4B19-828A-C0B72F963B41}" destId="{32E8F39C-F80C-49CC-9171-5FDCE74ED3B5}" srcOrd="6" destOrd="0" presId="urn:microsoft.com/office/officeart/2005/8/layout/vList5"/>
    <dgm:cxn modelId="{1A52A099-54DD-4543-BE94-FB008DE6B375}" type="presParOf" srcId="{32E8F39C-F80C-49CC-9171-5FDCE74ED3B5}" destId="{181DF88E-0364-4AAE-8481-4BC4ED43F30C}" srcOrd="0" destOrd="0" presId="urn:microsoft.com/office/officeart/2005/8/layout/vList5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703A6-E320-44F8-85C6-D545C27844E7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CDA33-9BC2-4177-9F27-D5994E12A16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14B9D-75AE-4471-8F02-C9C58DBF4448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171CE-D6F0-4309-9875-1B058E36D53A}" type="slidenum">
              <a:rPr lang="ru-RU" smtClean="0"/>
              <a:pPr/>
              <a:t>13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Olga\Desktop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214414" y="500042"/>
            <a:ext cx="5814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53" name="Прямоугольник 252"/>
          <p:cNvSpPr/>
          <p:nvPr/>
        </p:nvSpPr>
        <p:spPr>
          <a:xfrm>
            <a:off x="755576" y="2000240"/>
            <a:ext cx="73883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 smtClean="0">
              <a:solidFill>
                <a:srgbClr val="EE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000" b="1" dirty="0">
              <a:solidFill>
                <a:srgbClr val="EE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4" name="Прямоугольник 253"/>
          <p:cNvSpPr/>
          <p:nvPr/>
        </p:nvSpPr>
        <p:spPr>
          <a:xfrm>
            <a:off x="7668344" y="260649"/>
            <a:ext cx="864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4348" y="571480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автономное учреждение «Детский сад №123 «Гармония» комбинированного вида г. Орска»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57158" y="1785927"/>
            <a:ext cx="850112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«Экологическое воспитание дошкольников через дидактические игры»</a:t>
            </a:r>
          </a:p>
          <a:p>
            <a:endParaRPr lang="ru-RU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Подготовила: воспитатель </a:t>
            </a:r>
          </a:p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 квалифицированной категории</a:t>
            </a:r>
          </a:p>
          <a:p>
            <a:pPr algn="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Яикбаева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Гулия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Байраковна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г.Орск 2023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Olga\Desktop\Рисунок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2700"/>
            <a:ext cx="9156700" cy="68707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476672"/>
            <a:ext cx="5814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520" y="54868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95536" y="692696"/>
            <a:ext cx="2736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71538" y="500042"/>
            <a:ext cx="64294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 Покормите птиц зимой»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цель: расширять преставления о зимующих птицах.</a:t>
            </a:r>
            <a:endParaRPr lang="ru-RU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214555"/>
            <a:ext cx="221457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2143116"/>
            <a:ext cx="214314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8" y="2214554"/>
            <a:ext cx="230711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72132" y="4929198"/>
            <a:ext cx="2286016" cy="1714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2003354" y="4500251"/>
            <a:ext cx="1640274" cy="2646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Olga\Desktop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-12700"/>
            <a:ext cx="9156700" cy="68707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476672"/>
            <a:ext cx="5814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100392" y="1340768"/>
            <a:ext cx="3816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b="1" dirty="0">
              <a:solidFill>
                <a:srgbClr val="E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3438" y="928670"/>
            <a:ext cx="3571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« Учимся сортировать мусор» 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490336" y="295559"/>
            <a:ext cx="2512438" cy="335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929066"/>
            <a:ext cx="3429024" cy="257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4857752" y="3000373"/>
            <a:ext cx="4071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« Чудесный мешочек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: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Совершенствовать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тактильные ощущения и восприятие ребенка.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929074"/>
            <a:ext cx="3450798" cy="2480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4714876" y="1500174"/>
            <a:ext cx="3857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 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рассортировать по соответствующим контейнерам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Olga\Desktop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0"/>
            <a:ext cx="9156700" cy="68707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476672"/>
            <a:ext cx="5814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100392" y="1340768"/>
            <a:ext cx="3816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b="1" dirty="0">
              <a:solidFill>
                <a:srgbClr val="E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142984"/>
            <a:ext cx="2643206" cy="2808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803" y="1857364"/>
            <a:ext cx="3028197" cy="2366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3000364" y="642918"/>
            <a:ext cx="20717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« Полезно- вредно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628" y="642918"/>
            <a:ext cx="41433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«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Доббль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Применение соревновательного процесса для закрепления материала по основным образовательным областям развития ООП.</a:t>
            </a: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3259141" y="3884603"/>
            <a:ext cx="2409586" cy="3212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857224" y="4500570"/>
            <a:ext cx="2143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« Положи-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5984" y="214290"/>
            <a:ext cx="4572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Настольно- печатные игры 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00364" y="1285861"/>
            <a:ext cx="17859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Расширять  представления  и закреплять знания детей о вреде и пользе продуктов питания, формировать основы здорового образа жизни.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Olga\Desktop\Рисунок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700" y="-12700"/>
            <a:ext cx="9156700" cy="68707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476672"/>
            <a:ext cx="5814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857265" y="1000068"/>
            <a:ext cx="2571655" cy="342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5541097" y="1031144"/>
            <a:ext cx="2500328" cy="32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4646452" y="3854614"/>
            <a:ext cx="2160928" cy="2881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500034" y="428605"/>
            <a:ext cx="30718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 Экологическое лото»</a:t>
            </a:r>
          </a:p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повышать экологические знания детей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15008" y="357166"/>
            <a:ext cx="307183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 Как  одеться летом»</a:t>
            </a:r>
          </a:p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учить ребенка последовательно выполнять действия при одевании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4282" y="4500570"/>
            <a:ext cx="29289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 Полезные и вредные  продукты»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закрепить представления детей о том, какая еда полезна, какая вредная для организма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Olga\Desktop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700"/>
            <a:ext cx="9156700" cy="68707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476672"/>
            <a:ext cx="5814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259632" y="596681"/>
            <a:ext cx="2410949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929066"/>
            <a:ext cx="3167829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571472" y="1357298"/>
            <a:ext cx="3500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 Кто  что ест»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закреплять знания детей о домашних животных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43438" y="4286256"/>
            <a:ext cx="378621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 Найди маму»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формировать доброе отношение к миру прир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оды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Olga\Desktop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476672"/>
            <a:ext cx="5814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14348" y="785794"/>
            <a:ext cx="735811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Особую радость и интерес вызывают у детей подвижные игры природоведческого характера, которые связаны с подражанием повадкам животных, их образу жизни: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Лягушата и цапля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Мышеловка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Перелет птиц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Совушка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Птицы, гнезда и птенцы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b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D:\DELL АКТ 259\Save 20.08.2015\Contacts\фото 2022\IMG_20220725_0911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928934"/>
            <a:ext cx="3429024" cy="285752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000628" y="3143248"/>
            <a:ext cx="28575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Подвижная игра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Птицы, гнезда и птенцы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Цели: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уметь быть внимательным к командам педагога; быстро действовать в соответствии с командой, ориентироваться в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пространстве.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357422" y="285728"/>
            <a:ext cx="4643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Словесные игры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Olga\Desktop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476672"/>
            <a:ext cx="5814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100392" y="1340768"/>
            <a:ext cx="3816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b="1" dirty="0">
              <a:solidFill>
                <a:srgbClr val="E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868" y="1285860"/>
            <a:ext cx="2928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« Съедобное – несъедобное»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857232"/>
            <a:ext cx="2357454" cy="2857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 descr="D:\DELL АКТ 259\Save 20.08.2015\Contacts\фото 2022\IMG_20220722_0959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3571876"/>
            <a:ext cx="3555993" cy="242887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42910" y="4429132"/>
            <a:ext cx="30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« Перелет птиц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28992" y="2000240"/>
            <a:ext cx="41434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: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развивать внимание, умение сосредотачиваться на определенном предмете, быстроту мышления. Научить детей за короткое время делить предметы на две категории: съедобное и несъедобное.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4929198"/>
            <a:ext cx="37862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развивать у детей выдержку, умение двигаться по сигналу. Упражнять в беге, лазании.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Olga\Desktop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476672"/>
            <a:ext cx="5814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0034" y="357166"/>
            <a:ext cx="757242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Особую радость и интерес вызывают у детей подвижные игры природоведческого характера, которые связаны с подражанием повадкам животных, их образу жизни: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Лягушата и цапля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Мышеловка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Перелет птиц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Совушка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Птицы, гнезда и птенцы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b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D:\DELL АКТ 259\Save 20.08.2015\Contacts\фото 2022\IMG_20220725_0911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928934"/>
            <a:ext cx="3429024" cy="285752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000628" y="3143248"/>
            <a:ext cx="28575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Подвижная игра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Птицы, гнезда и птенцы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Цели: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уметь быть внимательным к командам педагога; быстро действовать в соответствии с командой, ориентироваться в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пространстве.</a:t>
            </a: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Olga\Desktop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70" y="-12700"/>
            <a:ext cx="9156700" cy="68707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476672"/>
            <a:ext cx="5814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857364"/>
            <a:ext cx="2998485" cy="224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857364"/>
            <a:ext cx="2976725" cy="223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3393285" y="3607583"/>
            <a:ext cx="235743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571472" y="428604"/>
            <a:ext cx="81439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уголок природы мною был изготовлен</a:t>
            </a:r>
            <a:r>
              <a:rPr lang="ru-RU" sz="2800" dirty="0" smtClean="0"/>
              <a:t>:</a:t>
            </a:r>
            <a:br>
              <a:rPr lang="ru-RU" sz="2800" dirty="0" smtClean="0"/>
            </a:b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Лепбук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 Экология для малышей»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формировать начало экологической культуры , правильного отношения к природе.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Olga\Desktop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700"/>
            <a:ext cx="9156700" cy="6870700"/>
          </a:xfrm>
          <a:prstGeom prst="rect">
            <a:avLst/>
          </a:prstGeom>
          <a:noFill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428596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EE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00174"/>
            <a:ext cx="2938371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1500174"/>
            <a:ext cx="2500330" cy="266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714488"/>
            <a:ext cx="2428891" cy="2456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4214818"/>
            <a:ext cx="271464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9322" y="4286256"/>
            <a:ext cx="2571768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1071538" y="285728"/>
            <a:ext cx="714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714348" y="357166"/>
            <a:ext cx="707236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Уголок природы стал не только украшением группы, но и местом для саморазвития детей.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ежедневно соприкасаются с прекрасным миром растений, учатся наблюдать, взаимодействовать с ними, ухаживать и заботиться.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Olga\Desktop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-12700"/>
            <a:ext cx="9156700" cy="68707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476672"/>
            <a:ext cx="5814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100392" y="1340768"/>
            <a:ext cx="3816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b="1" dirty="0">
              <a:solidFill>
                <a:srgbClr val="E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7224" y="1071546"/>
            <a:ext cx="678661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«Игра — это огромное светлое окно,</a:t>
            </a:r>
          </a:p>
          <a:p>
            <a:pPr algn="ctr"/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через которое в духовный мир ребенка</a:t>
            </a:r>
          </a:p>
          <a:p>
            <a:pPr algn="ctr"/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вливается живительный поток представлений,</a:t>
            </a:r>
          </a:p>
          <a:p>
            <a:pPr algn="ctr"/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понятий об окружающем мире».</a:t>
            </a:r>
          </a:p>
          <a:p>
            <a:pPr algn="ctr"/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Сухомлинский В. А.</a:t>
            </a:r>
            <a:endParaRPr lang="ru-RU" sz="32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Olga\Desktop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476672"/>
            <a:ext cx="5814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571472" y="357167"/>
            <a:ext cx="800105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детьми было проведено наблюдение: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Наш зеленый огород!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 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вызвать у детей познавательный интерес к выращиванию лука, учить создавать ситуацию опыта, развивать наблюдательность.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C:\Users\DELL\Documents\Bluetooth Folder\IMG-20210323-WA0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000240"/>
            <a:ext cx="3071834" cy="271230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071934" y="1500174"/>
            <a:ext cx="47149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получили навыки , что для роста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растений нужны: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свет , вода , тепло;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Проводимая работа позволила воспитывать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детей трудолюбие ;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получили положительные эмоции от полученных результатов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4143380"/>
            <a:ext cx="3332075" cy="249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Olga\Desktop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476672"/>
            <a:ext cx="5814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357158" y="357166"/>
            <a:ext cx="814393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Одной из интересных форм взаимодействия с родительской общественностью стало проведение акций.</a:t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Добрые крышечки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,,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Бумага Добра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Родители и дети принимали активное участие в этих акциях.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933564"/>
            <a:ext cx="4214842" cy="4495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2571744"/>
            <a:ext cx="3171847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Olga\Desktop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-12700"/>
            <a:ext cx="9156700" cy="68707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476672"/>
            <a:ext cx="5814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100392" y="1340768"/>
            <a:ext cx="3816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b="1" dirty="0">
              <a:solidFill>
                <a:srgbClr val="E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0100" y="1643050"/>
            <a:ext cx="6858048" cy="430887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- 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Сформирована целостная картина окружающего мира</a:t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Сформировано бережное, гуманное отношения к природе</a:t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Сформированы трудовые навыки, необходимые для сохранения растительного мира и животного мира</a:t>
            </a:r>
            <a:endParaRPr lang="ru-RU" sz="3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00232" y="642918"/>
            <a:ext cx="5143536" cy="584775"/>
          </a:xfrm>
          <a:prstGeom prst="rect">
            <a:avLst/>
          </a:prstGeom>
          <a:gradFill flip="none" rotWithShape="1">
            <a:gsLst>
              <a:gs pos="0">
                <a:srgbClr val="66FFFF">
                  <a:shade val="30000"/>
                  <a:satMod val="115000"/>
                </a:srgbClr>
              </a:gs>
              <a:gs pos="50000">
                <a:srgbClr val="66FFFF">
                  <a:shade val="67500"/>
                  <a:satMod val="115000"/>
                </a:srgbClr>
              </a:gs>
              <a:gs pos="100000">
                <a:srgbClr val="66FF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Ожидаемый результат 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Olga\Desktop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6" name="Вертикальный свиток 5"/>
          <p:cNvSpPr/>
          <p:nvPr/>
        </p:nvSpPr>
        <p:spPr>
          <a:xfrm>
            <a:off x="323528" y="908720"/>
            <a:ext cx="4896544" cy="5112568"/>
          </a:xfrm>
          <a:prstGeom prst="verticalScroll">
            <a:avLst/>
          </a:prstGeom>
          <a:gradFill flip="none" rotWithShape="1">
            <a:gsLst>
              <a:gs pos="0">
                <a:srgbClr val="00FF00">
                  <a:tint val="66000"/>
                  <a:satMod val="160000"/>
                </a:srgbClr>
              </a:gs>
              <a:gs pos="5000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0" scaled="1"/>
            <a:tileRect/>
          </a:gra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00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Всё хорошее в людях - из детства!</a:t>
            </a:r>
            <a:endParaRPr lang="ru-RU" sz="2000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00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истоки добра пробудить?</a:t>
            </a:r>
            <a:endParaRPr lang="ru-RU" sz="2000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00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Прикоснуться к природе всем сердцем:</a:t>
            </a:r>
            <a:endParaRPr lang="ru-RU" sz="2000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00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Удивиться, узнать, полюбить!</a:t>
            </a:r>
            <a:endParaRPr lang="ru-RU" sz="2000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00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 хотим, чтоб земля расцветала,</a:t>
            </a:r>
            <a:endParaRPr lang="ru-RU" sz="2000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00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росли, как цветы, малыши,</a:t>
            </a:r>
            <a:endParaRPr lang="ru-RU" sz="2000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00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Чтоб для них экология стала</a:t>
            </a:r>
            <a:endParaRPr lang="ru-RU" sz="2000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00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наукой, а частью души</a:t>
            </a:r>
            <a: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5856" y="188640"/>
            <a:ext cx="1944216" cy="584775"/>
          </a:xfrm>
          <a:prstGeom prst="rect">
            <a:avLst/>
          </a:prstGeom>
          <a:gradFill flip="none" rotWithShape="1">
            <a:gsLst>
              <a:gs pos="0">
                <a:srgbClr val="66FFFF">
                  <a:shade val="30000"/>
                  <a:satMod val="115000"/>
                </a:srgbClr>
              </a:gs>
              <a:gs pos="50000">
                <a:srgbClr val="66FFFF">
                  <a:shade val="67500"/>
                  <a:satMod val="115000"/>
                </a:srgbClr>
              </a:gs>
              <a:gs pos="100000">
                <a:srgbClr val="66FF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Вывод: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7-конечная звезда 10"/>
          <p:cNvSpPr/>
          <p:nvPr/>
        </p:nvSpPr>
        <p:spPr>
          <a:xfrm>
            <a:off x="4644008" y="692696"/>
            <a:ext cx="4499992" cy="4104456"/>
          </a:xfrm>
          <a:prstGeom prst="star7">
            <a:avLst/>
          </a:prstGeom>
          <a:gradFill flip="none" rotWithShape="1">
            <a:gsLst>
              <a:gs pos="0">
                <a:srgbClr val="21C3E3">
                  <a:shade val="30000"/>
                  <a:satMod val="115000"/>
                </a:srgbClr>
              </a:gs>
              <a:gs pos="50000">
                <a:srgbClr val="21C3E3">
                  <a:shade val="67500"/>
                  <a:satMod val="115000"/>
                </a:srgbClr>
              </a:gs>
              <a:gs pos="100000">
                <a:srgbClr val="21C3E3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E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 smtClean="0">
              <a:solidFill>
                <a:srgbClr val="2B14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Хочется верить, что любовь к природе  останется в сердцах наших воспитанников на долгие годы  и поможет им жить в гармонии с окружающим миром.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Olga\Desktop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-12700"/>
            <a:ext cx="9156700" cy="68707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476672"/>
            <a:ext cx="5814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100392" y="1340768"/>
            <a:ext cx="3816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b="1" dirty="0">
              <a:solidFill>
                <a:srgbClr val="E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лнце 7"/>
          <p:cNvSpPr/>
          <p:nvPr/>
        </p:nvSpPr>
        <p:spPr>
          <a:xfrm>
            <a:off x="251520" y="332656"/>
            <a:ext cx="5832648" cy="4968552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внимание.</a:t>
            </a:r>
            <a:endParaRPr lang="ru-RU" sz="3200" b="1" dirty="0">
              <a:solidFill>
                <a:srgbClr val="E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Olga\Desktop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214414" y="500042"/>
            <a:ext cx="5814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53" name="Прямоугольник 252"/>
          <p:cNvSpPr/>
          <p:nvPr/>
        </p:nvSpPr>
        <p:spPr>
          <a:xfrm>
            <a:off x="755576" y="2000240"/>
            <a:ext cx="73883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 smtClean="0">
              <a:solidFill>
                <a:srgbClr val="EE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000" b="1" dirty="0">
              <a:solidFill>
                <a:srgbClr val="EE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4" name="Прямоугольник 253"/>
          <p:cNvSpPr/>
          <p:nvPr/>
        </p:nvSpPr>
        <p:spPr>
          <a:xfrm>
            <a:off x="7668344" y="260649"/>
            <a:ext cx="864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ятно 1 11"/>
          <p:cNvSpPr/>
          <p:nvPr/>
        </p:nvSpPr>
        <p:spPr>
          <a:xfrm>
            <a:off x="1714480" y="500042"/>
            <a:ext cx="5500726" cy="1143008"/>
          </a:xfrm>
          <a:prstGeom prst="irregularSeal1">
            <a:avLst/>
          </a:prstGeom>
          <a:solidFill>
            <a:srgbClr val="32EE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Актуальность.</a:t>
            </a:r>
            <a:endParaRPr lang="ru-RU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1472" y="1571612"/>
            <a:ext cx="78581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воспитании у ребёнка бережного отношения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 природе нет и не может быть мелочей.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Сорванный просто так цветок, пойманная из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любопытства бабочка, растоптанный жучок –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всё это при безразличном отношении со стороны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взрослых  может привести к крайне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нежелательным последствиям.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   Любовь детей к природе начинается с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осмысления её ценностей.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Olga\Desktop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85786" y="428604"/>
            <a:ext cx="72866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формировать экологические знания у детей дошкольного возраста через дидактические игры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571472" y="1643050"/>
            <a:ext cx="8158162" cy="4483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Задачи:</a:t>
            </a:r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0" name="Схема 9"/>
          <p:cNvGraphicFramePr/>
          <p:nvPr/>
        </p:nvGraphicFramePr>
        <p:xfrm>
          <a:off x="285720" y="1571612"/>
          <a:ext cx="8358246" cy="500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Пятно 1 10"/>
          <p:cNvSpPr/>
          <p:nvPr/>
        </p:nvSpPr>
        <p:spPr>
          <a:xfrm>
            <a:off x="3714744" y="214290"/>
            <a:ext cx="2214578" cy="857256"/>
          </a:xfrm>
          <a:prstGeom prst="irregularSeal1">
            <a:avLst/>
          </a:prstGeom>
          <a:solidFill>
            <a:srgbClr val="66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u="sng" spc="50" dirty="0" smtClean="0">
                <a:ln w="11430">
                  <a:solidFill>
                    <a:srgbClr val="0000CC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600" b="1" u="sng" spc="50" dirty="0" smtClean="0">
                <a:ln w="11430">
                  <a:solidFill>
                    <a:srgbClr val="0000CC"/>
                  </a:solidFill>
                </a:ln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/>
          </a:p>
        </p:txBody>
      </p:sp>
    </p:spTree>
  </p:cSld>
  <p:clrMapOvr>
    <a:masterClrMapping/>
  </p:clrMapOvr>
  <p:transition advClick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sz="half" idx="1"/>
          </p:nvPr>
        </p:nvGraphicFramePr>
        <p:xfrm>
          <a:off x="1489587" y="2153265"/>
          <a:ext cx="5132439" cy="1091380"/>
        </p:xfrm>
        <a:graphic>
          <a:graphicData uri="http://schemas.openxmlformats.org/drawingml/2006/table">
            <a:tbl>
              <a:tblPr/>
              <a:tblGrid>
                <a:gridCol w="5132439"/>
              </a:tblGrid>
              <a:tr h="10913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Содержимое 12"/>
          <p:cNvGraphicFramePr>
            <a:graphicFrameLocks noGrp="1"/>
          </p:cNvGraphicFramePr>
          <p:nvPr>
            <p:ph sz="half" idx="2"/>
          </p:nvPr>
        </p:nvGraphicFramePr>
        <p:xfrm>
          <a:off x="1445342" y="3923071"/>
          <a:ext cx="4896464" cy="781664"/>
        </p:xfrm>
        <a:graphic>
          <a:graphicData uri="http://schemas.openxmlformats.org/drawingml/2006/table">
            <a:tbl>
              <a:tblPr/>
              <a:tblGrid>
                <a:gridCol w="4896464"/>
              </a:tblGrid>
              <a:tr h="78166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2050" name="Picture 2" descr="C:\Users\Olga\Desktop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-12700"/>
            <a:ext cx="9156700" cy="68707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476672"/>
            <a:ext cx="5814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1" name="Пятно 1 10"/>
          <p:cNvSpPr/>
          <p:nvPr/>
        </p:nvSpPr>
        <p:spPr>
          <a:xfrm>
            <a:off x="1714480" y="500042"/>
            <a:ext cx="5500726" cy="1143008"/>
          </a:xfrm>
          <a:prstGeom prst="irregularSeal1">
            <a:avLst/>
          </a:prstGeom>
          <a:solidFill>
            <a:srgbClr val="32EE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Формы </a:t>
            </a:r>
            <a:endParaRPr lang="ru-RU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71472" y="2000240"/>
            <a:ext cx="1928826" cy="114300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Наблюдения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571868" y="3071810"/>
            <a:ext cx="2000264" cy="114300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Занятия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500826" y="2071678"/>
            <a:ext cx="1928826" cy="121444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71472" y="4429132"/>
            <a:ext cx="2000264" cy="121444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Проектная деятельность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143636" y="4572008"/>
            <a:ext cx="2214578" cy="121444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Экологические акции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Olga\Desktop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476672"/>
            <a:ext cx="5814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100392" y="1340768"/>
            <a:ext cx="3816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b="1" dirty="0">
              <a:solidFill>
                <a:srgbClr val="E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57224" y="785794"/>
            <a:ext cx="6715172" cy="5000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Одним из эффективных и наиболее интересных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для детей средством экологического воспитания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является дидактическая игра экологического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содержания. Такие игры содействуют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всестороннему развитию ребенка, формированию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знаний об окружающем мире, развивают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познавательные интересы. Игры расширяют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кругозор детей, создают благоприятные условия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для решения задач сенсорного воспитания.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sz="half" idx="1"/>
          </p:nvPr>
        </p:nvGraphicFramePr>
        <p:xfrm>
          <a:off x="1489587" y="2153265"/>
          <a:ext cx="5132439" cy="1091380"/>
        </p:xfrm>
        <a:graphic>
          <a:graphicData uri="http://schemas.openxmlformats.org/drawingml/2006/table">
            <a:tbl>
              <a:tblPr/>
              <a:tblGrid>
                <a:gridCol w="5132439"/>
              </a:tblGrid>
              <a:tr h="10913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Содержимое 12"/>
          <p:cNvGraphicFramePr>
            <a:graphicFrameLocks noGrp="1"/>
          </p:cNvGraphicFramePr>
          <p:nvPr>
            <p:ph sz="half" idx="2"/>
          </p:nvPr>
        </p:nvGraphicFramePr>
        <p:xfrm>
          <a:off x="1445342" y="3923071"/>
          <a:ext cx="4896464" cy="781664"/>
        </p:xfrm>
        <a:graphic>
          <a:graphicData uri="http://schemas.openxmlformats.org/drawingml/2006/table">
            <a:tbl>
              <a:tblPr/>
              <a:tblGrid>
                <a:gridCol w="4896464"/>
              </a:tblGrid>
              <a:tr h="78166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2050" name="Picture 2" descr="C:\Users\Olga\Desktop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476672"/>
            <a:ext cx="5814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1" name="Пятно 1 10"/>
          <p:cNvSpPr/>
          <p:nvPr/>
        </p:nvSpPr>
        <p:spPr>
          <a:xfrm>
            <a:off x="1714480" y="500042"/>
            <a:ext cx="5500726" cy="1143008"/>
          </a:xfrm>
          <a:prstGeom prst="irregularSeal1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Виды игр:  </a:t>
            </a:r>
            <a:endParaRPr lang="ru-RU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642910" y="2357430"/>
            <a:ext cx="2786082" cy="150019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Предметные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5143504" y="2500306"/>
            <a:ext cx="2786082" cy="142876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Словесные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3214678" y="4357694"/>
            <a:ext cx="2714644" cy="142876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Настольно- печатные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Olga\Desktop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700"/>
            <a:ext cx="9156700" cy="68707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476672"/>
            <a:ext cx="5814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2910" y="285728"/>
            <a:ext cx="764386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Предметные игры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Дидактическая игра « Покорми животных»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Цель: закрепить преставления  о том, чем питаются животные.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643050"/>
            <a:ext cx="1857388" cy="23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571867" y="1714488"/>
            <a:ext cx="1821605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4357694"/>
            <a:ext cx="1875164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1619234"/>
            <a:ext cx="1857348" cy="24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57356" y="4429132"/>
            <a:ext cx="2000224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Olga\Desktop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700"/>
            <a:ext cx="9156700" cy="68707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476672"/>
            <a:ext cx="5814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57356" y="857232"/>
            <a:ext cx="48577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Игра « Вершки и корешки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закреплять знания о том, что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культурных растений есть надземные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подземные части, которые могут быть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Съедобными и несъедобными.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500306"/>
            <a:ext cx="342902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309983" y="2119513"/>
            <a:ext cx="2713009" cy="3617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661</Words>
  <PresentationFormat>Экран (4:3)</PresentationFormat>
  <Paragraphs>118</Paragraphs>
  <Slides>24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DELL</dc:creator>
  <cp:lastModifiedBy>DELL</cp:lastModifiedBy>
  <cp:revision>72</cp:revision>
  <dcterms:created xsi:type="dcterms:W3CDTF">2023-02-15T02:42:50Z</dcterms:created>
  <dcterms:modified xsi:type="dcterms:W3CDTF">2023-02-21T16:11:52Z</dcterms:modified>
</cp:coreProperties>
</file>