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4" r:id="rId1"/>
  </p:sldMasterIdLst>
  <p:sldIdLst>
    <p:sldId id="256" r:id="rId2"/>
    <p:sldId id="285" r:id="rId3"/>
    <p:sldId id="286" r:id="rId4"/>
    <p:sldId id="271" r:id="rId5"/>
    <p:sldId id="273" r:id="rId6"/>
    <p:sldId id="274" r:id="rId7"/>
    <p:sldId id="287" r:id="rId8"/>
    <p:sldId id="288" r:id="rId9"/>
    <p:sldId id="290" r:id="rId10"/>
    <p:sldId id="291" r:id="rId11"/>
    <p:sldId id="293" r:id="rId12"/>
    <p:sldId id="29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FF"/>
    <a:srgbClr val="66FF33"/>
    <a:srgbClr val="00642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9644" autoAdjust="0"/>
  </p:normalViewPr>
  <p:slideViewPr>
    <p:cSldViewPr snapToGrid="0">
      <p:cViewPr varScale="1">
        <p:scale>
          <a:sx n="91" d="100"/>
          <a:sy n="91" d="100"/>
        </p:scale>
        <p:origin x="-12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008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89687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66440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8414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5375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6246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5554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7746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79400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655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9265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825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4668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7398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278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5903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8127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80000"/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1679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  <p:sldLayoutId id="214748374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0943" y="2472744"/>
            <a:ext cx="9246318" cy="1658679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  <a:cs typeface="Aharoni" panose="02010803020104030203" pitchFamily="2" charset="-79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Bookman Old Style" pitchFamily="18" charset="0"/>
                <a:cs typeface="Aharoni" panose="02010803020104030203" pitchFamily="2" charset="-79"/>
              </a:rPr>
            </a:b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  <a:cs typeface="Aharoni" panose="02010803020104030203" pitchFamily="2" charset="-79"/>
              </a:rPr>
              <a:t>Тема: </a:t>
            </a: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  <a:cs typeface="Aharoni" panose="02010803020104030203" pitchFamily="2" charset="-79"/>
              </a:rPr>
              <a:t>«Ошибки </a:t>
            </a: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  <a:cs typeface="Aharoni" panose="02010803020104030203" pitchFamily="2" charset="-79"/>
              </a:rPr>
              <a:t>в проектировании РППС с учётом новой </a:t>
            </a: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  <a:cs typeface="Aharoni" panose="02010803020104030203" pitchFamily="2" charset="-79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Bookman Old Style" pitchFamily="18" charset="0"/>
                <a:cs typeface="Aharoni" panose="02010803020104030203" pitchFamily="2" charset="-79"/>
              </a:rPr>
            </a:br>
            <a:r>
              <a:rPr lang="ru-RU" b="1" dirty="0" smtClean="0">
                <a:solidFill>
                  <a:srgbClr val="002060"/>
                </a:solidFill>
                <a:latin typeface="Bookman Old Style" pitchFamily="18" charset="0"/>
                <a:cs typeface="Aharoni" panose="02010803020104030203" pitchFamily="2" charset="-79"/>
              </a:rPr>
              <a:t>ФОП ДО»</a:t>
            </a:r>
            <a:endParaRPr lang="ru-RU" b="1" dirty="0">
              <a:solidFill>
                <a:srgbClr val="002060"/>
              </a:solidFill>
              <a:latin typeface="Bookman Old Style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650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5250" y="0"/>
            <a:ext cx="78771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РППС группы ДОУ (3 вариант)</a:t>
            </a:r>
            <a:endParaRPr lang="ru-RU" sz="32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6602" y="700542"/>
            <a:ext cx="11586949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1. Центр 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двигательной активности </a:t>
            </a:r>
            <a:r>
              <a:rPr lang="ru-RU" sz="2200" dirty="0">
                <a:latin typeface="Georgia" panose="02040502050405020303" pitchFamily="18" charset="0"/>
              </a:rPr>
              <a:t>(ориентирован на организацию игр средней и малой подвижности в групповых </a:t>
            </a:r>
            <a:r>
              <a:rPr lang="ru-RU" sz="2200" dirty="0" smtClean="0">
                <a:latin typeface="Georgia" panose="02040502050405020303" pitchFamily="18" charset="0"/>
              </a:rPr>
              <a:t>помещениях) </a:t>
            </a:r>
            <a:r>
              <a:rPr lang="ru-RU" sz="2200" dirty="0">
                <a:latin typeface="Georgia" panose="02040502050405020303" pitchFamily="18" charset="0"/>
              </a:rPr>
              <a:t>в интеграции с содержанием образовательных областей </a:t>
            </a:r>
            <a:r>
              <a:rPr lang="ru-RU" sz="2200" b="1" dirty="0">
                <a:latin typeface="Georgia" panose="02040502050405020303" pitchFamily="18" charset="0"/>
              </a:rPr>
              <a:t>«</a:t>
            </a:r>
            <a:r>
              <a:rPr lang="ru-RU" sz="2200" b="1" dirty="0" smtClean="0">
                <a:latin typeface="Georgia" panose="02040502050405020303" pitchFamily="18" charset="0"/>
              </a:rPr>
              <a:t>Ф/р.», </a:t>
            </a:r>
            <a:r>
              <a:rPr lang="ru-RU" sz="2200" b="1" dirty="0">
                <a:latin typeface="Georgia" panose="02040502050405020303" pitchFamily="18" charset="0"/>
              </a:rPr>
              <a:t>«</a:t>
            </a:r>
            <a:r>
              <a:rPr lang="ru-RU" sz="2200" b="1" dirty="0" smtClean="0">
                <a:latin typeface="Georgia" panose="02040502050405020303" pitchFamily="18" charset="0"/>
              </a:rPr>
              <a:t>С-К/р», </a:t>
            </a:r>
            <a:r>
              <a:rPr lang="ru-RU" sz="2200" b="1" dirty="0">
                <a:latin typeface="Georgia" panose="02040502050405020303" pitchFamily="18" charset="0"/>
              </a:rPr>
              <a:t>«</a:t>
            </a:r>
            <a:r>
              <a:rPr lang="ru-RU" sz="2200" b="1" dirty="0" smtClean="0">
                <a:latin typeface="Georgia" panose="02040502050405020303" pitchFamily="18" charset="0"/>
              </a:rPr>
              <a:t>Р/р»</a:t>
            </a:r>
          </a:p>
          <a:p>
            <a:pPr lvl="0"/>
            <a:endParaRPr lang="ru-RU" sz="2200" dirty="0">
              <a:latin typeface="Georgia" panose="02040502050405020303" pitchFamily="18" charset="0"/>
            </a:endParaRPr>
          </a:p>
          <a:p>
            <a:pPr lvl="0"/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2. Центр 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безопасности, </a:t>
            </a:r>
            <a:r>
              <a:rPr lang="ru-RU" sz="2200" dirty="0">
                <a:latin typeface="Georgia" panose="02040502050405020303" pitchFamily="18" charset="0"/>
              </a:rPr>
              <a:t>позволяющий организовать образовательный процесс для развития у детей навыков безопасности жизнедеятельности в интеграции содержания образовательных областей </a:t>
            </a:r>
            <a:r>
              <a:rPr lang="ru-RU" sz="2200" b="1" dirty="0">
                <a:latin typeface="Georgia" panose="02040502050405020303" pitchFamily="18" charset="0"/>
              </a:rPr>
              <a:t>«Ф/р.», «С-К/р», «Р/р</a:t>
            </a:r>
            <a:r>
              <a:rPr lang="ru-RU" sz="2200" b="1" dirty="0" smtClean="0">
                <a:latin typeface="Georgia" panose="02040502050405020303" pitchFamily="18" charset="0"/>
              </a:rPr>
              <a:t>», «П/р»</a:t>
            </a:r>
          </a:p>
          <a:p>
            <a:pPr lvl="0"/>
            <a:endParaRPr lang="ru-RU" sz="2200" dirty="0">
              <a:latin typeface="Georgia" panose="02040502050405020303" pitchFamily="18" charset="0"/>
            </a:endParaRPr>
          </a:p>
          <a:p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3. Центр 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игры, </a:t>
            </a:r>
            <a:r>
              <a:rPr lang="ru-RU" sz="2200" dirty="0">
                <a:latin typeface="Georgia" panose="02040502050405020303" pitchFamily="18" charset="0"/>
              </a:rPr>
              <a:t>содержащий оборудование для организации сюжетно- ролевых детских игр, предметы-заместители в интеграции с содержанием образовательных областей </a:t>
            </a:r>
            <a:r>
              <a:rPr lang="ru-RU" sz="2200" b="1" dirty="0">
                <a:latin typeface="Georgia" panose="02040502050405020303" pitchFamily="18" charset="0"/>
              </a:rPr>
              <a:t>«Ф/р.», «П/р</a:t>
            </a:r>
            <a:r>
              <a:rPr lang="ru-RU" sz="2200" b="1" dirty="0" smtClean="0">
                <a:latin typeface="Georgia" panose="02040502050405020303" pitchFamily="18" charset="0"/>
              </a:rPr>
              <a:t>», «</a:t>
            </a:r>
            <a:r>
              <a:rPr lang="ru-RU" sz="2200" b="1" dirty="0">
                <a:latin typeface="Georgia" panose="02040502050405020303" pitchFamily="18" charset="0"/>
              </a:rPr>
              <a:t>С-К/р», «Р/р», </a:t>
            </a:r>
            <a:r>
              <a:rPr lang="ru-RU" sz="2200" b="1" dirty="0" smtClean="0">
                <a:latin typeface="Georgia" panose="02040502050405020303" pitchFamily="18" charset="0"/>
              </a:rPr>
              <a:t>«Х-Э/р»</a:t>
            </a:r>
          </a:p>
          <a:p>
            <a:pPr lvl="0"/>
            <a:endParaRPr lang="ru-RU" sz="2200" dirty="0" smtClean="0">
              <a:latin typeface="Georgia" panose="02040502050405020303" pitchFamily="18" charset="0"/>
            </a:endParaRPr>
          </a:p>
          <a:p>
            <a:pPr lvl="0"/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4. Центр 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конструирования, </a:t>
            </a:r>
            <a:r>
              <a:rPr lang="ru-RU" sz="2200" dirty="0">
                <a:latin typeface="Georgia" panose="02040502050405020303" pitchFamily="18" charset="0"/>
              </a:rPr>
              <a:t>в котором есть разнообразные виды строительного материала и детских конструкторов, бросового материала схем, рисунков, картин, демонстрационных материалов для организации конструкторской деятельности детей в интеграции с содержанием образовательных областей </a:t>
            </a:r>
            <a:r>
              <a:rPr lang="ru-RU" sz="2200" b="1" dirty="0" smtClean="0">
                <a:latin typeface="Georgia" panose="02040502050405020303" pitchFamily="18" charset="0"/>
              </a:rPr>
              <a:t>«П/р», «</a:t>
            </a:r>
            <a:r>
              <a:rPr lang="ru-RU" sz="2200" b="1" dirty="0">
                <a:latin typeface="Georgia" panose="02040502050405020303" pitchFamily="18" charset="0"/>
              </a:rPr>
              <a:t>С-К/р», «Р/р», </a:t>
            </a:r>
            <a:endParaRPr lang="ru-RU" sz="2200" b="1" dirty="0" smtClean="0">
              <a:latin typeface="Georgia" panose="02040502050405020303" pitchFamily="18" charset="0"/>
            </a:endParaRPr>
          </a:p>
          <a:p>
            <a:pPr lvl="0"/>
            <a:r>
              <a:rPr lang="ru-RU" sz="2200" b="1" dirty="0" smtClean="0">
                <a:latin typeface="Georgia" panose="02040502050405020303" pitchFamily="18" charset="0"/>
              </a:rPr>
              <a:t>«</a:t>
            </a:r>
            <a:r>
              <a:rPr lang="ru-RU" sz="2200" b="1" dirty="0">
                <a:latin typeface="Georgia" panose="02040502050405020303" pitchFamily="18" charset="0"/>
              </a:rPr>
              <a:t>Х-Э/р</a:t>
            </a:r>
            <a:r>
              <a:rPr lang="ru-RU" sz="2200" b="1" dirty="0" smtClean="0">
                <a:latin typeface="Georgia" panose="02040502050405020303" pitchFamily="18" charset="0"/>
              </a:rPr>
              <a:t>»</a:t>
            </a:r>
            <a:r>
              <a:rPr lang="ru-RU" sz="2200" dirty="0"/>
              <a:t> </a:t>
            </a:r>
            <a:endParaRPr 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xmlns="" val="309040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5250" y="0"/>
            <a:ext cx="78771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РППС группы ДОУ (3 вариант)</a:t>
            </a:r>
            <a:endParaRPr lang="ru-RU" sz="32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2954" y="613626"/>
            <a:ext cx="1164154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5. Центр 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логики и математики, </a:t>
            </a:r>
            <a:r>
              <a:rPr lang="ru-RU" sz="2200" dirty="0">
                <a:latin typeface="Georgia" panose="02040502050405020303" pitchFamily="18" charset="0"/>
              </a:rPr>
              <a:t>содержащий разнообразный дидактический материал и развивающие игрушки, а также демонстрационные материалы для формирования </a:t>
            </a:r>
            <a:r>
              <a:rPr lang="ru-RU" sz="2200" dirty="0" smtClean="0">
                <a:latin typeface="Georgia" panose="02040502050405020303" pitchFamily="18" charset="0"/>
              </a:rPr>
              <a:t>элементарных математических </a:t>
            </a:r>
            <a:r>
              <a:rPr lang="ru-RU" sz="2200" dirty="0">
                <a:latin typeface="Georgia" panose="02040502050405020303" pitchFamily="18" charset="0"/>
              </a:rPr>
              <a:t>навыков и логических операций в интеграции с содержанием образовательных областей </a:t>
            </a:r>
            <a:r>
              <a:rPr lang="ru-RU" sz="2200" b="1" dirty="0">
                <a:latin typeface="Georgia" panose="02040502050405020303" pitchFamily="18" charset="0"/>
              </a:rPr>
              <a:t>«П/р», «С-К/р», «</a:t>
            </a:r>
            <a:r>
              <a:rPr lang="ru-RU" sz="2200" b="1" dirty="0" smtClean="0">
                <a:latin typeface="Georgia" panose="02040502050405020303" pitchFamily="18" charset="0"/>
              </a:rPr>
              <a:t>Р/р»</a:t>
            </a:r>
          </a:p>
          <a:p>
            <a:pPr lvl="0"/>
            <a:endParaRPr lang="ru-RU" sz="2200" b="1" dirty="0" smtClean="0">
              <a:latin typeface="Georgia" panose="02040502050405020303" pitchFamily="18" charset="0"/>
            </a:endParaRPr>
          </a:p>
          <a:p>
            <a:pPr lvl="0"/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6. Центр 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экспериментирования</a:t>
            </a:r>
            <a:r>
              <a:rPr lang="ru-RU" sz="2200" dirty="0">
                <a:solidFill>
                  <a:srgbClr val="0070C0"/>
                </a:solidFill>
                <a:latin typeface="Georgia" panose="02040502050405020303" pitchFamily="18" charset="0"/>
              </a:rPr>
              <a:t>, </a:t>
            </a:r>
            <a:r>
              <a:rPr lang="ru-RU" sz="2200" dirty="0">
                <a:latin typeface="Georgia" panose="02040502050405020303" pitchFamily="18" charset="0"/>
              </a:rPr>
              <a:t>организации наблюдения и труда, игровое оборудование, </a:t>
            </a:r>
            <a:r>
              <a:rPr lang="ru-RU" sz="2200" dirty="0" smtClean="0">
                <a:latin typeface="Georgia" panose="02040502050405020303" pitchFamily="18" charset="0"/>
              </a:rPr>
              <a:t>демонстрационные </a:t>
            </a:r>
            <a:r>
              <a:rPr lang="ru-RU" sz="2200" dirty="0">
                <a:latin typeface="Georgia" panose="02040502050405020303" pitchFamily="18" charset="0"/>
              </a:rPr>
              <a:t>материалы и </a:t>
            </a:r>
            <a:r>
              <a:rPr lang="ru-RU" sz="2200" dirty="0" smtClean="0">
                <a:latin typeface="Georgia" panose="02040502050405020303" pitchFamily="18" charset="0"/>
              </a:rPr>
              <a:t>дидактические пособия </a:t>
            </a:r>
            <a:r>
              <a:rPr lang="ru-RU" sz="2200" dirty="0">
                <a:latin typeface="Georgia" panose="02040502050405020303" pitchFamily="18" charset="0"/>
              </a:rPr>
              <a:t>которого способствуют реализации </a:t>
            </a:r>
            <a:r>
              <a:rPr lang="ru-RU" sz="2200" dirty="0" smtClean="0">
                <a:latin typeface="Georgia" panose="02040502050405020303" pitchFamily="18" charset="0"/>
              </a:rPr>
              <a:t>поисково-экспериментальной </a:t>
            </a:r>
            <a:r>
              <a:rPr lang="ru-RU" sz="2200" dirty="0">
                <a:latin typeface="Georgia" panose="02040502050405020303" pitchFamily="18" charset="0"/>
              </a:rPr>
              <a:t>и трудовой деятельности детей в интеграции с содержанием образовательных областей </a:t>
            </a:r>
            <a:r>
              <a:rPr lang="ru-RU" sz="2200" b="1" dirty="0">
                <a:latin typeface="Georgia" panose="02040502050405020303" pitchFamily="18" charset="0"/>
              </a:rPr>
              <a:t>«П/р», </a:t>
            </a:r>
            <a:r>
              <a:rPr lang="ru-RU" sz="2200" b="1" dirty="0" smtClean="0">
                <a:latin typeface="Georgia" panose="02040502050405020303" pitchFamily="18" charset="0"/>
              </a:rPr>
              <a:t>«</a:t>
            </a:r>
            <a:r>
              <a:rPr lang="ru-RU" sz="2200" b="1" dirty="0">
                <a:latin typeface="Georgia" panose="02040502050405020303" pitchFamily="18" charset="0"/>
              </a:rPr>
              <a:t>Р/р</a:t>
            </a:r>
            <a:r>
              <a:rPr lang="ru-RU" sz="2200" b="1" dirty="0" smtClean="0">
                <a:latin typeface="Georgia" panose="02040502050405020303" pitchFamily="18" charset="0"/>
              </a:rPr>
              <a:t>», </a:t>
            </a:r>
          </a:p>
          <a:p>
            <a:pPr lvl="0"/>
            <a:r>
              <a:rPr lang="ru-RU" sz="2200" b="1" dirty="0" smtClean="0">
                <a:latin typeface="Georgia" panose="02040502050405020303" pitchFamily="18" charset="0"/>
              </a:rPr>
              <a:t>«С-К/р»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endParaRPr lang="ru-RU" sz="2200" b="1" u="sng" dirty="0" smtClean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lvl="0"/>
            <a:endParaRPr lang="ru-RU" sz="2200" b="1" u="sng" dirty="0" smtClean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lvl="0"/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7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. Центр познания и коммуникации детей, </a:t>
            </a:r>
            <a:r>
              <a:rPr lang="ru-RU" sz="2200" dirty="0">
                <a:latin typeface="Georgia" panose="02040502050405020303" pitchFamily="18" charset="0"/>
              </a:rPr>
              <a:t>оснащение которого обеспечивает расширение кругозора детей и их знаний об окружающем мире во взаимодействии детей со взрослыми и сверстниками в интеграции с содержанием образовательных областей </a:t>
            </a:r>
            <a:r>
              <a:rPr lang="ru-RU" sz="2200" b="1" dirty="0">
                <a:latin typeface="Georgia" panose="02040502050405020303" pitchFamily="18" charset="0"/>
              </a:rPr>
              <a:t>«П/р», «Р/р», «С-К/р»</a:t>
            </a:r>
          </a:p>
          <a:p>
            <a:pPr lvl="0"/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endParaRPr lang="ru-RU" sz="22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155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5250" y="0"/>
            <a:ext cx="78771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РППС группы ДОУ (3 вариант)</a:t>
            </a:r>
            <a:endParaRPr lang="ru-RU" sz="32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5660" y="627273"/>
            <a:ext cx="1168248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8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.	Книжный уголок, </a:t>
            </a:r>
            <a:r>
              <a:rPr lang="ru-RU" sz="2200" dirty="0">
                <a:latin typeface="Georgia" panose="02040502050405020303" pitchFamily="18" charset="0"/>
              </a:rPr>
              <a:t>содержащий художественную и документальную литературу для детей, обеспечивающую их духовно-нравственное и этико-эстетическое воспитание, формирование общей культуры, освоение разных жанров художественной литературы, воспитание любви и интереса к художественному слову, удовлетворение познавательных потребностей в интеграции содержания </a:t>
            </a:r>
            <a:r>
              <a:rPr lang="ru-RU" sz="2200" b="1" dirty="0">
                <a:latin typeface="Georgia" panose="02040502050405020303" pitchFamily="18" charset="0"/>
              </a:rPr>
              <a:t>всех образовательных областей</a:t>
            </a:r>
            <a:r>
              <a:rPr lang="ru-RU" sz="2200" dirty="0" smtClean="0">
                <a:latin typeface="Georgia" panose="02040502050405020303" pitchFamily="18" charset="0"/>
              </a:rPr>
              <a:t>.</a:t>
            </a:r>
          </a:p>
          <a:p>
            <a:pPr lvl="0"/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9.	Центр театрализации и </a:t>
            </a:r>
            <a:r>
              <a:rPr lang="ru-RU" sz="2200" b="1" u="sng" dirty="0" err="1">
                <a:solidFill>
                  <a:srgbClr val="0070C0"/>
                </a:solidFill>
                <a:latin typeface="Georgia" panose="02040502050405020303" pitchFamily="18" charset="0"/>
              </a:rPr>
              <a:t>музицирования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, </a:t>
            </a:r>
            <a:r>
              <a:rPr lang="ru-RU" sz="2200" dirty="0">
                <a:latin typeface="Georgia" panose="02040502050405020303" pitchFamily="18" charset="0"/>
              </a:rPr>
              <a:t>оборудование которого позволяет организовать музыкальную и театрализованную деятельность детей в интеграции с содержанием образовательных </a:t>
            </a:r>
            <a:r>
              <a:rPr lang="ru-RU" sz="2200" dirty="0" smtClean="0">
                <a:latin typeface="Georgia" panose="02040502050405020303" pitchFamily="18" charset="0"/>
              </a:rPr>
              <a:t>областей </a:t>
            </a:r>
            <a:r>
              <a:rPr lang="ru-RU" sz="2200" b="1" dirty="0">
                <a:latin typeface="Georgia" panose="02040502050405020303" pitchFamily="18" charset="0"/>
              </a:rPr>
              <a:t>«П/р», «С-К/р», «Р/р», «Х-Э/р»</a:t>
            </a:r>
            <a:r>
              <a:rPr lang="ru-RU" sz="2200" b="1" dirty="0"/>
              <a:t> </a:t>
            </a:r>
            <a:r>
              <a:rPr lang="ru-RU" sz="2200" b="1" dirty="0" smtClean="0"/>
              <a:t>, </a:t>
            </a:r>
            <a:r>
              <a:rPr lang="ru-RU" sz="2200" b="1" dirty="0" smtClean="0">
                <a:latin typeface="Georgia" panose="02040502050405020303" pitchFamily="18" charset="0"/>
              </a:rPr>
              <a:t>«Ф/р»</a:t>
            </a:r>
            <a:endParaRPr lang="ru-RU" sz="2200" b="1" dirty="0">
              <a:latin typeface="Georgia" panose="02040502050405020303" pitchFamily="18" charset="0"/>
            </a:endParaRPr>
          </a:p>
          <a:p>
            <a:pPr lvl="0"/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10.	Центр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	уединения	</a:t>
            </a:r>
            <a:r>
              <a:rPr lang="ru-RU" sz="2200" dirty="0">
                <a:latin typeface="Georgia" panose="02040502050405020303" pitchFamily="18" charset="0"/>
              </a:rPr>
              <a:t>предназначен	для	снятия	психоэмоционального напряжения </a:t>
            </a:r>
            <a:r>
              <a:rPr lang="ru-RU" sz="2200" dirty="0" smtClean="0">
                <a:latin typeface="Georgia" panose="02040502050405020303" pitchFamily="18" charset="0"/>
              </a:rPr>
              <a:t>воспитанников</a:t>
            </a:r>
          </a:p>
          <a:p>
            <a:pPr lvl="0"/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11.	Центр 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коррекции </a:t>
            </a:r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 </a:t>
            </a:r>
            <a:r>
              <a:rPr lang="ru-RU" sz="2200" dirty="0" smtClean="0">
                <a:latin typeface="Georgia" panose="02040502050405020303" pitchFamily="18" charset="0"/>
              </a:rPr>
              <a:t>предназначен </a:t>
            </a:r>
            <a:r>
              <a:rPr lang="ru-RU" sz="2200" dirty="0">
                <a:latin typeface="Georgia" panose="02040502050405020303" pitchFamily="18" charset="0"/>
              </a:rPr>
              <a:t>для организации совместной деятельности воспитателя и/или специалиста с детьми с ОВЗ, направленный на коррекцию имеющихся у них </a:t>
            </a:r>
            <a:r>
              <a:rPr lang="ru-RU" sz="2200" dirty="0" smtClean="0">
                <a:latin typeface="Georgia" panose="02040502050405020303" pitchFamily="18" charset="0"/>
              </a:rPr>
              <a:t>нарушений</a:t>
            </a:r>
          </a:p>
          <a:p>
            <a:pPr lvl="0"/>
            <a:r>
              <a:rPr lang="ru-RU" sz="2200" b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12</a:t>
            </a:r>
            <a:r>
              <a:rPr lang="ru-RU" sz="22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.	Центр творчества детей, </a:t>
            </a:r>
            <a:r>
              <a:rPr lang="ru-RU" sz="2200" dirty="0">
                <a:latin typeface="Georgia" panose="02040502050405020303" pitchFamily="18" charset="0"/>
              </a:rPr>
              <a:t>предназначенный для реализации продуктивной деятельности детей (рисование, лепка, аппликация, художественный труд) в интеграции с содержанием образовательных областей </a:t>
            </a:r>
            <a:r>
              <a:rPr lang="ru-RU" sz="2200" b="1" dirty="0">
                <a:latin typeface="Georgia" panose="02040502050405020303" pitchFamily="18" charset="0"/>
              </a:rPr>
              <a:t>«П/р», «Р/р», «С-К/р»</a:t>
            </a:r>
          </a:p>
        </p:txBody>
      </p:sp>
    </p:spTree>
    <p:extLst>
      <p:ext uri="{BB962C8B-B14F-4D97-AF65-F5344CB8AC3E}">
        <p14:creationId xmlns:p14="http://schemas.microsoft.com/office/powerpoint/2010/main" xmlns="" val="146031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5993" y="705050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/>
              <a:t>ФОП ДО: новая федеральная образовательная </a:t>
            </a:r>
            <a:r>
              <a:rPr lang="ru-RU" sz="2800" b="1" dirty="0" smtClean="0"/>
              <a:t>программа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5660" y="1888363"/>
            <a:ext cx="631891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С 1 сентября 2023 </a:t>
            </a:r>
            <a:r>
              <a:rPr lang="ru-RU" sz="2400" dirty="0" smtClean="0"/>
              <a:t>года дошкольные учреждения начнут работать по новой федеральной образовательной программе –  ФОП ДО.</a:t>
            </a:r>
            <a:r>
              <a:rPr lang="ru-RU" sz="2400" dirty="0"/>
              <a:t>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b="1" u="sng" dirty="0" smtClean="0"/>
              <a:t>ЦЕЛЬ: </a:t>
            </a:r>
            <a:r>
              <a:rPr lang="ru-RU" sz="2400" dirty="0" smtClean="0"/>
              <a:t>модернизация РППС</a:t>
            </a:r>
            <a:r>
              <a:rPr lang="ru-RU" sz="2400" dirty="0"/>
              <a:t>, создание </a:t>
            </a:r>
            <a:r>
              <a:rPr lang="ru-RU" sz="2400" dirty="0" smtClean="0"/>
              <a:t>компонентов единого </a:t>
            </a:r>
            <a:r>
              <a:rPr lang="ru-RU" sz="2400" dirty="0"/>
              <a:t>образовательного индивидуализированного </a:t>
            </a:r>
            <a:r>
              <a:rPr lang="ru-RU" sz="2400" dirty="0" smtClean="0"/>
              <a:t>пространства.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741993" y="162077"/>
            <a:ext cx="4940489" cy="647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0809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2825" y="2244916"/>
            <a:ext cx="20962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u="sng" dirty="0" smtClean="0">
                <a:solidFill>
                  <a:srgbClr val="0070C0"/>
                </a:solidFill>
                <a:latin typeface="Georgia" panose="02040502050405020303" pitchFamily="18" charset="0"/>
              </a:rPr>
              <a:t>БЫЛО</a:t>
            </a:r>
            <a:endParaRPr lang="ru-RU" sz="4000" b="1" i="1" u="sng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3616657" y="191069"/>
            <a:ext cx="7866853" cy="652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1609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914401" y="3971499"/>
            <a:ext cx="10822673" cy="655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14401" y="4749421"/>
            <a:ext cx="10822674" cy="928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14401" y="5909481"/>
            <a:ext cx="10822674" cy="8461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14400" y="3125338"/>
            <a:ext cx="10822674" cy="723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14399" y="1951630"/>
            <a:ext cx="10822675" cy="8871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14400" y="999026"/>
            <a:ext cx="10822675" cy="7205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893643" y="33979"/>
            <a:ext cx="2138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u="sng" dirty="0" smtClean="0">
                <a:solidFill>
                  <a:srgbClr val="FF0000"/>
                </a:solidFill>
                <a:latin typeface="Georgia" panose="02040502050405020303" pitchFamily="18" charset="0"/>
              </a:rPr>
              <a:t>СТАЛО</a:t>
            </a:r>
            <a:endParaRPr lang="ru-RU" sz="4000" b="1" i="1" u="sng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999026"/>
            <a:ext cx="108226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	</a:t>
            </a:r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принцип</a:t>
            </a:r>
            <a:r>
              <a:rPr lang="ru-RU" sz="2000" b="1" dirty="0">
                <a:solidFill>
                  <a:srgbClr val="FFFF00"/>
                </a:solidFill>
                <a:latin typeface="Georgia" panose="02040502050405020303" pitchFamily="18" charset="0"/>
              </a:rPr>
              <a:t>	соответствия	</a:t>
            </a:r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 возрастным</a:t>
            </a:r>
            <a:r>
              <a:rPr lang="ru-RU" sz="2000" b="1" dirty="0">
                <a:solidFill>
                  <a:srgbClr val="FFFF00"/>
                </a:solidFill>
                <a:latin typeface="Georgia" panose="02040502050405020303" pitchFamily="18" charset="0"/>
              </a:rPr>
              <a:t>,	индивидуальным, психологическим и физиологическим особенностям </a:t>
            </a:r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обучающихся</a:t>
            </a:r>
          </a:p>
          <a:p>
            <a:endParaRPr lang="ru-RU" sz="2000" b="1" dirty="0">
              <a:latin typeface="Georgia" panose="02040502050405020303" pitchFamily="18" charset="0"/>
            </a:endParaRPr>
          </a:p>
          <a:p>
            <a:r>
              <a:rPr lang="ru-RU" sz="2000" b="1" dirty="0">
                <a:latin typeface="Georgia" panose="02040502050405020303" pitchFamily="18" charset="0"/>
              </a:rPr>
              <a:t>	</a:t>
            </a:r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принцип </a:t>
            </a:r>
            <a:r>
              <a:rPr lang="ru-RU" sz="2000" b="1" dirty="0">
                <a:solidFill>
                  <a:srgbClr val="FFFF00"/>
                </a:solidFill>
                <a:latin typeface="Georgia" panose="02040502050405020303" pitchFamily="18" charset="0"/>
              </a:rPr>
              <a:t>личностно-развивающего и гуманистического характера взаимодействия взрослых (родителей/законных представителей, педагогов, специалистов и иных работников ДОО) и </a:t>
            </a:r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детей</a:t>
            </a:r>
          </a:p>
          <a:p>
            <a:endParaRPr lang="ru-RU" sz="2000" b="1" dirty="0">
              <a:latin typeface="Georgia" panose="02040502050405020303" pitchFamily="18" charset="0"/>
            </a:endParaRPr>
          </a:p>
          <a:p>
            <a:r>
              <a:rPr lang="ru-RU" sz="2000" b="1" dirty="0" smtClean="0">
                <a:latin typeface="Georgia" panose="02040502050405020303" pitchFamily="18" charset="0"/>
              </a:rPr>
              <a:t>       </a:t>
            </a:r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принцип </a:t>
            </a:r>
            <a:r>
              <a:rPr lang="ru-RU" sz="2000" b="1" dirty="0">
                <a:solidFill>
                  <a:srgbClr val="FFFF00"/>
                </a:solidFill>
                <a:latin typeface="Georgia" panose="02040502050405020303" pitchFamily="18" charset="0"/>
              </a:rPr>
              <a:t>поддержки инициативы детей в различных видах </a:t>
            </a:r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 деятельности</a:t>
            </a:r>
          </a:p>
          <a:p>
            <a:endParaRPr lang="ru-RU" sz="2000" b="1" dirty="0">
              <a:latin typeface="Georgia" panose="02040502050405020303" pitchFamily="18" charset="0"/>
            </a:endParaRPr>
          </a:p>
          <a:p>
            <a:r>
              <a:rPr lang="ru-RU" sz="2000" b="1" dirty="0">
                <a:latin typeface="Georgia" panose="02040502050405020303" pitchFamily="18" charset="0"/>
              </a:rPr>
              <a:t>	</a:t>
            </a:r>
            <a:endParaRPr lang="ru-RU" sz="2000" b="1" dirty="0" smtClean="0">
              <a:latin typeface="Georgia" panose="02040502050405020303" pitchFamily="18" charset="0"/>
            </a:endParaRPr>
          </a:p>
          <a:p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      принцип </a:t>
            </a:r>
            <a:r>
              <a:rPr lang="ru-RU" sz="2000" b="1" dirty="0">
                <a:solidFill>
                  <a:srgbClr val="FFFF00"/>
                </a:solidFill>
                <a:latin typeface="Georgia" panose="02040502050405020303" pitchFamily="18" charset="0"/>
              </a:rPr>
              <a:t>единства обучения и воспитания в образовательной среде </a:t>
            </a:r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ДОО</a:t>
            </a:r>
          </a:p>
          <a:p>
            <a:endParaRPr lang="ru-RU" sz="2000" b="1" dirty="0">
              <a:latin typeface="Georgia" panose="02040502050405020303" pitchFamily="18" charset="0"/>
            </a:endParaRPr>
          </a:p>
          <a:p>
            <a:r>
              <a:rPr lang="ru-RU" sz="2000" b="1" dirty="0" smtClean="0">
                <a:latin typeface="Georgia" panose="02040502050405020303" pitchFamily="18" charset="0"/>
              </a:rPr>
              <a:t>      </a:t>
            </a:r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принцип </a:t>
            </a:r>
            <a:r>
              <a:rPr lang="ru-RU" sz="2000" b="1" dirty="0">
                <a:solidFill>
                  <a:srgbClr val="FFFF00"/>
                </a:solidFill>
                <a:latin typeface="Georgia" panose="02040502050405020303" pitchFamily="18" charset="0"/>
              </a:rPr>
              <a:t>организации качественного доступного образования детей дошкольного возраста, в том числе с ограниченными возможностями здоровья (далее – ОВЗ</a:t>
            </a:r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)</a:t>
            </a:r>
          </a:p>
          <a:p>
            <a:endParaRPr lang="ru-RU" sz="2000" b="1" dirty="0">
              <a:latin typeface="Georgia" panose="02040502050405020303" pitchFamily="18" charset="0"/>
            </a:endParaRPr>
          </a:p>
          <a:p>
            <a:r>
              <a:rPr lang="ru-RU" sz="2000" b="1" dirty="0">
                <a:latin typeface="Georgia" panose="02040502050405020303" pitchFamily="18" charset="0"/>
              </a:rPr>
              <a:t>	</a:t>
            </a:r>
            <a:r>
              <a:rPr lang="ru-RU" sz="2000" b="1" dirty="0">
                <a:solidFill>
                  <a:srgbClr val="FFFF00"/>
                </a:solidFill>
                <a:latin typeface="Georgia" panose="02040502050405020303" pitchFamily="18" charset="0"/>
              </a:rPr>
              <a:t>принцип формирования общей культуры детей, в том числе ценностей здорового образа жизни и нравственных </a:t>
            </a:r>
            <a:r>
              <a:rPr lang="ru-RU" sz="2000" b="1" dirty="0" smtClean="0">
                <a:solidFill>
                  <a:srgbClr val="FFFF00"/>
                </a:solidFill>
                <a:latin typeface="Georgia" panose="02040502050405020303" pitchFamily="18" charset="0"/>
              </a:rPr>
              <a:t>ориентиров</a:t>
            </a:r>
            <a:endParaRPr lang="ru-RU" sz="2000" b="1" dirty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867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309" y="1474309"/>
            <a:ext cx="38333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оценке качества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РППС, 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организуемой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педагогом в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ФГОС ДО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59309" y="3158638"/>
            <a:ext cx="3914222" cy="312882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092658" y="39344"/>
            <a:ext cx="806220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С</a:t>
            </a:r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одержательно-насыщенной </a:t>
            </a:r>
            <a:r>
              <a:rPr lang="ru-RU" dirty="0"/>
              <a:t>– включать средства обучения (в том числе технические), материалы (в том числе расходные), инвентарь, </a:t>
            </a:r>
            <a:r>
              <a:rPr lang="ru-RU" dirty="0" smtClean="0"/>
              <a:t>игровое оборудование</a:t>
            </a:r>
            <a:r>
              <a:rPr lang="ru-RU" dirty="0"/>
              <a:t>, которые позволяют обеспечить </a:t>
            </a:r>
            <a:r>
              <a:rPr lang="ru-RU" b="1" dirty="0"/>
              <a:t>игровую, познавательную, исследовательскую и творческую </a:t>
            </a:r>
            <a:r>
              <a:rPr lang="ru-RU" b="1" dirty="0" smtClean="0"/>
              <a:t>активность, экспериментирование</a:t>
            </a:r>
            <a:r>
              <a:rPr lang="ru-RU" dirty="0" smtClean="0"/>
              <a:t>, развитие</a:t>
            </a:r>
            <a:r>
              <a:rPr lang="ru-RU" b="1" dirty="0" smtClean="0"/>
              <a:t> </a:t>
            </a:r>
            <a:r>
              <a:rPr lang="ru-RU" b="1" dirty="0"/>
              <a:t>крупной и мелкой моторики,</a:t>
            </a:r>
            <a:r>
              <a:rPr lang="ru-RU" dirty="0"/>
              <a:t> участие </a:t>
            </a:r>
            <a:r>
              <a:rPr lang="ru-RU" b="1" dirty="0"/>
              <a:t>в подвижных </a:t>
            </a:r>
            <a:r>
              <a:rPr lang="ru-RU" b="1" dirty="0" smtClean="0"/>
              <a:t>играх, </a:t>
            </a:r>
            <a:r>
              <a:rPr lang="ru-RU" b="1" dirty="0"/>
              <a:t>эмоциональное благополучие детей </a:t>
            </a:r>
            <a:r>
              <a:rPr lang="ru-RU" dirty="0"/>
              <a:t>во взаимодействии с предметно-пространственным окружением</a:t>
            </a:r>
            <a:r>
              <a:rPr lang="ru-RU" b="1" dirty="0"/>
              <a:t>, возможность </a:t>
            </a:r>
            <a:r>
              <a:rPr lang="ru-RU" b="1" dirty="0" smtClean="0"/>
              <a:t>самовыражения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73531" y="2329575"/>
            <a:ext cx="801846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Т</a:t>
            </a:r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рансформируемой</a:t>
            </a:r>
            <a:r>
              <a:rPr lang="ru-RU" dirty="0" smtClean="0"/>
              <a:t> (меняющейся от </a:t>
            </a:r>
            <a:r>
              <a:rPr lang="ru-RU" dirty="0"/>
              <a:t>интересов и возможностей </a:t>
            </a:r>
            <a:r>
              <a:rPr lang="ru-RU" dirty="0" smtClean="0"/>
              <a:t>детей)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173531" y="2980659"/>
            <a:ext cx="801846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П</a:t>
            </a:r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олифункциональной</a:t>
            </a:r>
            <a:r>
              <a:rPr lang="ru-RU" dirty="0" smtClean="0"/>
              <a:t> (возможность </a:t>
            </a:r>
            <a:r>
              <a:rPr lang="ru-RU" dirty="0"/>
              <a:t>разнообразного использования составляющих РППС </a:t>
            </a:r>
            <a:r>
              <a:rPr lang="ru-RU" dirty="0" smtClean="0"/>
              <a:t>в </a:t>
            </a:r>
            <a:r>
              <a:rPr lang="ru-RU" dirty="0"/>
              <a:t>разных видах детской </a:t>
            </a:r>
            <a:r>
              <a:rPr lang="ru-RU" dirty="0" smtClean="0"/>
              <a:t>активности)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173531" y="3657767"/>
            <a:ext cx="801846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Georgia" panose="02040502050405020303" pitchFamily="18" charset="0"/>
              </a:rPr>
              <a:t>В</a:t>
            </a:r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ариативной</a:t>
            </a:r>
            <a:r>
              <a:rPr lang="ru-RU" dirty="0" smtClean="0"/>
              <a:t> - наличие </a:t>
            </a:r>
            <a:r>
              <a:rPr lang="ru-RU" dirty="0"/>
              <a:t>различных пространств </a:t>
            </a:r>
            <a:r>
              <a:rPr lang="ru-RU" dirty="0" smtClean="0"/>
              <a:t>(зоны), а </a:t>
            </a:r>
            <a:r>
              <a:rPr lang="ru-RU" dirty="0"/>
              <a:t>также периодическую сменяемость игрового материала, появление новых предметов, стимулирующих игровую, двигательную, познавательную и исследовательскую активность </a:t>
            </a:r>
            <a:r>
              <a:rPr lang="ru-RU" dirty="0" smtClean="0"/>
              <a:t>детей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92098" y="4813655"/>
            <a:ext cx="79813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Доступной</a:t>
            </a:r>
            <a:r>
              <a:rPr lang="ru-RU" dirty="0" smtClean="0"/>
              <a:t> – обеспечивать свободный доступ воспитанников (в том числе детей с ОВЗ) к играм, материалам, пособиям, обеспечивающим все основные виды детской активности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173531" y="5813910"/>
            <a:ext cx="18229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Безопасной</a:t>
            </a:r>
            <a:endParaRPr lang="ru-RU" sz="2000" b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69065" y="5825798"/>
            <a:ext cx="80184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                          - соответствовать </a:t>
            </a:r>
            <a:r>
              <a:rPr lang="ru-RU" dirty="0"/>
              <a:t>требованиям по обеспечению надежности и </a:t>
            </a:r>
            <a:r>
              <a:rPr lang="ru-RU" dirty="0" smtClean="0"/>
              <a:t>безопасность, </a:t>
            </a:r>
            <a:r>
              <a:rPr lang="ru-RU" dirty="0"/>
              <a:t>в том числе </a:t>
            </a:r>
            <a:r>
              <a:rPr lang="ru-RU" dirty="0" smtClean="0"/>
              <a:t>СЭС и правилам пожарной безопасности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0819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5251" y="230832"/>
            <a:ext cx="78771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РППС группы ДОУ</a:t>
            </a:r>
            <a:endParaRPr lang="ru-RU" sz="32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6979" y="1037231"/>
            <a:ext cx="1110927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Georgia" panose="02040502050405020303" pitchFamily="18" charset="0"/>
              </a:rPr>
              <a:t>Размещение оборудования в группах предполагает </a:t>
            </a:r>
            <a:r>
              <a:rPr lang="ru-RU" sz="2800" b="1" dirty="0">
                <a:latin typeface="Georgia" panose="02040502050405020303" pitchFamily="18" charset="0"/>
              </a:rPr>
              <a:t>гибкое </a:t>
            </a:r>
            <a:r>
              <a:rPr lang="ru-RU" sz="2800" b="1" dirty="0" smtClean="0">
                <a:latin typeface="Georgia" panose="02040502050405020303" pitchFamily="18" charset="0"/>
              </a:rPr>
              <a:t>(нежесткое) </a:t>
            </a:r>
            <a:r>
              <a:rPr lang="ru-RU" sz="2800" dirty="0" smtClean="0">
                <a:latin typeface="Georgia" panose="02040502050405020303" pitchFamily="18" charset="0"/>
              </a:rPr>
              <a:t>зонирование </a:t>
            </a:r>
            <a:r>
              <a:rPr lang="ru-RU" sz="2800" dirty="0">
                <a:latin typeface="Georgia" panose="02040502050405020303" pitchFamily="18" charset="0"/>
              </a:rPr>
              <a:t>и возможность трансформации среды с учетом стоящих воспитательных и образовательных задач, а также игровых замыслов детей</a:t>
            </a:r>
            <a:r>
              <a:rPr lang="ru-RU" sz="2800" dirty="0" smtClean="0">
                <a:latin typeface="Georgia" panose="02040502050405020303" pitchFamily="18" charset="0"/>
              </a:rPr>
              <a:t>.</a:t>
            </a:r>
          </a:p>
          <a:p>
            <a:endParaRPr lang="ru-RU" sz="2800" dirty="0" smtClean="0">
              <a:latin typeface="Georgia" panose="02040502050405020303" pitchFamily="18" charset="0"/>
            </a:endParaRPr>
          </a:p>
          <a:p>
            <a:r>
              <a:rPr lang="ru-RU" sz="2800" dirty="0" smtClean="0">
                <a:latin typeface="Georgia" panose="02040502050405020303" pitchFamily="18" charset="0"/>
              </a:rPr>
              <a:t>Так</a:t>
            </a:r>
            <a:r>
              <a:rPr lang="ru-RU" sz="2800" dirty="0">
                <a:latin typeface="Georgia" panose="02040502050405020303" pitchFamily="18" charset="0"/>
              </a:rPr>
              <a:t>, все оборудование можно условно сгруппировать по трем пространствам: </a:t>
            </a:r>
            <a:endParaRPr lang="ru-RU" sz="2800" dirty="0" smtClean="0">
              <a:latin typeface="Georgia" panose="02040502050405020303" pitchFamily="18" charset="0"/>
            </a:endParaRPr>
          </a:p>
          <a:p>
            <a:r>
              <a:rPr lang="ru-RU" sz="28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пространству </a:t>
            </a:r>
            <a:r>
              <a:rPr lang="ru-RU" sz="2800" b="1" dirty="0">
                <a:solidFill>
                  <a:srgbClr val="FF0000"/>
                </a:solidFill>
                <a:latin typeface="Georgia" panose="02040502050405020303" pitchFamily="18" charset="0"/>
              </a:rPr>
              <a:t>активной </a:t>
            </a:r>
            <a:r>
              <a:rPr lang="ru-RU" sz="28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деятельности</a:t>
            </a:r>
          </a:p>
          <a:p>
            <a:r>
              <a:rPr lang="ru-RU" sz="2800" b="1" dirty="0" smtClean="0">
                <a:solidFill>
                  <a:srgbClr val="00642D"/>
                </a:solidFill>
                <a:latin typeface="Georgia" panose="02040502050405020303" pitchFamily="18" charset="0"/>
              </a:rPr>
              <a:t>пространству </a:t>
            </a:r>
            <a:r>
              <a:rPr lang="ru-RU" sz="2800" b="1" dirty="0">
                <a:solidFill>
                  <a:srgbClr val="00642D"/>
                </a:solidFill>
                <a:latin typeface="Georgia" panose="02040502050405020303" pitchFamily="18" charset="0"/>
              </a:rPr>
              <a:t>спокойной деятельности</a:t>
            </a:r>
            <a:r>
              <a:rPr lang="ru-RU" sz="2800" b="1" dirty="0">
                <a:latin typeface="Georgia" panose="02040502050405020303" pitchFamily="18" charset="0"/>
              </a:rPr>
              <a:t> </a:t>
            </a:r>
            <a:endParaRPr lang="ru-RU" sz="2800" b="1" dirty="0" smtClean="0">
              <a:latin typeface="Georgia" panose="02040502050405020303" pitchFamily="18" charset="0"/>
            </a:endParaRPr>
          </a:p>
          <a:p>
            <a:r>
              <a:rPr lang="ru-RU" sz="28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пространству </a:t>
            </a:r>
            <a:r>
              <a:rPr lang="ru-RU" sz="2800" b="1" dirty="0">
                <a:solidFill>
                  <a:srgbClr val="0070C0"/>
                </a:solidFill>
                <a:latin typeface="Georgia" panose="02040502050405020303" pitchFamily="18" charset="0"/>
              </a:rPr>
              <a:t>познания и </a:t>
            </a:r>
            <a:r>
              <a:rPr lang="ru-RU" sz="28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творчества</a:t>
            </a:r>
            <a:endParaRPr lang="ru-RU" sz="2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084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5251" y="230832"/>
            <a:ext cx="78771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РППС группы ДОУ (1 вариант) </a:t>
            </a:r>
            <a:endParaRPr lang="ru-RU" sz="32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6979" y="815608"/>
            <a:ext cx="1110927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Georgia" panose="02040502050405020303" pitchFamily="18" charset="0"/>
              </a:rPr>
              <a:t>В </a:t>
            </a:r>
            <a:r>
              <a:rPr lang="ru-RU" sz="2800" b="1" dirty="0">
                <a:solidFill>
                  <a:srgbClr val="FF0000"/>
                </a:solidFill>
                <a:latin typeface="Georgia" panose="02040502050405020303" pitchFamily="18" charset="0"/>
              </a:rPr>
              <a:t>пространстве активной деятельности </a:t>
            </a:r>
            <a:r>
              <a:rPr lang="ru-RU" sz="2800" dirty="0">
                <a:latin typeface="Georgia" panose="02040502050405020303" pitchFamily="18" charset="0"/>
              </a:rPr>
              <a:t>может размещаться оборудование, связанное с двигательной активностью, сюжетно-ролевыми играми и т.д. </a:t>
            </a:r>
            <a:endParaRPr lang="ru-RU" sz="2800" dirty="0" smtClean="0">
              <a:latin typeface="Georgia" panose="02040502050405020303" pitchFamily="18" charset="0"/>
            </a:endParaRPr>
          </a:p>
          <a:p>
            <a:r>
              <a:rPr lang="ru-RU" sz="2800" dirty="0" smtClean="0">
                <a:latin typeface="Georgia" panose="02040502050405020303" pitchFamily="18" charset="0"/>
              </a:rPr>
              <a:t>В </a:t>
            </a:r>
            <a:r>
              <a:rPr lang="ru-RU" sz="2800" b="1" dirty="0">
                <a:solidFill>
                  <a:srgbClr val="00642D"/>
                </a:solidFill>
                <a:latin typeface="Georgia" panose="02040502050405020303" pitchFamily="18" charset="0"/>
              </a:rPr>
              <a:t>пространстве спокойной деятельности </a:t>
            </a:r>
            <a:r>
              <a:rPr lang="ru-RU" sz="2800" dirty="0">
                <a:latin typeface="Georgia" panose="02040502050405020303" pitchFamily="18" charset="0"/>
              </a:rPr>
              <a:t>– зона релаксации, конструктивные и театрализованные игры, настольные игры, книги и мягкая детская мебель, места приема пищи и иное. </a:t>
            </a:r>
            <a:endParaRPr lang="ru-RU" sz="2800" dirty="0" smtClean="0">
              <a:latin typeface="Georgia" panose="02040502050405020303" pitchFamily="18" charset="0"/>
            </a:endParaRPr>
          </a:p>
          <a:p>
            <a:r>
              <a:rPr lang="ru-RU" sz="28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Пространство </a:t>
            </a:r>
            <a:r>
              <a:rPr lang="ru-RU" sz="2800" b="1" dirty="0">
                <a:solidFill>
                  <a:srgbClr val="0070C0"/>
                </a:solidFill>
                <a:latin typeface="Georgia" panose="02040502050405020303" pitchFamily="18" charset="0"/>
              </a:rPr>
              <a:t>познания и творчества </a:t>
            </a:r>
            <a:r>
              <a:rPr lang="ru-RU" sz="2800" dirty="0">
                <a:latin typeface="Georgia" panose="02040502050405020303" pitchFamily="18" charset="0"/>
              </a:rPr>
              <a:t>может включать оборудование для экспериментирования, оборудование для творчества. </a:t>
            </a:r>
            <a:endParaRPr lang="ru-RU" sz="2800" dirty="0" smtClean="0">
              <a:latin typeface="Georgia" panose="02040502050405020303" pitchFamily="18" charset="0"/>
            </a:endParaRPr>
          </a:p>
          <a:p>
            <a:r>
              <a:rPr lang="ru-RU" sz="2400" i="1" dirty="0" smtClean="0">
                <a:latin typeface="Georgia" panose="02040502050405020303" pitchFamily="18" charset="0"/>
              </a:rPr>
              <a:t>При </a:t>
            </a:r>
            <a:r>
              <a:rPr lang="ru-RU" sz="2400" i="1" dirty="0">
                <a:latin typeface="Georgia" panose="02040502050405020303" pitchFamily="18" charset="0"/>
              </a:rPr>
              <a:t>этом следует учитывать, что </a:t>
            </a:r>
            <a:r>
              <a:rPr lang="ru-RU" sz="2400" b="1" i="1" dirty="0">
                <a:latin typeface="Georgia" panose="02040502050405020303" pitchFamily="18" charset="0"/>
              </a:rPr>
              <a:t>любое деление условно</a:t>
            </a:r>
            <a:r>
              <a:rPr lang="ru-RU" sz="2400" i="1" dirty="0">
                <a:latin typeface="Georgia" panose="02040502050405020303" pitchFamily="18" charset="0"/>
              </a:rPr>
              <a:t>, поскольку текущая задача </a:t>
            </a:r>
            <a:r>
              <a:rPr lang="ru-RU" sz="2400" i="1" dirty="0" smtClean="0">
                <a:latin typeface="Georgia" panose="02040502050405020303" pitchFamily="18" charset="0"/>
              </a:rPr>
              <a:t>или замысел </a:t>
            </a:r>
            <a:r>
              <a:rPr lang="ru-RU" sz="2400" i="1" dirty="0">
                <a:latin typeface="Georgia" panose="02040502050405020303" pitchFamily="18" charset="0"/>
              </a:rPr>
              <a:t>детей </a:t>
            </a:r>
            <a:r>
              <a:rPr lang="ru-RU" sz="2400" b="1" i="1" dirty="0">
                <a:latin typeface="Georgia" panose="02040502050405020303" pitchFamily="18" charset="0"/>
              </a:rPr>
              <a:t>могут трансформировать всё групповое помещение</a:t>
            </a:r>
            <a:r>
              <a:rPr lang="ru-RU" sz="2400" i="1" dirty="0">
                <a:latin typeface="Georgia" panose="02040502050405020303" pitchFamily="18" charset="0"/>
              </a:rPr>
              <a:t> в пространство для активной деятельности или пространство познания и творчества. </a:t>
            </a:r>
            <a:endParaRPr lang="ru-RU" sz="2400" b="1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745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5251" y="230832"/>
            <a:ext cx="78771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РППС группы ДОУ (2 вариант)</a:t>
            </a:r>
            <a:endParaRPr lang="ru-RU" sz="32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6979" y="1074915"/>
            <a:ext cx="1110927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Georgia" panose="02040502050405020303" pitchFamily="18" charset="0"/>
              </a:rPr>
              <a:t>Оборудование в групповом помещении также можно разместить в соответствии с его функциональным назначением, выделив несколько модулей: </a:t>
            </a:r>
            <a:endParaRPr lang="ru-RU" sz="2200" dirty="0" smtClean="0">
              <a:latin typeface="Georgia" panose="02040502050405020303" pitchFamily="18" charset="0"/>
            </a:endParaRPr>
          </a:p>
          <a:p>
            <a:endParaRPr lang="ru-RU" sz="2200" dirty="0" smtClean="0">
              <a:latin typeface="Georgia" panose="02040502050405020303" pitchFamily="18" charset="0"/>
            </a:endParaRPr>
          </a:p>
          <a:p>
            <a:r>
              <a:rPr lang="ru-RU" sz="2200" dirty="0" smtClean="0">
                <a:latin typeface="Georgia" panose="02040502050405020303" pitchFamily="18" charset="0"/>
              </a:rPr>
              <a:t>-   </a:t>
            </a:r>
            <a:r>
              <a:rPr lang="ru-RU" sz="22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Физкультурно-оздоровительный</a:t>
            </a:r>
          </a:p>
          <a:p>
            <a:pPr marL="457200" indent="-457200">
              <a:buFontTx/>
              <a:buChar char="-"/>
            </a:pPr>
            <a:r>
              <a:rPr lang="ru-RU" sz="22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Игровой</a:t>
            </a:r>
          </a:p>
          <a:p>
            <a:pPr marL="457200" indent="-457200">
              <a:buFontTx/>
              <a:buChar char="-"/>
            </a:pPr>
            <a:r>
              <a:rPr lang="ru-RU" sz="2200" b="1" dirty="0">
                <a:solidFill>
                  <a:srgbClr val="00B050"/>
                </a:solidFill>
                <a:latin typeface="Georgia" panose="02040502050405020303" pitchFamily="18" charset="0"/>
              </a:rPr>
              <a:t>Х</a:t>
            </a:r>
            <a:r>
              <a:rPr lang="ru-RU" sz="2200" b="1" dirty="0" smtClean="0">
                <a:solidFill>
                  <a:srgbClr val="00B050"/>
                </a:solidFill>
                <a:latin typeface="Georgia" panose="02040502050405020303" pitchFamily="18" charset="0"/>
              </a:rPr>
              <a:t>удожественно-творческий</a:t>
            </a:r>
          </a:p>
          <a:p>
            <a:pPr marL="457200" indent="-457200">
              <a:buFontTx/>
              <a:buChar char="-"/>
            </a:pPr>
            <a:r>
              <a:rPr lang="ru-RU" sz="2200" b="1" dirty="0" smtClean="0">
                <a:solidFill>
                  <a:srgbClr val="7030A0"/>
                </a:solidFill>
                <a:latin typeface="Georgia" panose="02040502050405020303" pitchFamily="18" charset="0"/>
              </a:rPr>
              <a:t>Поисково - познавательный</a:t>
            </a:r>
          </a:p>
          <a:p>
            <a:pPr marL="457200" indent="-457200">
              <a:buFontTx/>
              <a:buChar char="-"/>
            </a:pPr>
            <a:r>
              <a:rPr lang="ru-RU" sz="2200" b="1" dirty="0" smtClean="0">
                <a:solidFill>
                  <a:srgbClr val="66FF33"/>
                </a:solidFill>
                <a:latin typeface="Georgia" panose="02040502050405020303" pitchFamily="18" charset="0"/>
              </a:rPr>
              <a:t>Релаксации</a:t>
            </a:r>
          </a:p>
          <a:p>
            <a:pPr marL="457200" indent="-457200">
              <a:buFontTx/>
              <a:buChar char="-"/>
            </a:pPr>
            <a:r>
              <a:rPr lang="ru-RU" sz="2200" b="1" dirty="0" smtClean="0">
                <a:solidFill>
                  <a:srgbClr val="FF00FF"/>
                </a:solidFill>
                <a:latin typeface="Georgia" panose="02040502050405020303" pitchFamily="18" charset="0"/>
              </a:rPr>
              <a:t>Бытовой</a:t>
            </a:r>
          </a:p>
          <a:p>
            <a:endParaRPr lang="ru-RU" sz="2200" b="1" dirty="0" smtClean="0">
              <a:solidFill>
                <a:srgbClr val="FF00FF"/>
              </a:solidFill>
              <a:latin typeface="Georgia" panose="02040502050405020303" pitchFamily="18" charset="0"/>
            </a:endParaRPr>
          </a:p>
          <a:p>
            <a:r>
              <a:rPr lang="ru-RU" sz="2200" b="1" u="sng" dirty="0">
                <a:solidFill>
                  <a:srgbClr val="FF0000"/>
                </a:solidFill>
                <a:latin typeface="Georgia" panose="02040502050405020303" pitchFamily="18" charset="0"/>
              </a:rPr>
              <a:t>Каждый</a:t>
            </a:r>
            <a:r>
              <a:rPr lang="ru-RU" sz="2200" dirty="0">
                <a:latin typeface="Georgia" panose="02040502050405020303" pitchFamily="18" charset="0"/>
              </a:rPr>
              <a:t> функциональный </a:t>
            </a:r>
            <a:r>
              <a:rPr lang="ru-RU" sz="2200" b="1" u="sng" dirty="0">
                <a:solidFill>
                  <a:srgbClr val="FF0000"/>
                </a:solidFill>
                <a:latin typeface="Georgia" panose="02040502050405020303" pitchFamily="18" charset="0"/>
              </a:rPr>
              <a:t>модуль охватывает все образовательные области</a:t>
            </a:r>
            <a:r>
              <a:rPr lang="ru-RU" sz="2200" dirty="0">
                <a:latin typeface="Georgia" panose="02040502050405020303" pitchFamily="18" charset="0"/>
              </a:rPr>
              <a:t> (социально-коммуникативное развитие, познавательное развитие, речевое развитие, художественно-эстетическое развитие, физическое развитие) с учетом индивидуальных и возрастных особенностей дошкольников</a:t>
            </a:r>
            <a:endParaRPr lang="ru-RU" sz="2200" b="1" dirty="0">
              <a:latin typeface="Georgia" panose="02040502050405020303" pitchFamily="18" charset="0"/>
            </a:endParaRPr>
          </a:p>
          <a:p>
            <a:endParaRPr lang="ru-RU" sz="2400" b="1" dirty="0">
              <a:solidFill>
                <a:srgbClr val="FF00FF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106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5251" y="230831"/>
            <a:ext cx="78771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РППС группы ДОУ (3 вариант)</a:t>
            </a:r>
            <a:endParaRPr lang="ru-RU" sz="32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73457" y="962474"/>
            <a:ext cx="1110927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>
                <a:latin typeface="Georgia" panose="02040502050405020303" pitchFamily="18" charset="0"/>
              </a:rPr>
              <a:t>Оборудование в группе может быть размещено и </a:t>
            </a:r>
            <a:r>
              <a:rPr lang="ru-RU" sz="2400" b="1" dirty="0">
                <a:latin typeface="Georgia" panose="02040502050405020303" pitchFamily="18" charset="0"/>
              </a:rPr>
              <a:t>по </a:t>
            </a:r>
            <a:r>
              <a:rPr lang="ru-RU" sz="2400" b="1" dirty="0" smtClean="0">
                <a:latin typeface="Georgia" panose="02040502050405020303" pitchFamily="18" charset="0"/>
              </a:rPr>
              <a:t>центрам детской активности</a:t>
            </a:r>
            <a:r>
              <a:rPr lang="ru-RU" sz="2400" b="1" dirty="0">
                <a:latin typeface="Georgia" panose="02040502050405020303" pitchFamily="18" charset="0"/>
              </a:rPr>
              <a:t> </a:t>
            </a:r>
            <a:r>
              <a:rPr lang="ru-RU" sz="2400" i="1" dirty="0" smtClean="0">
                <a:latin typeface="Georgia" panose="02040502050405020303" pitchFamily="18" charset="0"/>
              </a:rPr>
              <a:t>(самый приемлемый).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Georgia" panose="02040502050405020303" pitchFamily="18" charset="0"/>
              </a:rPr>
              <a:t>При </a:t>
            </a:r>
            <a:r>
              <a:rPr lang="ru-RU" sz="2400" dirty="0">
                <a:latin typeface="Georgia" panose="02040502050405020303" pitchFamily="18" charset="0"/>
              </a:rPr>
              <a:t>такой организации следует </a:t>
            </a:r>
            <a:r>
              <a:rPr lang="ru-RU" sz="2400" b="1" u="sng" dirty="0">
                <a:solidFill>
                  <a:srgbClr val="FF0000"/>
                </a:solidFill>
                <a:latin typeface="Georgia" panose="02040502050405020303" pitchFamily="18" charset="0"/>
              </a:rPr>
              <a:t>продумывать </a:t>
            </a:r>
            <a:r>
              <a:rPr lang="ru-RU" sz="2400" b="1" dirty="0">
                <a:latin typeface="Georgia" panose="02040502050405020303" pitchFamily="18" charset="0"/>
              </a:rPr>
              <a:t>соседство центров с учетом пересечения детских активностей и их интеграции (объединения). </a:t>
            </a:r>
            <a:endParaRPr lang="ru-RU" sz="2400" b="1" dirty="0" smtClean="0"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>
                <a:latin typeface="Georgia" panose="02040502050405020303" pitchFamily="18" charset="0"/>
              </a:rPr>
              <a:t>В группах раннего возраста создаются 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6 центров детской активности</a:t>
            </a:r>
            <a:r>
              <a:rPr lang="ru-RU" sz="2400" dirty="0">
                <a:latin typeface="Georgia" panose="02040502050405020303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Georgia" panose="02040502050405020303" pitchFamily="18" charset="0"/>
              </a:rPr>
              <a:t>В	группах	для	детей	дошкольного	возраста	(от	3	до	7	лет) предусматривается </a:t>
            </a:r>
            <a:r>
              <a:rPr lang="ru-RU" sz="2400" dirty="0" smtClean="0">
                <a:latin typeface="Georgia" panose="02040502050405020303" pitchFamily="18" charset="0"/>
              </a:rPr>
              <a:t>комплекс </a:t>
            </a:r>
            <a:r>
              <a:rPr lang="ru-RU" sz="2400" dirty="0">
                <a:latin typeface="Georgia" panose="02040502050405020303" pitchFamily="18" charset="0"/>
              </a:rPr>
              <a:t>из </a:t>
            </a: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</a:rPr>
              <a:t>12 центров детской активности.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974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</TotalTime>
  <Words>777</Words>
  <Application>Microsoft Office PowerPoint</Application>
  <PresentationFormat>Произвольный</PresentationFormat>
  <Paragraphs>79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Капля</vt:lpstr>
      <vt:lpstr> Тема: «Ошибки в проектировании РППС с учётом новой  ФОП ДО»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Семинар-практикум «Дистанционная работа на платформе ZOOM»</dc:title>
  <dc:creator>Paramonova</dc:creator>
  <cp:lastModifiedBy>Светлана</cp:lastModifiedBy>
  <cp:revision>73</cp:revision>
  <dcterms:created xsi:type="dcterms:W3CDTF">2020-10-18T14:00:29Z</dcterms:created>
  <dcterms:modified xsi:type="dcterms:W3CDTF">2023-07-16T15:46:41Z</dcterms:modified>
</cp:coreProperties>
</file>