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93" r:id="rId12"/>
    <p:sldId id="292" r:id="rId13"/>
    <p:sldId id="268" r:id="rId14"/>
    <p:sldId id="286" r:id="rId15"/>
    <p:sldId id="287" r:id="rId16"/>
    <p:sldId id="288" r:id="rId17"/>
    <p:sldId id="289" r:id="rId18"/>
    <p:sldId id="290" r:id="rId19"/>
    <p:sldId id="291" r:id="rId20"/>
    <p:sldId id="276" r:id="rId21"/>
    <p:sldId id="281" r:id="rId22"/>
    <p:sldId id="273" r:id="rId23"/>
    <p:sldId id="274" r:id="rId24"/>
    <p:sldId id="275" r:id="rId25"/>
    <p:sldId id="284" r:id="rId26"/>
    <p:sldId id="282" r:id="rId27"/>
    <p:sldId id="278" r:id="rId28"/>
    <p:sldId id="27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71FFC6"/>
    <a:srgbClr val="FF7575"/>
    <a:srgbClr val="FFCCCC"/>
    <a:srgbClr val="FF8181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4660"/>
  </p:normalViewPr>
  <p:slideViewPr>
    <p:cSldViewPr>
      <p:cViewPr>
        <p:scale>
          <a:sx n="76" d="100"/>
          <a:sy n="76" d="100"/>
        </p:scale>
        <p:origin x="-121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5300012303149607"/>
                  <c:y val="-5.6632378405980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738170521653542"/>
                  <c:y val="-1.600098326765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460322342519686E-2"/>
                  <c:y val="0.145129051111647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56.5</c:v>
                </c:pt>
                <c:pt idx="1">
                  <c:v>37.5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0" i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на конец года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Мониторинг на конец года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79,2%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20,8%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1">
                  <c:v>Высокий уровень 79,2</c:v>
                </c:pt>
                <c:pt idx="2">
                  <c:v>Средний уровень 20,8%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268761"/>
            <a:ext cx="6552728" cy="165618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B050"/>
                </a:solidFill>
              </a:rPr>
              <a:t>«Современные технологии в организации познавательно-исследовательской деятельности детей старшего дошкольного возраста через опытно- экспериментальную деятельность».</a:t>
            </a:r>
            <a:br>
              <a:rPr lang="ru-RU" sz="2000" b="1" dirty="0">
                <a:solidFill>
                  <a:srgbClr val="00B050"/>
                </a:solidFill>
              </a:rPr>
            </a:b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581128"/>
            <a:ext cx="4968552" cy="76964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ВКК Погадаева Е. В.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33265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«Детский сад № 99 комбинированного вида «Домовенок» г. Орска»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628800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Причины низкого уровня: </a:t>
            </a:r>
            <a:endParaRPr lang="ru-RU" sz="28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285750" indent="-285750" algn="ctr">
              <a:buFont typeface="Wingdings" pitchFamily="2" charset="2"/>
              <a:buChar char="q"/>
            </a:pPr>
            <a:r>
              <a:rPr lang="ru-RU" sz="2400" b="1" dirty="0" smtClean="0">
                <a:cs typeface="Times New Roman" panose="02020603050405020304" pitchFamily="18" charset="0"/>
              </a:rPr>
              <a:t>отсутствие </a:t>
            </a:r>
            <a:r>
              <a:rPr lang="ru-RU" sz="2400" b="1" dirty="0">
                <a:cs typeface="Times New Roman" panose="02020603050405020304" pitchFamily="18" charset="0"/>
              </a:rPr>
              <a:t>устойчивого </a:t>
            </a:r>
            <a:r>
              <a:rPr lang="ru-RU" sz="2400" b="1" dirty="0" smtClean="0">
                <a:cs typeface="Times New Roman" panose="02020603050405020304" pitchFamily="18" charset="0"/>
              </a:rPr>
              <a:t>интереса</a:t>
            </a:r>
            <a:endParaRPr lang="ru-RU" sz="2400" b="1" dirty="0">
              <a:cs typeface="Times New Roman" panose="02020603050405020304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ru-RU" sz="2400" b="1" dirty="0" smtClean="0">
                <a:cs typeface="Times New Roman" panose="02020603050405020304" pitchFamily="18" charset="0"/>
              </a:rPr>
              <a:t>отсутствие навыков</a:t>
            </a:r>
            <a:endParaRPr lang="ru-RU" sz="2400" b="1" dirty="0">
              <a:cs typeface="Times New Roman" panose="02020603050405020304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ru-RU" sz="2400" b="1" dirty="0" smtClean="0">
                <a:cs typeface="Times New Roman" panose="02020603050405020304" pitchFamily="18" charset="0"/>
              </a:rPr>
              <a:t>затруднения </a:t>
            </a:r>
            <a:r>
              <a:rPr lang="ru-RU" sz="2400" b="1" dirty="0"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cs typeface="Times New Roman" panose="02020603050405020304" pitchFamily="18" charset="0"/>
              </a:rPr>
              <a:t>обозначении проблемы </a:t>
            </a:r>
            <a:endParaRPr lang="ru-RU" sz="2400" b="1" dirty="0">
              <a:cs typeface="Times New Roman" panose="02020603050405020304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ru-RU" sz="2400" b="1" dirty="0" smtClean="0">
                <a:cs typeface="Times New Roman" panose="02020603050405020304" pitchFamily="18" charset="0"/>
              </a:rPr>
              <a:t>познавательный </a:t>
            </a:r>
            <a:r>
              <a:rPr lang="ru-RU" sz="2400" b="1" dirty="0">
                <a:cs typeface="Times New Roman" panose="02020603050405020304" pitchFamily="18" charset="0"/>
              </a:rPr>
              <a:t>интерес недостаточно </a:t>
            </a:r>
            <a:r>
              <a:rPr lang="ru-RU" sz="2400" b="1" dirty="0" smtClean="0">
                <a:cs typeface="Times New Roman" panose="02020603050405020304" pitchFamily="18" charset="0"/>
              </a:rPr>
              <a:t>выражен</a:t>
            </a:r>
            <a:endParaRPr lang="ru-RU" sz="2400" b="1" dirty="0">
              <a:cs typeface="Times New Roman" panose="02020603050405020304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ru-RU" sz="2400" b="1" dirty="0" smtClean="0">
                <a:cs typeface="Times New Roman" panose="02020603050405020304" pitchFamily="18" charset="0"/>
              </a:rPr>
              <a:t>недостаточно </a:t>
            </a:r>
            <a:r>
              <a:rPr lang="ru-RU" sz="2400" b="1" dirty="0">
                <a:cs typeface="Times New Roman" panose="02020603050405020304" pitchFamily="18" charset="0"/>
              </a:rPr>
              <a:t>знаний о свойствах и качествах объектов неживой </a:t>
            </a:r>
            <a:r>
              <a:rPr lang="ru-RU" sz="2400" b="1" dirty="0" smtClean="0">
                <a:cs typeface="Times New Roman" panose="02020603050405020304" pitchFamily="18" charset="0"/>
              </a:rPr>
              <a:t>природы</a:t>
            </a:r>
            <a:endParaRPr lang="ru-RU" sz="2400" b="1" dirty="0">
              <a:cs typeface="Times New Roman" panose="02020603050405020304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ru-RU" sz="2400" b="1" dirty="0" smtClean="0">
                <a:cs typeface="Times New Roman" panose="02020603050405020304" pitchFamily="18" charset="0"/>
              </a:rPr>
              <a:t>стремление к самостоятельности не выражено</a:t>
            </a:r>
          </a:p>
          <a:p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548680"/>
            <a:ext cx="78488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+mj-lt"/>
              </a:rPr>
              <a:t>Данные мониторинга</a:t>
            </a:r>
            <a:endParaRPr lang="ru-RU" sz="36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38062"/>
            <a:ext cx="1547813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373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208912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Проделанная работа</a:t>
            </a:r>
            <a:endParaRPr lang="ru-RU" sz="36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ПРИНЦИПЫ</a:t>
            </a:r>
            <a:endParaRPr lang="ru-RU" sz="2200" b="1" dirty="0">
              <a:cs typeface="Times New Roman" panose="02020603050405020304" pitchFamily="18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2200" b="1" dirty="0" smtClean="0">
                <a:cs typeface="Times New Roman" panose="02020603050405020304" pitchFamily="18" charset="0"/>
              </a:rPr>
              <a:t>принцип научности</a:t>
            </a:r>
            <a:endParaRPr lang="ru-RU" sz="2200" b="1" dirty="0">
              <a:cs typeface="Times New Roman" panose="02020603050405020304" pitchFamily="18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2200" b="1" dirty="0" smtClean="0">
                <a:cs typeface="Times New Roman" panose="02020603050405020304" pitchFamily="18" charset="0"/>
              </a:rPr>
              <a:t>принцип целостности</a:t>
            </a:r>
            <a:endParaRPr lang="ru-RU" sz="2200" b="1" dirty="0">
              <a:cs typeface="Times New Roman" panose="02020603050405020304" pitchFamily="18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2200" b="1" dirty="0" smtClean="0">
                <a:cs typeface="Times New Roman" panose="02020603050405020304" pitchFamily="18" charset="0"/>
              </a:rPr>
              <a:t>принцип </a:t>
            </a:r>
            <a:r>
              <a:rPr lang="ru-RU" sz="2200" b="1" dirty="0">
                <a:cs typeface="Times New Roman" panose="02020603050405020304" pitchFamily="18" charset="0"/>
              </a:rPr>
              <a:t>систематичности и </a:t>
            </a:r>
            <a:r>
              <a:rPr lang="ru-RU" sz="2200" b="1" dirty="0" smtClean="0">
                <a:cs typeface="Times New Roman" panose="02020603050405020304" pitchFamily="18" charset="0"/>
              </a:rPr>
              <a:t>последовательности</a:t>
            </a:r>
            <a:endParaRPr lang="ru-RU" sz="2200" b="1" dirty="0">
              <a:cs typeface="Times New Roman" panose="02020603050405020304" pitchFamily="18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2200" b="1" dirty="0" smtClean="0">
                <a:cs typeface="Times New Roman" panose="02020603050405020304" pitchFamily="18" charset="0"/>
              </a:rPr>
              <a:t>принцип </a:t>
            </a:r>
            <a:r>
              <a:rPr lang="ru-RU" sz="2200" b="1" dirty="0">
                <a:cs typeface="Times New Roman" panose="02020603050405020304" pitchFamily="18" charset="0"/>
              </a:rPr>
              <a:t>индивидуально-личностной ориентации </a:t>
            </a:r>
            <a:r>
              <a:rPr lang="ru-RU" sz="2200" b="1" dirty="0" smtClean="0">
                <a:cs typeface="Times New Roman" panose="02020603050405020304" pitchFamily="18" charset="0"/>
              </a:rPr>
              <a:t>воспитания</a:t>
            </a:r>
            <a:endParaRPr lang="ru-RU" sz="2200" b="1" dirty="0">
              <a:cs typeface="Times New Roman" panose="02020603050405020304" pitchFamily="18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2200" b="1" dirty="0" smtClean="0">
                <a:cs typeface="Times New Roman" panose="02020603050405020304" pitchFamily="18" charset="0"/>
              </a:rPr>
              <a:t>принцип </a:t>
            </a:r>
            <a:r>
              <a:rPr lang="ru-RU" sz="2200" b="1" dirty="0">
                <a:cs typeface="Times New Roman" panose="02020603050405020304" pitchFamily="18" charset="0"/>
              </a:rPr>
              <a:t>доступности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2200" b="1" dirty="0" smtClean="0">
                <a:cs typeface="Times New Roman" panose="02020603050405020304" pitchFamily="18" charset="0"/>
              </a:rPr>
              <a:t>принцип </a:t>
            </a:r>
            <a:r>
              <a:rPr lang="ru-RU" sz="2200" b="1" dirty="0">
                <a:cs typeface="Times New Roman" panose="02020603050405020304" pitchFamily="18" charset="0"/>
              </a:rPr>
              <a:t>активного </a:t>
            </a:r>
            <a:r>
              <a:rPr lang="ru-RU" sz="2200" b="1" dirty="0" smtClean="0">
                <a:cs typeface="Times New Roman" panose="02020603050405020304" pitchFamily="18" charset="0"/>
              </a:rPr>
              <a:t>обучения</a:t>
            </a:r>
            <a:endParaRPr lang="ru-RU" sz="2200" b="1" dirty="0">
              <a:cs typeface="Times New Roman" panose="02020603050405020304" pitchFamily="18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2200" b="1" dirty="0" smtClean="0">
                <a:cs typeface="Times New Roman" panose="02020603050405020304" pitchFamily="18" charset="0"/>
              </a:rPr>
              <a:t>принцип креативности</a:t>
            </a:r>
            <a:endParaRPr lang="ru-RU" sz="2200" b="1" dirty="0">
              <a:cs typeface="Times New Roman" panose="02020603050405020304" pitchFamily="18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2200" b="1" dirty="0" smtClean="0">
                <a:cs typeface="Times New Roman" panose="02020603050405020304" pitchFamily="18" charset="0"/>
              </a:rPr>
              <a:t>принцип результативности</a:t>
            </a:r>
          </a:p>
          <a:p>
            <a:endParaRPr lang="ru-RU" sz="2200" dirty="0"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НАПРАВЛЕНИЯ</a:t>
            </a:r>
            <a:endParaRPr lang="ru-RU" sz="2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2200" b="1" dirty="0" smtClean="0">
                <a:cs typeface="Times New Roman" panose="02020603050405020304" pitchFamily="18" charset="0"/>
              </a:rPr>
              <a:t>«Живая природа»</a:t>
            </a:r>
            <a:endParaRPr lang="ru-RU" sz="2200" b="1" dirty="0">
              <a:cs typeface="Times New Roman" panose="02020603050405020304" pitchFamily="18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2200" b="1" dirty="0" smtClean="0">
                <a:cs typeface="Times New Roman" panose="02020603050405020304" pitchFamily="18" charset="0"/>
              </a:rPr>
              <a:t>«Неживая природа»</a:t>
            </a:r>
            <a:endParaRPr lang="ru-RU" sz="2200" b="1" dirty="0">
              <a:cs typeface="Times New Roman" panose="02020603050405020304" pitchFamily="18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2200" b="1" dirty="0" smtClean="0">
                <a:cs typeface="Times New Roman" panose="02020603050405020304" pitchFamily="18" charset="0"/>
              </a:rPr>
              <a:t>«Я-человек»</a:t>
            </a:r>
          </a:p>
          <a:p>
            <a:pPr marL="285750" indent="-285750"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660" y="332656"/>
            <a:ext cx="165893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80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Проделанная работа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4664"/>
            <a:ext cx="1656184" cy="12241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четверенная стрелка 5"/>
          <p:cNvSpPr/>
          <p:nvPr/>
        </p:nvSpPr>
        <p:spPr>
          <a:xfrm>
            <a:off x="3748298" y="2977529"/>
            <a:ext cx="2223467" cy="2018755"/>
          </a:xfrm>
          <a:prstGeom prst="quadArrow">
            <a:avLst/>
          </a:prstGeom>
          <a:solidFill>
            <a:srgbClr val="EFEF25"/>
          </a:solidFill>
          <a:ln w="25400" cap="flat" cmpd="sng" algn="ctr">
            <a:solidFill>
              <a:srgbClr val="93A299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ПЕДАГОГ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539552" y="3337756"/>
            <a:ext cx="3096344" cy="1080120"/>
          </a:xfrm>
          <a:prstGeom prst="rightArrowCallout">
            <a:avLst>
              <a:gd name="adj1" fmla="val 36758"/>
              <a:gd name="adj2" fmla="val 25000"/>
              <a:gd name="adj3" fmla="val 25000"/>
              <a:gd name="adj4" fmla="val 649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СЦЕНАРИИ РАЗВЛЕЧЕНИЙ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1835696" y="1759248"/>
            <a:ext cx="2736304" cy="1362075"/>
          </a:xfrm>
          <a:prstGeom prst="downArrowCallout">
            <a:avLst>
              <a:gd name="adj1" fmla="val 30594"/>
              <a:gd name="adj2" fmla="val 25000"/>
              <a:gd name="adj3" fmla="val 25000"/>
              <a:gd name="adj4" fmla="val 64977"/>
            </a:avLst>
          </a:prstGeom>
          <a:solidFill>
            <a:srgbClr val="92D050"/>
          </a:solidFill>
          <a:ln w="25400" cap="flat" cmpd="sng" algn="ctr">
            <a:solidFill>
              <a:srgbClr val="93A2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КОНСПЕКТЫ ОД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5148064" y="1759248"/>
            <a:ext cx="2844316" cy="1362075"/>
          </a:xfrm>
          <a:prstGeom prst="downArrowCallout">
            <a:avLst>
              <a:gd name="adj1" fmla="val 34324"/>
              <a:gd name="adj2" fmla="val 25000"/>
              <a:gd name="adj3" fmla="val 25000"/>
              <a:gd name="adj4" fmla="val 649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ОПЫТОВ, ЭКСПЕРИМЕНТОВ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Выноска со стрелкой вверх 18"/>
          <p:cNvSpPr/>
          <p:nvPr/>
        </p:nvSpPr>
        <p:spPr>
          <a:xfrm>
            <a:off x="1043608" y="4523333"/>
            <a:ext cx="3253507" cy="1828800"/>
          </a:xfrm>
          <a:prstGeom prst="upArrowCallout">
            <a:avLst>
              <a:gd name="adj1" fmla="val 22222"/>
              <a:gd name="adj2" fmla="val 25000"/>
              <a:gd name="adj3" fmla="val 25000"/>
              <a:gd name="adj4" fmla="val 64977"/>
            </a:avLst>
          </a:prstGeom>
          <a:solidFill>
            <a:srgbClr val="92D050"/>
          </a:solidFill>
          <a:ln w="25400" cap="flat" cmpd="sng" algn="ctr">
            <a:solidFill>
              <a:srgbClr val="93A2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ПЕРСПЕКТИВНЫЙ ПЛАН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Выноска со стрелкой вверх 20"/>
          <p:cNvSpPr/>
          <p:nvPr/>
        </p:nvSpPr>
        <p:spPr>
          <a:xfrm>
            <a:off x="5148064" y="4523333"/>
            <a:ext cx="3397523" cy="1828800"/>
          </a:xfrm>
          <a:prstGeom prst="upArrowCallout">
            <a:avLst>
              <a:gd name="adj1" fmla="val 22223"/>
              <a:gd name="adj2" fmla="val 25000"/>
              <a:gd name="adj3" fmla="val 25000"/>
              <a:gd name="adj4" fmla="val 64977"/>
            </a:avLst>
          </a:prstGeom>
          <a:solidFill>
            <a:srgbClr val="92D050"/>
          </a:solidFill>
          <a:ln w="25400" cap="flat" cmpd="sng" algn="ctr">
            <a:solidFill>
              <a:srgbClr val="93A2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ПЛАН РАБОТЫ С РОДИТЕЛЯМИ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85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33265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Алгоритм работы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484784"/>
            <a:ext cx="842493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ПРАВИЛА ВЫБОРА ТЕМЫ:</a:t>
            </a:r>
            <a:endParaRPr lang="ru-RU" sz="1600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cs typeface="Times New Roman" panose="02020603050405020304" pitchFamily="18" charset="0"/>
              </a:rPr>
              <a:t>т</a:t>
            </a:r>
            <a:r>
              <a:rPr lang="ru-RU" b="1" dirty="0" smtClean="0">
                <a:cs typeface="Times New Roman" panose="02020603050405020304" pitchFamily="18" charset="0"/>
              </a:rPr>
              <a:t>ема </a:t>
            </a:r>
            <a:r>
              <a:rPr lang="ru-RU" b="1" dirty="0">
                <a:cs typeface="Times New Roman" panose="02020603050405020304" pitchFamily="18" charset="0"/>
              </a:rPr>
              <a:t>должна быть интересной </a:t>
            </a:r>
            <a:r>
              <a:rPr lang="ru-RU" b="1" dirty="0" smtClean="0">
                <a:cs typeface="Times New Roman" panose="02020603050405020304" pitchFamily="18" charset="0"/>
              </a:rPr>
              <a:t>ребенку</a:t>
            </a:r>
            <a:endParaRPr lang="ru-RU" b="1" dirty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cs typeface="Times New Roman" panose="02020603050405020304" pitchFamily="18" charset="0"/>
              </a:rPr>
              <a:t>т</a:t>
            </a:r>
            <a:r>
              <a:rPr lang="ru-RU" b="1" dirty="0" smtClean="0">
                <a:cs typeface="Times New Roman" panose="02020603050405020304" pitchFamily="18" charset="0"/>
              </a:rPr>
              <a:t>ема </a:t>
            </a:r>
            <a:r>
              <a:rPr lang="ru-RU" b="1" dirty="0">
                <a:cs typeface="Times New Roman" panose="02020603050405020304" pitchFamily="18" charset="0"/>
              </a:rPr>
              <a:t>должна быть выполнима, решение её должно принести пользу участнику </a:t>
            </a:r>
            <a:r>
              <a:rPr lang="ru-RU" b="1" dirty="0" smtClean="0">
                <a:cs typeface="Times New Roman" panose="02020603050405020304" pitchFamily="18" charset="0"/>
              </a:rPr>
              <a:t>исследования</a:t>
            </a:r>
            <a:endParaRPr lang="ru-RU" b="1" dirty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cs typeface="Times New Roman" panose="02020603050405020304" pitchFamily="18" charset="0"/>
              </a:rPr>
              <a:t>т</a:t>
            </a:r>
            <a:r>
              <a:rPr lang="ru-RU" b="1" dirty="0" smtClean="0">
                <a:cs typeface="Times New Roman" panose="02020603050405020304" pitchFamily="18" charset="0"/>
              </a:rPr>
              <a:t>ема </a:t>
            </a:r>
            <a:r>
              <a:rPr lang="ru-RU" b="1" dirty="0">
                <a:cs typeface="Times New Roman" panose="02020603050405020304" pitchFamily="18" charset="0"/>
              </a:rPr>
              <a:t>должна быть оригинальной, в ней должен быть элемент </a:t>
            </a:r>
            <a:r>
              <a:rPr lang="ru-RU" b="1" dirty="0" smtClean="0">
                <a:cs typeface="Times New Roman" panose="02020603050405020304" pitchFamily="18" charset="0"/>
              </a:rPr>
              <a:t>неожиданности</a:t>
            </a:r>
            <a:endParaRPr lang="ru-RU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СТРУКТУРА ПРОВЕДЕНИЯ ОПЫТОВ:</a:t>
            </a:r>
            <a:endParaRPr lang="ru-RU" sz="1600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cs typeface="Times New Roman" panose="02020603050405020304" pitchFamily="18" charset="0"/>
              </a:rPr>
              <a:t>постановка проблемы</a:t>
            </a:r>
            <a:endParaRPr lang="ru-RU" b="1" dirty="0"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cs typeface="Times New Roman" panose="02020603050405020304" pitchFamily="18" charset="0"/>
              </a:rPr>
              <a:t>поиск </a:t>
            </a:r>
            <a:r>
              <a:rPr lang="ru-RU" b="1" dirty="0">
                <a:cs typeface="Times New Roman" panose="02020603050405020304" pitchFamily="18" charset="0"/>
              </a:rPr>
              <a:t>путей решения </a:t>
            </a:r>
            <a:r>
              <a:rPr lang="ru-RU" b="1" dirty="0" smtClean="0">
                <a:cs typeface="Times New Roman" panose="02020603050405020304" pitchFamily="18" charset="0"/>
              </a:rPr>
              <a:t>проблемы</a:t>
            </a:r>
            <a:endParaRPr lang="ru-RU" b="1" dirty="0"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cs typeface="Times New Roman" panose="02020603050405020304" pitchFamily="18" charset="0"/>
              </a:rPr>
              <a:t>проверка </a:t>
            </a:r>
            <a:r>
              <a:rPr lang="ru-RU" b="1" dirty="0">
                <a:cs typeface="Times New Roman" panose="02020603050405020304" pitchFamily="18" charset="0"/>
              </a:rPr>
              <a:t>предположений, </a:t>
            </a:r>
            <a:r>
              <a:rPr lang="ru-RU" b="1" dirty="0" smtClean="0">
                <a:cs typeface="Times New Roman" panose="02020603050405020304" pitchFamily="18" charset="0"/>
              </a:rPr>
              <a:t>гипотез</a:t>
            </a:r>
            <a:endParaRPr lang="ru-RU" b="1" dirty="0"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cs typeface="Times New Roman" panose="02020603050405020304" pitchFamily="18" charset="0"/>
              </a:rPr>
              <a:t>обсуждение </a:t>
            </a:r>
            <a:r>
              <a:rPr lang="ru-RU" b="1" dirty="0">
                <a:cs typeface="Times New Roman" panose="02020603050405020304" pitchFamily="18" charset="0"/>
              </a:rPr>
              <a:t>полученных </a:t>
            </a:r>
            <a:r>
              <a:rPr lang="ru-RU" b="1" dirty="0" smtClean="0">
                <a:cs typeface="Times New Roman" panose="02020603050405020304" pitchFamily="18" charset="0"/>
              </a:rPr>
              <a:t>результатов</a:t>
            </a:r>
            <a:endParaRPr lang="ru-RU" b="1" dirty="0"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cs typeface="Times New Roman" panose="02020603050405020304" pitchFamily="18" charset="0"/>
              </a:rPr>
              <a:t>формулировка вывода</a:t>
            </a:r>
            <a:endParaRPr lang="ru-RU" b="1" dirty="0"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Алгоритм такой работы позволяет активизировать мыслительную деятельность и побуждает к самостоятельной деятельности </a:t>
            </a: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детей</a:t>
            </a:r>
            <a:endParaRPr lang="ru-RU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МОТИВАЦИЯ:</a:t>
            </a:r>
            <a:endParaRPr lang="ru-RU" sz="1600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cs typeface="Times New Roman" panose="02020603050405020304" pitchFamily="18" charset="0"/>
              </a:rPr>
              <a:t>внешние </a:t>
            </a:r>
            <a:r>
              <a:rPr lang="ru-RU" b="1" dirty="0">
                <a:cs typeface="Times New Roman" panose="02020603050405020304" pitchFamily="18" charset="0"/>
              </a:rPr>
              <a:t>стимулы (новизна, необычность</a:t>
            </a:r>
            <a:r>
              <a:rPr lang="ru-RU" b="1" dirty="0" smtClean="0">
                <a:cs typeface="Times New Roman" panose="02020603050405020304" pitchFamily="18" charset="0"/>
              </a:rPr>
              <a:t>)</a:t>
            </a:r>
            <a:endParaRPr lang="ru-RU" b="1" dirty="0"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cs typeface="Times New Roman" panose="02020603050405020304" pitchFamily="18" charset="0"/>
              </a:rPr>
              <a:t>сюрприз</a:t>
            </a:r>
            <a:r>
              <a:rPr lang="ru-RU" b="1" dirty="0"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cs typeface="Times New Roman" panose="02020603050405020304" pitchFamily="18" charset="0"/>
              </a:rPr>
              <a:t>тайна</a:t>
            </a:r>
            <a:endParaRPr lang="ru-RU" b="1" dirty="0"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cs typeface="Times New Roman" panose="02020603050405020304" pitchFamily="18" charset="0"/>
              </a:rPr>
              <a:t>мотив помощи</a:t>
            </a:r>
            <a:endParaRPr lang="ru-RU" b="1" dirty="0"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cs typeface="Times New Roman" panose="02020603050405020304" pitchFamily="18" charset="0"/>
              </a:rPr>
              <a:t>познавательный </a:t>
            </a:r>
            <a:r>
              <a:rPr lang="ru-RU" b="1" dirty="0">
                <a:cs typeface="Times New Roman" panose="02020603050405020304" pitchFamily="18" charset="0"/>
              </a:rPr>
              <a:t>момент (почему так</a:t>
            </a:r>
            <a:r>
              <a:rPr lang="ru-RU" b="1" dirty="0" smtClean="0">
                <a:cs typeface="Times New Roman" panose="02020603050405020304" pitchFamily="18" charset="0"/>
              </a:rPr>
              <a:t>)</a:t>
            </a:r>
            <a:endParaRPr lang="ru-RU" b="1" dirty="0"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cs typeface="Times New Roman" panose="02020603050405020304" pitchFamily="18" charset="0"/>
              </a:rPr>
              <a:t>ситуация выбора</a:t>
            </a:r>
            <a:endParaRPr lang="ru-RU" b="1" dirty="0"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535" y="365200"/>
            <a:ext cx="165893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21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Опыты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8424936" cy="4525963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 smtClean="0"/>
              <a:t>это наблюдение за явлениями природы в специально организованных условиях</a:t>
            </a: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0070C0"/>
                </a:solidFill>
              </a:rPr>
              <a:t>Благодаря опытам у детей развиваются способности: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 smtClean="0">
                <a:ln>
                  <a:solidFill>
                    <a:srgbClr val="002060"/>
                  </a:solidFill>
                </a:ln>
              </a:rPr>
              <a:t>Сравнивать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 smtClean="0">
                <a:ln>
                  <a:solidFill>
                    <a:srgbClr val="002060"/>
                  </a:solidFill>
                </a:ln>
              </a:rPr>
              <a:t>Сопоставлять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 smtClean="0">
                <a:ln>
                  <a:solidFill>
                    <a:srgbClr val="002060"/>
                  </a:solidFill>
                </a:ln>
              </a:rPr>
              <a:t>Делать выводы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 smtClean="0">
                <a:ln>
                  <a:solidFill>
                    <a:srgbClr val="002060"/>
                  </a:solidFill>
                </a:ln>
              </a:rPr>
              <a:t>Высказывать свои суждения и умозаключения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802953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274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Предметно-пространственная развивающая среда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>
                <a:cs typeface="Times New Roman" panose="02020603050405020304" pitchFamily="18" charset="0"/>
              </a:rPr>
              <a:t>Одним из главных условий решения задач по опытно-экспериментальной деятельности является организация предметно-пространственной развивающей среды.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Принципы организации предметно-пространственной развивающей среды по ФГОС ДО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/>
              <a:t>содержательность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err="1" smtClean="0"/>
              <a:t>трансформируемость</a:t>
            </a:r>
            <a:endParaRPr lang="ru-RU" sz="24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err="1" smtClean="0"/>
              <a:t>полифункциональность</a:t>
            </a:r>
            <a:endParaRPr lang="ru-RU" sz="24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/>
              <a:t>вариативность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/>
              <a:t>доступность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/>
              <a:t>безопасность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12887"/>
            <a:ext cx="165893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421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Предметно-пространственная развивающая среда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9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ОРГАНИЗАЦИЯ ЦЕНТРА «Природы»</a:t>
            </a:r>
          </a:p>
          <a:p>
            <a:pPr marL="0" indent="0">
              <a:buNone/>
            </a:pPr>
            <a:r>
              <a:rPr lang="ru-RU" sz="2900" b="1" u="sng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Мини </a:t>
            </a:r>
            <a:r>
              <a:rPr lang="ru-RU" sz="2900" b="1" u="sng" dirty="0">
                <a:solidFill>
                  <a:srgbClr val="00B050"/>
                </a:solidFill>
                <a:cs typeface="Times New Roman" panose="02020603050405020304" pitchFamily="18" charset="0"/>
              </a:rPr>
              <a:t>лаборатория «Познайки</a:t>
            </a:r>
            <a:r>
              <a:rPr lang="ru-RU" sz="2900" b="1" u="sng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»</a:t>
            </a:r>
            <a:endParaRPr lang="ru-RU" sz="2900" b="1" u="sng" dirty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cs typeface="Times New Roman" panose="02020603050405020304" pitchFamily="18" charset="0"/>
              </a:rPr>
              <a:t>Задачи </a:t>
            </a:r>
            <a:r>
              <a:rPr lang="ru-RU" sz="2600" dirty="0" smtClean="0">
                <a:cs typeface="Times New Roman" panose="02020603050405020304" pitchFamily="18" charset="0"/>
              </a:rPr>
              <a:t>лаборатории: </a:t>
            </a:r>
          </a:p>
          <a:p>
            <a:pPr marL="0" indent="0">
              <a:buNone/>
            </a:pPr>
            <a:r>
              <a:rPr lang="ru-RU" sz="2600" b="1" dirty="0" smtClean="0">
                <a:cs typeface="Times New Roman" panose="02020603050405020304" pitchFamily="18" charset="0"/>
              </a:rPr>
              <a:t>развивать</a:t>
            </a:r>
            <a:r>
              <a:rPr lang="ru-RU" sz="2600" dirty="0" smtClean="0"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>
                <a:cs typeface="Times New Roman" panose="02020603050405020304" pitchFamily="18" charset="0"/>
              </a:rPr>
              <a:t>н</a:t>
            </a:r>
            <a:r>
              <a:rPr lang="ru-RU" sz="2600" dirty="0" smtClean="0">
                <a:cs typeface="Times New Roman" panose="02020603050405020304" pitchFamily="18" charset="0"/>
              </a:rPr>
              <a:t>аблюдательность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>
                <a:cs typeface="Times New Roman" panose="02020603050405020304" pitchFamily="18" charset="0"/>
              </a:rPr>
              <a:t>л</a:t>
            </a:r>
            <a:r>
              <a:rPr lang="ru-RU" sz="2600" dirty="0" smtClean="0">
                <a:cs typeface="Times New Roman" panose="02020603050405020304" pitchFamily="18" charset="0"/>
              </a:rPr>
              <a:t>юбознательность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>
                <a:cs typeface="Times New Roman" panose="02020603050405020304" pitchFamily="18" charset="0"/>
              </a:rPr>
              <a:t>а</a:t>
            </a:r>
            <a:r>
              <a:rPr lang="ru-RU" sz="2600" dirty="0" smtClean="0">
                <a:cs typeface="Times New Roman" panose="02020603050405020304" pitchFamily="18" charset="0"/>
              </a:rPr>
              <a:t>ктивность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>
                <a:cs typeface="Times New Roman" panose="02020603050405020304" pitchFamily="18" charset="0"/>
              </a:rPr>
              <a:t>мыслительные </a:t>
            </a:r>
            <a:r>
              <a:rPr lang="ru-RU" sz="2600" dirty="0">
                <a:cs typeface="Times New Roman" panose="02020603050405020304" pitchFamily="18" charset="0"/>
              </a:rPr>
              <a:t>операции (анализ, сравнение, обобщение, </a:t>
            </a:r>
            <a:r>
              <a:rPr lang="ru-RU" sz="2600" dirty="0" smtClean="0">
                <a:cs typeface="Times New Roman" panose="02020603050405020304" pitchFamily="18" charset="0"/>
              </a:rPr>
              <a:t>классификация)</a:t>
            </a:r>
          </a:p>
          <a:p>
            <a:pPr marL="0" indent="0">
              <a:buNone/>
            </a:pPr>
            <a:r>
              <a:rPr lang="ru-RU" sz="2600" b="1" dirty="0" smtClean="0">
                <a:cs typeface="Times New Roman" panose="02020603050405020304" pitchFamily="18" charset="0"/>
              </a:rPr>
              <a:t>формировать</a:t>
            </a:r>
            <a:r>
              <a:rPr lang="ru-RU" sz="2600" dirty="0" smtClean="0">
                <a:cs typeface="Times New Roman" panose="02020603050405020304" pitchFamily="18" charset="0"/>
              </a:rPr>
              <a:t> </a:t>
            </a:r>
            <a:r>
              <a:rPr lang="ru-RU" sz="2600" dirty="0">
                <a:cs typeface="Times New Roman" panose="02020603050405020304" pitchFamily="18" charset="0"/>
              </a:rPr>
              <a:t>умение комплексно обследовать </a:t>
            </a:r>
            <a:r>
              <a:rPr lang="ru-RU" sz="2600" dirty="0" smtClean="0">
                <a:cs typeface="Times New Roman" panose="02020603050405020304" pitchFamily="18" charset="0"/>
              </a:rPr>
              <a:t>предмет</a:t>
            </a:r>
            <a:endParaRPr lang="ru-RU" sz="2600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b="1" dirty="0">
                <a:cs typeface="Times New Roman" panose="02020603050405020304" pitchFamily="18" charset="0"/>
              </a:rPr>
              <a:t>М</a:t>
            </a:r>
            <a:r>
              <a:rPr lang="ru-RU" sz="2600" b="1" dirty="0" smtClean="0">
                <a:cs typeface="Times New Roman" panose="02020603050405020304" pitchFamily="18" charset="0"/>
              </a:rPr>
              <a:t>ини-лаборатория оборудована материалами, необходимыми для </a:t>
            </a:r>
            <a:r>
              <a:rPr lang="ru-RU" sz="2600" b="1" dirty="0">
                <a:cs typeface="Times New Roman" panose="02020603050405020304" pitchFamily="18" charset="0"/>
              </a:rPr>
              <a:t>проведения опытов, </a:t>
            </a:r>
            <a:r>
              <a:rPr lang="ru-RU" sz="2600" b="1" dirty="0" smtClean="0">
                <a:cs typeface="Times New Roman" panose="02020603050405020304" pitchFamily="18" charset="0"/>
              </a:rPr>
              <a:t>с </a:t>
            </a:r>
            <a:r>
              <a:rPr lang="ru-RU" sz="2600" b="1" dirty="0">
                <a:cs typeface="Times New Roman" panose="02020603050405020304" pitchFamily="18" charset="0"/>
              </a:rPr>
              <a:t>помощью которых </a:t>
            </a:r>
            <a:r>
              <a:rPr lang="ru-RU" sz="2600" b="1" dirty="0" smtClean="0">
                <a:cs typeface="Times New Roman" panose="02020603050405020304" pitchFamily="18" charset="0"/>
              </a:rPr>
              <a:t>воспитанники экспериментальным </a:t>
            </a:r>
            <a:r>
              <a:rPr lang="ru-RU" sz="2600" b="1" dirty="0">
                <a:cs typeface="Times New Roman" panose="02020603050405020304" pitchFamily="18" charset="0"/>
              </a:rPr>
              <a:t>путем познают тайны живой и неживой </a:t>
            </a:r>
            <a:r>
              <a:rPr lang="ru-RU" sz="2600" b="1" dirty="0" smtClean="0">
                <a:cs typeface="Times New Roman" panose="02020603050405020304" pitchFamily="18" charset="0"/>
              </a:rPr>
              <a:t>природы. </a:t>
            </a:r>
          </a:p>
          <a:p>
            <a:pPr marL="0" indent="0" algn="ctr">
              <a:buNone/>
            </a:pPr>
            <a:endParaRPr lang="ru-RU" sz="2600" b="1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b="1" u="sng" dirty="0">
                <a:solidFill>
                  <a:srgbClr val="00B050"/>
                </a:solidFill>
                <a:cs typeface="Times New Roman" panose="02020603050405020304" pitchFamily="18" charset="0"/>
              </a:rPr>
              <a:t>2. </a:t>
            </a:r>
            <a:r>
              <a:rPr lang="ru-RU" sz="2900" b="1" u="sng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Комнатные растения</a:t>
            </a:r>
            <a:endParaRPr lang="ru-RU" sz="2900" b="1" u="sng" dirty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cs typeface="Times New Roman" panose="02020603050405020304" pitchFamily="18" charset="0"/>
              </a:rPr>
              <a:t>Часть центра оснащена комнатными растениями для решения поставленных задач по ознакомлению с живой природой.</a:t>
            </a:r>
            <a:endParaRPr lang="ru-RU" sz="26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2656"/>
            <a:ext cx="165893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815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Предметно-пространственная развивающая среда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200" b="1" u="sng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3. Методическое направление Центра</a:t>
            </a:r>
            <a:endParaRPr lang="ru-RU" sz="4200" b="1" u="sng" dirty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800" dirty="0" smtClean="0">
                <a:cs typeface="Times New Roman" panose="02020603050405020304" pitchFamily="18" charset="0"/>
              </a:rPr>
              <a:t>перспективный </a:t>
            </a:r>
            <a:r>
              <a:rPr lang="ru-RU" sz="3800" dirty="0">
                <a:cs typeface="Times New Roman" panose="02020603050405020304" pitchFamily="18" charset="0"/>
              </a:rPr>
              <a:t>план исследовательской </a:t>
            </a:r>
            <a:r>
              <a:rPr lang="ru-RU" sz="3800" dirty="0" smtClean="0">
                <a:cs typeface="Times New Roman" panose="02020603050405020304" pitchFamily="18" charset="0"/>
              </a:rPr>
              <a:t>деятельности</a:t>
            </a:r>
          </a:p>
          <a:p>
            <a:pPr>
              <a:buFont typeface="Wingdings" pitchFamily="2" charset="2"/>
              <a:buChar char="ü"/>
            </a:pPr>
            <a:r>
              <a:rPr lang="ru-RU" sz="3800" dirty="0" smtClean="0">
                <a:cs typeface="Times New Roman" panose="02020603050405020304" pitchFamily="18" charset="0"/>
              </a:rPr>
              <a:t>картотека опытов, экспериментов </a:t>
            </a:r>
            <a:r>
              <a:rPr lang="ru-RU" sz="3800" dirty="0">
                <a:cs typeface="Times New Roman" panose="02020603050405020304" pitchFamily="18" charset="0"/>
              </a:rPr>
              <a:t>и дидактических </a:t>
            </a:r>
            <a:r>
              <a:rPr lang="ru-RU" sz="3800" dirty="0" smtClean="0">
                <a:cs typeface="Times New Roman" panose="02020603050405020304" pitchFamily="18" charset="0"/>
              </a:rPr>
              <a:t>игр</a:t>
            </a:r>
          </a:p>
          <a:p>
            <a:pPr>
              <a:buFont typeface="Wingdings" pitchFamily="2" charset="2"/>
              <a:buChar char="ü"/>
            </a:pPr>
            <a:r>
              <a:rPr lang="ru-RU" sz="3800" dirty="0" smtClean="0">
                <a:cs typeface="Times New Roman" panose="02020603050405020304" pitchFamily="18" charset="0"/>
              </a:rPr>
              <a:t>алгоритмы </a:t>
            </a:r>
            <a:r>
              <a:rPr lang="ru-RU" sz="3800" dirty="0">
                <a:cs typeface="Times New Roman" panose="02020603050405020304" pitchFamily="18" charset="0"/>
              </a:rPr>
              <a:t>познавательной </a:t>
            </a:r>
            <a:r>
              <a:rPr lang="ru-RU" sz="3800" dirty="0" smtClean="0">
                <a:cs typeface="Times New Roman" panose="02020603050405020304" pitchFamily="18" charset="0"/>
              </a:rPr>
              <a:t>деятельности</a:t>
            </a:r>
          </a:p>
          <a:p>
            <a:pPr>
              <a:buFont typeface="Wingdings" pitchFamily="2" charset="2"/>
              <a:buChar char="ü"/>
            </a:pPr>
            <a:r>
              <a:rPr lang="ru-RU" sz="3800" dirty="0" smtClean="0">
                <a:cs typeface="Times New Roman" panose="02020603050405020304" pitchFamily="18" charset="0"/>
              </a:rPr>
              <a:t>картотека </a:t>
            </a:r>
            <a:r>
              <a:rPr lang="ru-RU" sz="3800" dirty="0">
                <a:cs typeface="Times New Roman" panose="02020603050405020304" pitchFamily="18" charset="0"/>
              </a:rPr>
              <a:t>игр с </a:t>
            </a:r>
            <a:r>
              <a:rPr lang="ru-RU" sz="3800" dirty="0" smtClean="0">
                <a:cs typeface="Times New Roman" panose="02020603050405020304" pitchFamily="18" charset="0"/>
              </a:rPr>
              <a:t>песком</a:t>
            </a:r>
          </a:p>
          <a:p>
            <a:pPr>
              <a:buFont typeface="Wingdings" pitchFamily="2" charset="2"/>
              <a:buChar char="ü"/>
            </a:pPr>
            <a:r>
              <a:rPr lang="ru-RU" sz="3800" dirty="0" smtClean="0">
                <a:cs typeface="Times New Roman" panose="02020603050405020304" pitchFamily="18" charset="0"/>
              </a:rPr>
              <a:t>картотека </a:t>
            </a:r>
            <a:r>
              <a:rPr lang="ru-RU" sz="3800" dirty="0">
                <a:cs typeface="Times New Roman" panose="02020603050405020304" pitchFamily="18" charset="0"/>
              </a:rPr>
              <a:t>по </a:t>
            </a:r>
            <a:r>
              <a:rPr lang="ru-RU" sz="3800" dirty="0" err="1" smtClean="0">
                <a:cs typeface="Times New Roman" panose="02020603050405020304" pitchFamily="18" charset="0"/>
              </a:rPr>
              <a:t>валеологии</a:t>
            </a:r>
            <a:endParaRPr lang="ru-RU" sz="3800" dirty="0" smtClean="0"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800" dirty="0" smtClean="0">
                <a:cs typeface="Times New Roman" panose="02020603050405020304" pitchFamily="18" charset="0"/>
              </a:rPr>
              <a:t>информация </a:t>
            </a:r>
            <a:r>
              <a:rPr lang="ru-RU" sz="3800" dirty="0">
                <a:cs typeface="Times New Roman" panose="02020603050405020304" pitchFamily="18" charset="0"/>
              </a:rPr>
              <a:t>для родителей (консультации, рекомендации, памятки</a:t>
            </a:r>
            <a:r>
              <a:rPr lang="ru-RU" sz="3800" dirty="0" smtClean="0"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ru-RU" sz="3800" dirty="0" smtClean="0">
                <a:cs typeface="Times New Roman" panose="02020603050405020304" pitchFamily="18" charset="0"/>
              </a:rPr>
              <a:t> </a:t>
            </a:r>
            <a:r>
              <a:rPr lang="ru-RU" sz="3800" dirty="0">
                <a:cs typeface="Times New Roman" panose="02020603050405020304" pitchFamily="18" charset="0"/>
              </a:rPr>
              <a:t>дневники наблюдений </a:t>
            </a:r>
            <a:r>
              <a:rPr lang="ru-RU" sz="3800" dirty="0" smtClean="0">
                <a:cs typeface="Times New Roman" panose="02020603050405020304" pitchFamily="18" charset="0"/>
              </a:rPr>
              <a:t>детей</a:t>
            </a:r>
          </a:p>
          <a:p>
            <a:pPr>
              <a:buFont typeface="Wingdings" pitchFamily="2" charset="2"/>
              <a:buChar char="ü"/>
            </a:pPr>
            <a:r>
              <a:rPr lang="ru-RU" sz="3800" dirty="0" err="1" smtClean="0">
                <a:cs typeface="Times New Roman" panose="02020603050405020304" pitchFamily="18" charset="0"/>
              </a:rPr>
              <a:t>Лэпбуки</a:t>
            </a:r>
            <a:endParaRPr lang="ru-RU" sz="3800" dirty="0"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dirty="0" smtClean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800" b="1" dirty="0" smtClean="0">
                <a:cs typeface="Times New Roman" panose="02020603050405020304" pitchFamily="18" charset="0"/>
              </a:rPr>
              <a:t>Центр «Природы» </a:t>
            </a:r>
            <a:r>
              <a:rPr lang="ru-RU" sz="3800" b="1" dirty="0">
                <a:cs typeface="Times New Roman" panose="02020603050405020304" pitchFamily="18" charset="0"/>
              </a:rPr>
              <a:t>подразумевает: правила работы с материалами, условные обозначения, разрешающие и запрещающие знаки. </a:t>
            </a:r>
            <a:endParaRPr lang="ru-RU" sz="3800" b="1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900" b="1" u="sng" dirty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200" b="1" u="sng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4. Литература</a:t>
            </a:r>
            <a:endParaRPr lang="ru-RU" sz="4200" u="sng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800" b="1" dirty="0" smtClean="0">
                <a:cs typeface="Times New Roman" panose="02020603050405020304" pitchFamily="18" charset="0"/>
              </a:rPr>
              <a:t>В данной части Центра воспитанники рассматривают </a:t>
            </a:r>
            <a:r>
              <a:rPr lang="ru-RU" sz="3800" b="1" dirty="0">
                <a:cs typeface="Times New Roman" panose="02020603050405020304" pitchFamily="18" charset="0"/>
              </a:rPr>
              <a:t>и изучают познавательную литературу </a:t>
            </a:r>
            <a:r>
              <a:rPr lang="ru-RU" sz="3800" b="1" dirty="0" smtClean="0">
                <a:cs typeface="Times New Roman" panose="02020603050405020304" pitchFamily="18" charset="0"/>
              </a:rPr>
              <a:t>(книги</a:t>
            </a:r>
            <a:r>
              <a:rPr lang="ru-RU" sz="3800" b="1" dirty="0">
                <a:cs typeface="Times New Roman" panose="02020603050405020304" pitchFamily="18" charset="0"/>
              </a:rPr>
              <a:t>, энциклопедии, атласы, альбомы-картинки</a:t>
            </a:r>
            <a:r>
              <a:rPr lang="ru-RU" sz="3800" b="1" dirty="0" smtClean="0"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80492"/>
            <a:ext cx="165893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430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Предметно-пространственная развивающая среда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5. Мини-музей, макеты</a:t>
            </a:r>
          </a:p>
          <a:p>
            <a:pPr marL="0" indent="0" algn="ctr">
              <a:buNone/>
            </a:pPr>
            <a:r>
              <a:rPr lang="ru-RU" sz="2900" b="1" dirty="0" smtClean="0">
                <a:cs typeface="Times New Roman" panose="02020603050405020304" pitchFamily="18" charset="0"/>
              </a:rPr>
              <a:t>В данной части организуются мини-музеи в зависимости от изучаемой лексической темы или в связи с возникновением устойчивого интереса к какой-либо области познания.</a:t>
            </a:r>
          </a:p>
          <a:p>
            <a:pPr marL="0" indent="0">
              <a:buNone/>
            </a:pPr>
            <a:endParaRPr lang="ru-RU" sz="26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u="sng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6</a:t>
            </a:r>
            <a:r>
              <a:rPr lang="ru-RU" b="1" u="sng" dirty="0">
                <a:solidFill>
                  <a:srgbClr val="00B050"/>
                </a:solidFill>
                <a:cs typeface="Times New Roman" panose="02020603050405020304" pitchFamily="18" charset="0"/>
              </a:rPr>
              <a:t>. Наша игротека.</a:t>
            </a:r>
          </a:p>
          <a:p>
            <a:pPr marL="0" indent="0">
              <a:buNone/>
            </a:pPr>
            <a:r>
              <a:rPr lang="ru-RU" b="1" dirty="0">
                <a:cs typeface="Times New Roman" panose="02020603050405020304" pitchFamily="18" charset="0"/>
              </a:rPr>
              <a:t>В игротеке </a:t>
            </a:r>
            <a:r>
              <a:rPr lang="ru-RU" b="1" dirty="0" smtClean="0">
                <a:cs typeface="Times New Roman" panose="02020603050405020304" pitchFamily="18" charset="0"/>
              </a:rPr>
              <a:t>собраны: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cs typeface="Times New Roman" panose="02020603050405020304" pitchFamily="18" charset="0"/>
              </a:rPr>
              <a:t> </a:t>
            </a:r>
            <a:r>
              <a:rPr lang="ru-RU" dirty="0">
                <a:cs typeface="Times New Roman" panose="02020603050405020304" pitchFamily="18" charset="0"/>
              </a:rPr>
              <a:t>дидактические </a:t>
            </a:r>
            <a:r>
              <a:rPr lang="ru-RU" dirty="0" smtClean="0">
                <a:cs typeface="Times New Roman" panose="02020603050405020304" pitchFamily="18" charset="0"/>
              </a:rPr>
              <a:t>игры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cs typeface="Times New Roman" panose="02020603050405020304" pitchFamily="18" charset="0"/>
              </a:rPr>
              <a:t>экологические игры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cs typeface="Times New Roman" panose="02020603050405020304" pitchFamily="18" charset="0"/>
              </a:rPr>
              <a:t>л</a:t>
            </a:r>
            <a:r>
              <a:rPr lang="ru-RU" dirty="0" smtClean="0">
                <a:cs typeface="Times New Roman" panose="02020603050405020304" pitchFamily="18" charset="0"/>
              </a:rPr>
              <a:t>ото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>
                <a:cs typeface="Times New Roman" panose="02020603050405020304" pitchFamily="18" charset="0"/>
              </a:rPr>
              <a:t>п</a:t>
            </a:r>
            <a:r>
              <a:rPr lang="ru-RU" dirty="0" err="1" smtClean="0">
                <a:cs typeface="Times New Roman" panose="02020603050405020304" pitchFamily="18" charset="0"/>
              </a:rPr>
              <a:t>азлы</a:t>
            </a:r>
            <a:endParaRPr lang="ru-RU" dirty="0" smtClean="0"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cs typeface="Times New Roman" panose="02020603050405020304" pitchFamily="18" charset="0"/>
              </a:rPr>
              <a:t>игры </a:t>
            </a:r>
            <a:r>
              <a:rPr lang="ru-RU" dirty="0">
                <a:cs typeface="Times New Roman" panose="02020603050405020304" pitchFamily="18" charset="0"/>
              </a:rPr>
              <a:t>по </a:t>
            </a:r>
            <a:r>
              <a:rPr lang="ru-RU" dirty="0" err="1" smtClean="0">
                <a:cs typeface="Times New Roman" panose="02020603050405020304" pitchFamily="18" charset="0"/>
              </a:rPr>
              <a:t>валеологии</a:t>
            </a:r>
            <a:endParaRPr lang="ru-RU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cs typeface="Times New Roman" panose="02020603050405020304" pitchFamily="18" charset="0"/>
              </a:rPr>
              <a:t>Создана </a:t>
            </a:r>
            <a:r>
              <a:rPr lang="ru-RU" dirty="0">
                <a:cs typeface="Times New Roman" panose="02020603050405020304" pitchFamily="18" charset="0"/>
              </a:rPr>
              <a:t>картотека игр: «Кто где живет?», «Дары природы», «Мир животных», «Времена года», «Зоологическое лото», лото «растения и животные», «Кто чем питается», «как растет растение», «Что из чего сделано», «Развиваем наблюдательность».</a:t>
            </a:r>
          </a:p>
          <a:p>
            <a:pPr marL="0" indent="0" algn="ctr">
              <a:buNone/>
            </a:pPr>
            <a:r>
              <a:rPr lang="ru-RU" b="1" dirty="0">
                <a:cs typeface="Times New Roman" panose="02020603050405020304" pitchFamily="18" charset="0"/>
              </a:rPr>
              <a:t>В играх дети закрепляют те знания, которые получают опытным путем.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2656"/>
            <a:ext cx="165893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375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Предметно-пространственная развивающая среда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75656"/>
            <a:ext cx="8229600" cy="45736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u="sng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7. «Огород </a:t>
            </a:r>
            <a:r>
              <a:rPr lang="ru-RU" sz="2000" b="1" u="sng" dirty="0">
                <a:solidFill>
                  <a:srgbClr val="00B050"/>
                </a:solidFill>
                <a:cs typeface="Times New Roman" panose="02020603050405020304" pitchFamily="18" charset="0"/>
              </a:rPr>
              <a:t>на окне».</a:t>
            </a:r>
          </a:p>
          <a:p>
            <a:pPr marL="0" indent="0" algn="ctr">
              <a:buNone/>
            </a:pPr>
            <a:r>
              <a:rPr lang="ru-RU" sz="1800" b="1" dirty="0" smtClean="0">
                <a:cs typeface="Times New Roman" panose="02020603050405020304" pitchFamily="18" charset="0"/>
              </a:rPr>
              <a:t>Традиция группы каждый </a:t>
            </a:r>
            <a:r>
              <a:rPr lang="ru-RU" sz="1800" b="1" dirty="0">
                <a:cs typeface="Times New Roman" panose="02020603050405020304" pitchFamily="18" charset="0"/>
              </a:rPr>
              <a:t>год весной </a:t>
            </a:r>
            <a:r>
              <a:rPr lang="ru-RU" sz="1800" b="1" dirty="0" smtClean="0">
                <a:cs typeface="Times New Roman" panose="02020603050405020304" pitchFamily="18" charset="0"/>
              </a:rPr>
              <a:t>высаживать огород на окне. Вместе </a:t>
            </a:r>
            <a:r>
              <a:rPr lang="ru-RU" sz="1800" b="1" dirty="0">
                <a:cs typeface="Times New Roman" panose="02020603050405020304" pitchFamily="18" charset="0"/>
              </a:rPr>
              <a:t>с </a:t>
            </a:r>
            <a:r>
              <a:rPr lang="ru-RU" sz="1800" b="1" dirty="0" smtClean="0">
                <a:cs typeface="Times New Roman" panose="02020603050405020304" pitchFamily="18" charset="0"/>
              </a:rPr>
              <a:t>детьми высаживаются: </a:t>
            </a:r>
            <a:r>
              <a:rPr lang="ru-RU" sz="1800" b="1" dirty="0">
                <a:cs typeface="Times New Roman" panose="02020603050405020304" pitchFamily="18" charset="0"/>
              </a:rPr>
              <a:t>лук, перец сладкий, помидоры, баклажаны, </a:t>
            </a:r>
            <a:r>
              <a:rPr lang="ru-RU" sz="1800" b="1" dirty="0" smtClean="0">
                <a:cs typeface="Times New Roman" panose="02020603050405020304" pitchFamily="18" charset="0"/>
              </a:rPr>
              <a:t>петрушка, </a:t>
            </a:r>
            <a:r>
              <a:rPr lang="ru-RU" sz="1800" b="1" dirty="0">
                <a:cs typeface="Times New Roman" panose="02020603050405020304" pitchFamily="18" charset="0"/>
              </a:rPr>
              <a:t>укроп, </a:t>
            </a:r>
            <a:r>
              <a:rPr lang="ru-RU" sz="1800" b="1" dirty="0" smtClean="0">
                <a:cs typeface="Times New Roman" panose="02020603050405020304" pitchFamily="18" charset="0"/>
              </a:rPr>
              <a:t>мята. </a:t>
            </a:r>
            <a:r>
              <a:rPr lang="ru-RU" sz="1800" b="1" dirty="0">
                <a:cs typeface="Times New Roman" panose="02020603050405020304" pitchFamily="18" charset="0"/>
              </a:rPr>
              <a:t>Дети наблюдают за ростом растений и заносят свои наблюдения в </a:t>
            </a:r>
            <a:r>
              <a:rPr lang="ru-RU" sz="1800" b="1" dirty="0" smtClean="0">
                <a:cs typeface="Times New Roman" panose="02020603050405020304" pitchFamily="18" charset="0"/>
              </a:rPr>
              <a:t>дневники</a:t>
            </a:r>
            <a:r>
              <a:rPr lang="ru-RU" sz="1800" b="1" dirty="0">
                <a:cs typeface="Times New Roman" panose="02020603050405020304" pitchFamily="18" charset="0"/>
              </a:rPr>
              <a:t>. </a:t>
            </a:r>
            <a:r>
              <a:rPr lang="ru-RU" sz="1800" b="1" dirty="0" smtClean="0">
                <a:cs typeface="Times New Roman" panose="02020603050405020304" pitchFamily="18" charset="0"/>
              </a:rPr>
              <a:t>Затем растения высаживаются в </a:t>
            </a:r>
            <a:r>
              <a:rPr lang="ru-RU" sz="1800" b="1" dirty="0">
                <a:cs typeface="Times New Roman" panose="02020603050405020304" pitchFamily="18" charset="0"/>
              </a:rPr>
              <a:t>огород, который находится на территории детского сада. В летний период ребята </a:t>
            </a:r>
            <a:r>
              <a:rPr lang="ru-RU" sz="1800" b="1" dirty="0" smtClean="0">
                <a:cs typeface="Times New Roman" panose="02020603050405020304" pitchFamily="18" charset="0"/>
              </a:rPr>
              <a:t>совместно с педагогом ухаживают за растениями. </a:t>
            </a:r>
            <a:endParaRPr lang="ru-RU" sz="1800" b="1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cs typeface="Times New Roman" panose="02020603050405020304" pitchFamily="18" charset="0"/>
              </a:rPr>
              <a:t>  </a:t>
            </a:r>
            <a:r>
              <a:rPr lang="ru-RU" sz="1800" b="1" dirty="0" smtClean="0">
                <a:cs typeface="Times New Roman" panose="02020603050405020304" pitchFamily="18" charset="0"/>
              </a:rPr>
              <a:t>Хорошо </a:t>
            </a:r>
            <a:r>
              <a:rPr lang="ru-RU" sz="1800" b="1" dirty="0">
                <a:cs typeface="Times New Roman" panose="02020603050405020304" pitchFamily="18" charset="0"/>
              </a:rPr>
              <a:t>оборудованная, насыщенная предметно-пространственная развивающая среда стимулирует самостоятельную исследовательскую деятельность ребенка, создает оптимальные условия для активации хода самореализации</a:t>
            </a:r>
            <a:r>
              <a:rPr lang="ru-RU" sz="1800" b="1" dirty="0" smtClean="0">
                <a:cs typeface="Times New Roman" panose="02020603050405020304" pitchFamily="18" charset="0"/>
              </a:rPr>
              <a:t>.</a:t>
            </a:r>
            <a:endParaRPr lang="ru-RU" sz="1800" b="1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  Опыт работы </a:t>
            </a: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по организации предметно-пространственной развивающей среды </a:t>
            </a: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полезен </a:t>
            </a: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для </a:t>
            </a: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педагогов ДОО.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Результат реализации опыта: Алгоритм создания центра «Природы».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65893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130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Актуальность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cs typeface="Times New Roman" panose="02020603050405020304" pitchFamily="18" charset="0"/>
              </a:rPr>
              <a:t>Исследования </a:t>
            </a:r>
            <a:r>
              <a:rPr lang="ru-RU" b="1" dirty="0">
                <a:cs typeface="Times New Roman" panose="02020603050405020304" pitchFamily="18" charset="0"/>
              </a:rPr>
              <a:t>психологов и педагогов свидетельствуют о снижении познавательной активности детей. </a:t>
            </a:r>
          </a:p>
          <a:p>
            <a:pPr marL="0" indent="0" algn="ctr">
              <a:buNone/>
            </a:pPr>
            <a:r>
              <a:rPr lang="ru-RU" b="1" dirty="0">
                <a:cs typeface="Times New Roman" panose="02020603050405020304" pitchFamily="18" charset="0"/>
              </a:rPr>
              <a:t>Для того, чтобы воспитанники не потеряли интерес к окружающему миру важно вовремя поддержать их стремления исследовать все вокруг. </a:t>
            </a:r>
            <a:endParaRPr lang="ru-RU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6632"/>
            <a:ext cx="1860798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Центр «Природы»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2444089" cy="19459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6"/>
          <a:stretch/>
        </p:blipFill>
        <p:spPr>
          <a:xfrm>
            <a:off x="3306771" y="1406775"/>
            <a:ext cx="2448272" cy="21679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7862">
            <a:off x="6084168" y="1628800"/>
            <a:ext cx="2594545" cy="19459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85871"/>
            <a:ext cx="3259164" cy="24443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674">
            <a:off x="5004048" y="3719346"/>
            <a:ext cx="3347864" cy="2510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946" y="332656"/>
            <a:ext cx="165893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18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7" r="4212" b="7896"/>
          <a:stretch/>
        </p:blipFill>
        <p:spPr>
          <a:xfrm>
            <a:off x="528115" y="501322"/>
            <a:ext cx="2177522" cy="30243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8000" r="2401" b="20601"/>
          <a:stretch/>
        </p:blipFill>
        <p:spPr>
          <a:xfrm>
            <a:off x="3587115" y="4159329"/>
            <a:ext cx="2218187" cy="225129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13250" r="3800" b="19551"/>
          <a:stretch/>
        </p:blipFill>
        <p:spPr>
          <a:xfrm>
            <a:off x="6001589" y="404664"/>
            <a:ext cx="2821814" cy="27363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63309" y="4013954"/>
            <a:ext cx="2180953" cy="27392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30078" y="4182073"/>
            <a:ext cx="2917786" cy="22919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/>
          <a:stretch/>
        </p:blipFill>
        <p:spPr>
          <a:xfrm rot="10800000">
            <a:off x="2884577" y="501322"/>
            <a:ext cx="2938072" cy="28803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23905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35292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Работа с родителями</a:t>
            </a:r>
          </a:p>
          <a:p>
            <a:endParaRPr lang="ru-RU" sz="2000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НАПРАВЛЕНИЯ:</a:t>
            </a:r>
            <a:endParaRPr lang="ru-RU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cs typeface="Times New Roman" panose="02020603050405020304" pitchFamily="18" charset="0"/>
              </a:rPr>
              <a:t>информационные стенды</a:t>
            </a:r>
            <a:endParaRPr lang="ru-RU" sz="2000" b="1" dirty="0"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cs typeface="Times New Roman" panose="02020603050405020304" pitchFamily="18" charset="0"/>
              </a:rPr>
              <a:t>папки передвижки</a:t>
            </a:r>
            <a:endParaRPr lang="ru-RU" sz="2000" b="1" dirty="0"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cs typeface="Times New Roman" panose="02020603050405020304" pitchFamily="18" charset="0"/>
              </a:rPr>
              <a:t>памятки</a:t>
            </a:r>
            <a:r>
              <a:rPr lang="ru-RU" sz="2000" b="1" dirty="0"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cs typeface="Times New Roman" panose="02020603050405020304" pitchFamily="18" charset="0"/>
              </a:rPr>
              <a:t>буклеты</a:t>
            </a:r>
            <a:endParaRPr lang="ru-RU" sz="2000" b="1" dirty="0"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cs typeface="Times New Roman" panose="02020603050405020304" pitchFamily="18" charset="0"/>
              </a:rPr>
              <a:t>сайт ДОУ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ФОРМЫ РАБОТЫ:</a:t>
            </a:r>
            <a:endParaRPr lang="ru-RU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cs typeface="Times New Roman" panose="02020603050405020304" pitchFamily="18" charset="0"/>
              </a:rPr>
              <a:t>родительские собрания</a:t>
            </a:r>
            <a:endParaRPr lang="ru-RU" sz="2000" b="1" dirty="0"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cs typeface="Times New Roman" panose="02020603050405020304" pitchFamily="18" charset="0"/>
              </a:rPr>
              <a:t>консультации</a:t>
            </a:r>
            <a:endParaRPr lang="ru-RU" sz="2000" b="1" dirty="0"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cs typeface="Times New Roman" panose="02020603050405020304" pitchFamily="18" charset="0"/>
              </a:rPr>
              <a:t>совместные досуги</a:t>
            </a:r>
            <a:endParaRPr lang="ru-RU" sz="2000" b="1" dirty="0"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cs typeface="Times New Roman" panose="02020603050405020304" pitchFamily="18" charset="0"/>
              </a:rPr>
              <a:t>дни </a:t>
            </a:r>
            <a:r>
              <a:rPr lang="ru-RU" sz="2000" b="1" dirty="0">
                <a:cs typeface="Times New Roman" panose="02020603050405020304" pitchFamily="18" charset="0"/>
              </a:rPr>
              <a:t>открытых </a:t>
            </a:r>
            <a:r>
              <a:rPr lang="ru-RU" sz="2000" b="1" dirty="0" smtClean="0">
                <a:cs typeface="Times New Roman" panose="02020603050405020304" pitchFamily="18" charset="0"/>
              </a:rPr>
              <a:t>дверей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Через данные </a:t>
            </a: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формы и направления </a:t>
            </a: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работы удалось заинтересовать родителей домашним экспериментированием, и это стало увлекательным занятием для всей семьи.  </a:t>
            </a:r>
            <a:endParaRPr lang="ru-RU" sz="20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Многие </a:t>
            </a: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родители в домашних условиях для своих детей оборудовали мини-центры для экспериментирования. </a:t>
            </a:r>
          </a:p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527" y="387524"/>
            <a:ext cx="165893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12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Результативность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Итоги </a:t>
            </a:r>
            <a:r>
              <a:rPr lang="ru-RU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заключительного мониторинга в конце учебного 2022-2023 года свидетельствуют о </a:t>
            </a:r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положительной динамике:</a:t>
            </a:r>
            <a:endParaRPr lang="ru-RU" sz="20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cs typeface="Times New Roman" panose="02020603050405020304" pitchFamily="18" charset="0"/>
              </a:rPr>
              <a:t>У детей развилось такое качество, как любознательность.</a:t>
            </a:r>
          </a:p>
          <a:p>
            <a:pPr lvl="0"/>
            <a:r>
              <a:rPr lang="ru-RU" sz="2000" b="1" dirty="0">
                <a:cs typeface="Times New Roman" panose="02020603050405020304" pitchFamily="18" charset="0"/>
              </a:rPr>
              <a:t>У воспитанников сформировались познавательные интересы, познавательные потребности.</a:t>
            </a:r>
          </a:p>
          <a:p>
            <a:pPr lvl="0"/>
            <a:r>
              <a:rPr lang="ru-RU" sz="2000" b="1" dirty="0">
                <a:cs typeface="Times New Roman" panose="02020603050405020304" pitchFamily="18" charset="0"/>
              </a:rPr>
              <a:t>Дети могут выделять существенные признаки предметов и явлений.</a:t>
            </a:r>
          </a:p>
          <a:p>
            <a:pPr lvl="0"/>
            <a:r>
              <a:rPr lang="ru-RU" sz="2000" b="1" dirty="0">
                <a:cs typeface="Times New Roman" panose="02020603050405020304" pitchFamily="18" charset="0"/>
              </a:rPr>
              <a:t>Дети научились фиксировать результаты опытов, рисуя увиденное.</a:t>
            </a:r>
          </a:p>
          <a:p>
            <a:pPr lvl="0"/>
            <a:r>
              <a:rPr lang="ru-RU" sz="2000" b="1" dirty="0">
                <a:cs typeface="Times New Roman" panose="02020603050405020304" pitchFamily="18" charset="0"/>
              </a:rPr>
              <a:t>Воспитанники стали пользоваться опорными схемами в дидактических играх, в определении последовательности проводимого опыта и эксперимента.</a:t>
            </a:r>
          </a:p>
          <a:p>
            <a:pPr lvl="0"/>
            <a:r>
              <a:rPr lang="ru-RU" sz="2000" b="1" dirty="0">
                <a:cs typeface="Times New Roman" panose="02020603050405020304" pitchFamily="18" charset="0"/>
              </a:rPr>
              <a:t>Дети научились делать самостоятельно выводы и умозаключения, выдвигать гипотезы.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165893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93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82209843"/>
              </p:ext>
            </p:extLst>
          </p:nvPr>
        </p:nvGraphicFramePr>
        <p:xfrm>
          <a:off x="1043608" y="1700808"/>
          <a:ext cx="72008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476672"/>
            <a:ext cx="79928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+mj-lt"/>
              </a:rPr>
              <a:t>Мониторинг </a:t>
            </a:r>
            <a:r>
              <a:rPr lang="ru-RU" sz="3600" b="1" dirty="0" smtClean="0">
                <a:solidFill>
                  <a:srgbClr val="0070C0"/>
                </a:solidFill>
                <a:latin typeface="+mj-lt"/>
              </a:rPr>
              <a:t>апрель </a:t>
            </a:r>
            <a:r>
              <a:rPr lang="ru-RU" sz="3600" b="1" dirty="0" smtClean="0">
                <a:solidFill>
                  <a:srgbClr val="0070C0"/>
                </a:solidFill>
                <a:latin typeface="+mj-lt"/>
              </a:rPr>
              <a:t>2022-2023 г</a:t>
            </a:r>
            <a:r>
              <a:rPr lang="ru-RU" sz="3600" b="1" dirty="0" smtClean="0">
                <a:solidFill>
                  <a:srgbClr val="0070C0"/>
                </a:solidFill>
                <a:latin typeface="+mj-lt"/>
              </a:rPr>
              <a:t>.</a:t>
            </a:r>
            <a:endParaRPr lang="ru-RU" sz="36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2656"/>
            <a:ext cx="165893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4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Заключение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Опыт моей работы показал, что экспериментирование является наиболее успешным путем ознакомления детей с миром окружающей их живой и неживой природы. В процессе экспериментирования дошкольник получает возможность удовлетворить присущую ему любознательность, </a:t>
            </a:r>
            <a:r>
              <a:rPr lang="ru-RU" sz="20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почувствовать </a:t>
            </a:r>
            <a:r>
              <a:rPr lang="ru-RU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себя ученым, исследователем, первооткрывателем</a:t>
            </a:r>
            <a:r>
              <a:rPr lang="ru-RU" sz="20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8"/>
          <a:stretch/>
        </p:blipFill>
        <p:spPr>
          <a:xfrm>
            <a:off x="393812" y="3630208"/>
            <a:ext cx="2520280" cy="2851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818" y="3669783"/>
            <a:ext cx="2092329" cy="2789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501008"/>
            <a:ext cx="3068960" cy="3068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210" y="332656"/>
            <a:ext cx="165893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20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08720"/>
            <a:ext cx="3394472" cy="4525963"/>
          </a:xfrm>
          <a:prstGeom prst="rect">
            <a:avLst/>
          </a:prstGeom>
        </p:spPr>
      </p:pic>
      <p:pic>
        <p:nvPicPr>
          <p:cNvPr id="3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78" y="404664"/>
            <a:ext cx="4038600" cy="302895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4536504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678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752836"/>
            <a:ext cx="8136904" cy="468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2800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заключении хочется привести слова академика К. Е. Тимирязева: «Люди, научившиеся… наблюдениям и опытам, приобретают способность сами ставить вопросы и получить на них фактические ответы, оказываясь на более высоком умственном и нравственном уровне в сравнении с теми, кто такой школы не прошел». В этом, на мой взгляд заключается актуальность темы детского экспериментирования.</a:t>
            </a:r>
            <a:endParaRPr lang="ru-RU" sz="28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620688"/>
            <a:ext cx="763284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+mj-lt"/>
              </a:rPr>
              <a:t>Заключение</a:t>
            </a:r>
            <a:endParaRPr lang="ru-RU" sz="44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167" y="392633"/>
            <a:ext cx="165893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57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Литература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/>
              <a:t>1. Л. М. Меншикова. Экспериментальная деятельность детей. - Издательство: Учитель, 2009год</a:t>
            </a:r>
            <a:br>
              <a:rPr lang="ru-RU" sz="1400" b="1" dirty="0"/>
            </a:br>
            <a:r>
              <a:rPr lang="ru-RU" sz="1400" b="1" dirty="0"/>
              <a:t>2. В. В. Москаленко. Опытно-экспериментальная деятельность. - Издательство: Учитель, 2009</a:t>
            </a:r>
            <a:br>
              <a:rPr lang="ru-RU" sz="1400" b="1" dirty="0"/>
            </a:br>
            <a:r>
              <a:rPr lang="ru-RU" sz="1400" b="1" dirty="0"/>
              <a:t>3. Т. М. Бондаренко. Экологические занятия с детьми 6-7 лет. - Издательство: ТЦ Учитель г. Воронеж, 2009</a:t>
            </a:r>
            <a:br>
              <a:rPr lang="ru-RU" sz="1400" b="1" dirty="0"/>
            </a:br>
            <a:r>
              <a:rPr lang="ru-RU" sz="1400" b="1" dirty="0"/>
              <a:t>4. Л. Н. Прохорова. Организация экспериментальной деятельности дошкольников. Методические рекомендации. - Издательство. </a:t>
            </a:r>
            <a:r>
              <a:rPr lang="ru-RU" sz="1400" b="1" dirty="0" err="1"/>
              <a:t>Аркти</a:t>
            </a:r>
            <a:r>
              <a:rPr lang="ru-RU" sz="1400" b="1" dirty="0"/>
              <a:t>, 2005</a:t>
            </a:r>
            <a:br>
              <a:rPr lang="ru-RU" sz="1400" b="1" dirty="0"/>
            </a:br>
            <a:r>
              <a:rPr lang="ru-RU" sz="1400" b="1" dirty="0"/>
              <a:t>5. Журнал “Дошкольное воспитание”. № 11/2004. «От педагогики повседневности – к педагогике развития»</a:t>
            </a:r>
            <a:br>
              <a:rPr lang="ru-RU" sz="1400" b="1" dirty="0"/>
            </a:br>
            <a:r>
              <a:rPr lang="ru-RU" sz="1400" b="1" dirty="0"/>
              <a:t>6. А. И. Иванова. Естественно-научные наблюдения и эксперименты в детском саду.</a:t>
            </a:r>
            <a:br>
              <a:rPr lang="ru-RU" sz="1400" b="1" dirty="0"/>
            </a:br>
            <a:r>
              <a:rPr lang="ru-RU" sz="1400" b="1" dirty="0"/>
              <a:t>7. Короткова Н. А. «Познавательно-исследовательская деятельность старших дошкольников»/ / Ж. Ребенок в детском саду. 2003. № 3, 4, 5. 2002. №1</a:t>
            </a:r>
            <a:br>
              <a:rPr lang="ru-RU" sz="1400" b="1" dirty="0"/>
            </a:br>
            <a:r>
              <a:rPr lang="ru-RU" sz="1400" b="1" dirty="0"/>
              <a:t>8. Николаева С. Н. «Ознакомление дошкольников с неживой природой. Новиковская О. А. Сборник развивающихся игр с водой и песком для дошкольников. – СПб. :</a:t>
            </a:r>
            <a:br>
              <a:rPr lang="ru-RU" sz="1400" b="1" dirty="0"/>
            </a:br>
            <a:r>
              <a:rPr lang="ru-RU" sz="1400" b="1" dirty="0"/>
              <a:t>9. «Организация экспериментальной деятельности дошкольников: Методические рекомендации»/ Под общ. Ред. Л. Н. Прохоровой. Соловьева Е.</a:t>
            </a:r>
            <a:br>
              <a:rPr lang="ru-RU" sz="1400" b="1" dirty="0"/>
            </a:br>
            <a:r>
              <a:rPr lang="ru-RU" sz="1400" b="1" dirty="0"/>
              <a:t>10. </a:t>
            </a:r>
            <a:r>
              <a:rPr lang="ru-RU" sz="1400" b="1" dirty="0" err="1"/>
              <a:t>Тугушева</a:t>
            </a:r>
            <a:r>
              <a:rPr lang="ru-RU" sz="1400" b="1" dirty="0"/>
              <a:t> Г. П., Чистякова А. Е. «Экспериментальная деятельность детей среднего и старшего дошкольного возраста:</a:t>
            </a:r>
            <a:br>
              <a:rPr lang="ru-RU" sz="1400" b="1" dirty="0"/>
            </a:br>
            <a:r>
              <a:rPr lang="ru-RU" sz="1400" b="1" dirty="0"/>
              <a:t>11. </a:t>
            </a:r>
            <a:r>
              <a:rPr lang="ru-RU" sz="1400" b="1" dirty="0" err="1"/>
              <a:t>Дыбина</a:t>
            </a:r>
            <a:r>
              <a:rPr lang="ru-RU" sz="1400" b="1" dirty="0"/>
              <a:t> О. В. Игровые технологии ознакомления дошкольников с предметным миром</a:t>
            </a:r>
            <a:br>
              <a:rPr lang="ru-RU" sz="1400" b="1" dirty="0"/>
            </a:br>
            <a:r>
              <a:rPr lang="ru-RU" sz="1400" b="1" dirty="0"/>
              <a:t>12. </a:t>
            </a:r>
            <a:r>
              <a:rPr lang="ru-RU" sz="1400" b="1" dirty="0" err="1"/>
              <a:t>Доронова</a:t>
            </a:r>
            <a:r>
              <a:rPr lang="ru-RU" sz="1400" b="1" dirty="0"/>
              <a:t> Т. Н., Короткова Н. А. </a:t>
            </a:r>
            <a:r>
              <a:rPr lang="ru-RU" sz="1400" b="1"/>
              <a:t>Познавательно – исследовательская деятельность старших дошкольников</a:t>
            </a:r>
            <a:endParaRPr lang="ru-RU" sz="1400"/>
          </a:p>
          <a:p>
            <a:pPr marL="0" indent="0">
              <a:buNone/>
            </a:pPr>
            <a:endParaRPr lang="ru-RU" sz="1400" b="1" dirty="0">
              <a:cs typeface="Times New Roman" panose="02020603050405020304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165893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7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772816"/>
            <a:ext cx="77768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cs typeface="Times New Roman" panose="02020603050405020304" pitchFamily="18" charset="0"/>
              </a:rPr>
              <a:t>В настоящее время в дошкольном образовании формируются и применяются новейшие технологии, методики, которые позволяют поднять уровень дошкольного образования на высокую и качественную ступень. К числу таких методов познания закономерностей и явлений окружающего мира относят экспериментальную деятельность.</a:t>
            </a:r>
          </a:p>
          <a:p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70C0"/>
                </a:solidFill>
              </a:rPr>
              <a:t>Актуальность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71153"/>
            <a:ext cx="1865313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547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ТЕХНОЛОГИИ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100" b="1" u="sng" dirty="0" smtClean="0">
                <a:solidFill>
                  <a:srgbClr val="C00000"/>
                </a:solidFill>
              </a:rPr>
              <a:t>Технология </a:t>
            </a:r>
          </a:p>
          <a:p>
            <a:pPr marL="0" indent="0" algn="ctr">
              <a:buNone/>
            </a:pPr>
            <a:r>
              <a:rPr lang="ru-RU" sz="3100" b="1" u="sng" dirty="0" smtClean="0">
                <a:solidFill>
                  <a:srgbClr val="C00000"/>
                </a:solidFill>
              </a:rPr>
              <a:t>познавательно-исследовательской деятельности </a:t>
            </a:r>
            <a:endParaRPr lang="ru-RU" sz="31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600" b="1" dirty="0" smtClean="0"/>
              <a:t>это вид интеллектуально-творческой деятельности на основе поисковой активности и исследовательского поведения.</a:t>
            </a:r>
          </a:p>
          <a:p>
            <a:pPr marL="0" indent="0" algn="ctr">
              <a:buNone/>
            </a:pPr>
            <a:r>
              <a:rPr lang="ru-RU" sz="2600" b="1" u="sng" dirty="0" smtClean="0">
                <a:solidFill>
                  <a:srgbClr val="FF0000"/>
                </a:solidFill>
              </a:rPr>
              <a:t>Цель: </a:t>
            </a:r>
            <a:r>
              <a:rPr lang="ru-RU" sz="2600" b="1" dirty="0" smtClean="0"/>
              <a:t>формирование </a:t>
            </a:r>
            <a:r>
              <a:rPr lang="ru-RU" sz="2600" b="1" dirty="0"/>
              <a:t>у дошкольников основных ключевых компетенций, способность к исследовательскому типу мышления, развитие познавательной и исследовательской активности детей дошкольного возраста</a:t>
            </a:r>
            <a:r>
              <a:rPr lang="ru-RU" sz="2600" b="1" dirty="0" smtClean="0"/>
              <a:t>.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2600" b="1" u="sng" dirty="0" smtClean="0">
                <a:solidFill>
                  <a:srgbClr val="FF0000"/>
                </a:solidFill>
              </a:rPr>
              <a:t>Задачи:</a:t>
            </a:r>
            <a:endParaRPr lang="ru-RU" sz="2600" b="1" u="sng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900" b="1" dirty="0" smtClean="0"/>
              <a:t>расширять </a:t>
            </a:r>
            <a:r>
              <a:rPr lang="ru-RU" sz="2900" b="1" dirty="0"/>
              <a:t>и систематизировать элементарные естественнонаучные и экологические представления детей;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900" b="1" dirty="0" smtClean="0"/>
              <a:t>формировать </a:t>
            </a:r>
            <a:r>
              <a:rPr lang="ru-RU" sz="2900" b="1" dirty="0"/>
              <a:t>навыки постановки элементарных опытов и умения делать </a:t>
            </a:r>
            <a:r>
              <a:rPr lang="ru-RU" sz="2900" b="1" dirty="0" smtClean="0"/>
              <a:t>выводы;</a:t>
            </a:r>
            <a:endParaRPr lang="ru-RU" sz="29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900" b="1" dirty="0" smtClean="0"/>
              <a:t>способствовать </a:t>
            </a:r>
            <a:r>
              <a:rPr lang="ru-RU" sz="2900" b="1" dirty="0"/>
              <a:t>овладению приемами практического взаимодействия с окружающими предметами;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900" b="1" dirty="0" smtClean="0"/>
              <a:t>развивать </a:t>
            </a:r>
            <a:r>
              <a:rPr lang="ru-RU" sz="2900" b="1" dirty="0"/>
              <a:t>стремление к поисково-познавательной </a:t>
            </a:r>
            <a:r>
              <a:rPr lang="ru-RU" sz="2900" b="1" dirty="0" smtClean="0"/>
              <a:t>деятельности</a:t>
            </a:r>
            <a:r>
              <a:rPr lang="ru-RU" sz="2900" b="1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900" b="1" dirty="0" smtClean="0"/>
              <a:t>воспитывать </a:t>
            </a:r>
            <a:r>
              <a:rPr lang="ru-RU" sz="2900" b="1" dirty="0"/>
              <a:t>интерес к познанию окружающего мира</a:t>
            </a:r>
            <a:r>
              <a:rPr lang="ru-RU" sz="2900" b="1" dirty="0" smtClean="0"/>
              <a:t>;</a:t>
            </a:r>
            <a:endParaRPr lang="ru-RU" sz="29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900" b="1" dirty="0" smtClean="0"/>
              <a:t>стимулировать </a:t>
            </a:r>
            <a:r>
              <a:rPr lang="ru-RU" sz="2900" b="1" dirty="0"/>
              <a:t>желание детей экспериментировать.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2656"/>
            <a:ext cx="165893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966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Детское экспериментирование </a:t>
            </a:r>
            <a:endParaRPr lang="ru-RU" sz="40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00809"/>
            <a:ext cx="8136904" cy="4696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активная </a:t>
            </a:r>
            <a:r>
              <a:rPr lang="ru-RU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правильной организации; дети становятся в ней субъектами – носителями предметно-практической деятельности и познания, «активными делателями», это источник осознанной, целенаправленной активности</a:t>
            </a:r>
            <a:r>
              <a:rPr lang="ru-RU" sz="2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Современная технология детского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экспериментирования: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ru-RU" sz="2000" b="1" dirty="0" smtClean="0">
                <a:cs typeface="Times New Roman" panose="02020603050405020304" pitchFamily="18" charset="0"/>
              </a:rPr>
              <a:t> </a:t>
            </a:r>
            <a:r>
              <a:rPr lang="ru-RU" sz="2000" b="1" dirty="0">
                <a:cs typeface="Times New Roman" panose="02020603050405020304" pitchFamily="18" charset="0"/>
              </a:rPr>
              <a:t>развивает личностный потенциал ребенка в процессе обучения; </a:t>
            </a:r>
            <a:endParaRPr lang="ru-RU" sz="2000" b="1" dirty="0" smtClean="0"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ru-RU" sz="2000" b="1" dirty="0" smtClean="0">
                <a:cs typeface="Times New Roman" panose="02020603050405020304" pitchFamily="18" charset="0"/>
              </a:rPr>
              <a:t>раскрывает </a:t>
            </a:r>
            <a:r>
              <a:rPr lang="ru-RU" sz="2000" b="1" dirty="0">
                <a:cs typeface="Times New Roman" panose="02020603050405020304" pitchFamily="18" charset="0"/>
              </a:rPr>
              <a:t>заложенные в нем возможности; </a:t>
            </a:r>
            <a:endParaRPr lang="ru-RU" sz="2000" b="1" dirty="0" smtClean="0"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ru-RU" sz="2000" b="1" dirty="0" smtClean="0">
                <a:cs typeface="Times New Roman" panose="02020603050405020304" pitchFamily="18" charset="0"/>
              </a:rPr>
              <a:t>развивает </a:t>
            </a:r>
            <a:r>
              <a:rPr lang="ru-RU" sz="2000" b="1" dirty="0">
                <a:cs typeface="Times New Roman" panose="02020603050405020304" pitchFamily="18" charset="0"/>
              </a:rPr>
              <a:t>познавательную потребность и активность; </a:t>
            </a:r>
            <a:endParaRPr lang="ru-RU" sz="2000" b="1" dirty="0" smtClean="0"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ru-RU" sz="2000" b="1" dirty="0" smtClean="0">
                <a:cs typeface="Times New Roman" panose="02020603050405020304" pitchFamily="18" charset="0"/>
              </a:rPr>
              <a:t>формирует </a:t>
            </a:r>
            <a:r>
              <a:rPr lang="ru-RU" sz="2000" b="1" dirty="0">
                <a:cs typeface="Times New Roman" panose="02020603050405020304" pitchFamily="18" charset="0"/>
              </a:rPr>
              <a:t>гибкость и креативность мышления; </a:t>
            </a:r>
            <a:endParaRPr lang="ru-RU" sz="2000" b="1" dirty="0" smtClean="0"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ru-RU" sz="2000" b="1" dirty="0" smtClean="0">
                <a:cs typeface="Times New Roman" panose="02020603050405020304" pitchFamily="18" charset="0"/>
              </a:rPr>
              <a:t>воспитывает </a:t>
            </a:r>
            <a:r>
              <a:rPr lang="ru-RU" sz="2000" b="1" dirty="0">
                <a:cs typeface="Times New Roman" panose="02020603050405020304" pitchFamily="18" charset="0"/>
              </a:rPr>
              <a:t>самостоятельность, инициативность, самоактуализацию.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865313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312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988840"/>
            <a:ext cx="7992888" cy="329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спользование 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современной технологии познавательно-исследовательской деятельности позволяет сформировать у детей дошкольного возраста навыки постановки элементарных опытов, умение выдвигать гипотезы, проверять, подтверждать, использовать нетрадиционные формы работы.</a:t>
            </a:r>
            <a:endParaRPr lang="ru-R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620688"/>
            <a:ext cx="756084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+mj-lt"/>
              </a:rPr>
              <a:t>Новизна</a:t>
            </a:r>
            <a:endParaRPr lang="ru-RU" sz="44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91814"/>
            <a:ext cx="1865313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513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rgbClr val="0070C0"/>
                </a:solidFill>
              </a:rPr>
              <a:t>Содержание </a:t>
            </a:r>
            <a:r>
              <a:rPr lang="ru-RU" b="1" dirty="0" smtClean="0">
                <a:solidFill>
                  <a:srgbClr val="0070C0"/>
                </a:solidFill>
              </a:rPr>
              <a:t>работы педагога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Цель:</a:t>
            </a:r>
            <a:r>
              <a:rPr lang="ru-RU" b="1" dirty="0" smtClean="0">
                <a:cs typeface="Times New Roman" panose="02020603050405020304" pitchFamily="18" charset="0"/>
              </a:rPr>
              <a:t> развитие </a:t>
            </a:r>
            <a:r>
              <a:rPr lang="ru-RU" b="1" dirty="0">
                <a:cs typeface="Times New Roman" panose="02020603050405020304" pitchFamily="18" charset="0"/>
              </a:rPr>
              <a:t>познавательной активности детей дошкольного возраста, через </a:t>
            </a:r>
            <a:r>
              <a:rPr lang="ru-RU" b="1" dirty="0" smtClean="0">
                <a:cs typeface="Times New Roman" panose="02020603050405020304" pitchFamily="18" charset="0"/>
              </a:rPr>
              <a:t>применение </a:t>
            </a:r>
            <a:r>
              <a:rPr lang="ru-RU" b="1" dirty="0">
                <a:cs typeface="Times New Roman" panose="02020603050405020304" pitchFamily="18" charset="0"/>
              </a:rPr>
              <a:t>современных инновационных технологий в процессе экспериментальной деятельности</a:t>
            </a:r>
            <a:r>
              <a:rPr lang="ru-RU" b="1" dirty="0" smtClean="0"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b="1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Достижение результатов </a:t>
            </a:r>
            <a:r>
              <a:rPr lang="ru-RU" sz="3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предполагает </a:t>
            </a:r>
            <a:r>
              <a:rPr lang="ru-RU" sz="3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решение задач</a:t>
            </a:r>
            <a:r>
              <a:rPr lang="ru-RU" sz="34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  <a:p>
            <a:pPr algn="ctr">
              <a:buFont typeface="Wingdings" pitchFamily="2" charset="2"/>
              <a:buChar char="q"/>
            </a:pPr>
            <a:r>
              <a:rPr lang="ru-RU" b="1" dirty="0"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cs typeface="Times New Roman" panose="02020603050405020304" pitchFamily="18" charset="0"/>
              </a:rPr>
              <a:t>зучить </a:t>
            </a:r>
            <a:r>
              <a:rPr lang="ru-RU" b="1" dirty="0">
                <a:cs typeface="Times New Roman" panose="02020603050405020304" pitchFamily="18" charset="0"/>
              </a:rPr>
              <a:t>теоретические аспекты развития познавательной активности у детей дошкольного </a:t>
            </a:r>
            <a:r>
              <a:rPr lang="ru-RU" b="1" dirty="0" smtClean="0">
                <a:cs typeface="Times New Roman" panose="02020603050405020304" pitchFamily="18" charset="0"/>
              </a:rPr>
              <a:t>возраста</a:t>
            </a:r>
          </a:p>
          <a:p>
            <a:pPr algn="ctr">
              <a:buFont typeface="Wingdings" pitchFamily="2" charset="2"/>
              <a:buChar char="q"/>
            </a:pPr>
            <a:r>
              <a:rPr lang="ru-RU" b="1" dirty="0"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cs typeface="Times New Roman" panose="02020603050405020304" pitchFamily="18" charset="0"/>
              </a:rPr>
              <a:t>ыявить </a:t>
            </a:r>
            <a:r>
              <a:rPr lang="ru-RU" b="1" dirty="0">
                <a:cs typeface="Times New Roman" panose="02020603050405020304" pitchFamily="18" charset="0"/>
              </a:rPr>
              <a:t>особенности развития познавательной активности </a:t>
            </a:r>
            <a:r>
              <a:rPr lang="ru-RU" b="1" dirty="0" smtClean="0">
                <a:cs typeface="Times New Roman" panose="02020603050405020304" pitchFamily="18" charset="0"/>
              </a:rPr>
              <a:t>детей</a:t>
            </a:r>
          </a:p>
          <a:p>
            <a:pPr algn="ctr">
              <a:buFont typeface="Wingdings" pitchFamily="2" charset="2"/>
              <a:buChar char="q"/>
            </a:pPr>
            <a:r>
              <a:rPr lang="ru-RU" b="1" dirty="0"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cs typeface="Times New Roman" panose="02020603050405020304" pitchFamily="18" charset="0"/>
              </a:rPr>
              <a:t>бучать </a:t>
            </a:r>
            <a:r>
              <a:rPr lang="ru-RU" b="1" dirty="0">
                <a:cs typeface="Times New Roman" panose="02020603050405020304" pitchFamily="18" charset="0"/>
              </a:rPr>
              <a:t>детей проводить элементарные и доступные </a:t>
            </a:r>
            <a:r>
              <a:rPr lang="ru-RU" b="1" dirty="0" smtClean="0">
                <a:cs typeface="Times New Roman" panose="02020603050405020304" pitchFamily="18" charset="0"/>
              </a:rPr>
              <a:t>опыты</a:t>
            </a:r>
          </a:p>
          <a:p>
            <a:pPr algn="ctr">
              <a:buFont typeface="Wingdings" pitchFamily="2" charset="2"/>
              <a:buChar char="q"/>
            </a:pPr>
            <a:r>
              <a:rPr lang="ru-RU" b="1" dirty="0" smtClean="0">
                <a:cs typeface="Times New Roman" panose="02020603050405020304" pitchFamily="18" charset="0"/>
              </a:rPr>
              <a:t> </a:t>
            </a:r>
            <a:r>
              <a:rPr lang="ru-RU" b="1" dirty="0">
                <a:cs typeface="Times New Roman" panose="02020603050405020304" pitchFamily="18" charset="0"/>
              </a:rPr>
              <a:t>выдвигать гипотезы, искать ответы на вопросы и делать простейшие умозаключения, анализируя результат экспериментальной </a:t>
            </a:r>
            <a:r>
              <a:rPr lang="ru-RU" b="1" dirty="0" smtClean="0">
                <a:cs typeface="Times New Roman" panose="02020603050405020304" pitchFamily="18" charset="0"/>
              </a:rPr>
              <a:t>деятельности</a:t>
            </a:r>
            <a:endParaRPr lang="ru-RU" b="1" dirty="0">
              <a:cs typeface="Times New Roman" panose="02020603050405020304" pitchFamily="18" charset="0"/>
            </a:endParaRPr>
          </a:p>
          <a:p>
            <a:pPr algn="ctr">
              <a:buFont typeface="Wingdings" pitchFamily="2" charset="2"/>
              <a:buChar char="q"/>
            </a:pPr>
            <a:r>
              <a:rPr lang="ru-RU" b="1" smtClean="0">
                <a:cs typeface="Times New Roman" panose="02020603050405020304" pitchFamily="18" charset="0"/>
              </a:rPr>
              <a:t>создавать условия </a:t>
            </a:r>
            <a:r>
              <a:rPr lang="ru-RU" b="1" dirty="0">
                <a:cs typeface="Times New Roman" panose="02020603050405020304" pitchFamily="18" charset="0"/>
              </a:rPr>
              <a:t>для внедрения современных </a:t>
            </a:r>
            <a:r>
              <a:rPr lang="ru-RU" b="1" dirty="0" smtClean="0">
                <a:cs typeface="Times New Roman" panose="02020603050405020304" pitchFamily="18" charset="0"/>
              </a:rPr>
              <a:t>технологий</a:t>
            </a:r>
            <a:endParaRPr lang="ru-RU" b="1" dirty="0"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865313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856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628800"/>
            <a:ext cx="821925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Цель</a:t>
            </a:r>
            <a:r>
              <a:rPr lang="ru-RU" sz="26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  <a:r>
              <a:rPr lang="ru-RU" sz="2600" dirty="0">
                <a:cs typeface="Times New Roman" panose="02020603050405020304" pitchFamily="18" charset="0"/>
              </a:rPr>
              <a:t> </a:t>
            </a:r>
            <a:r>
              <a:rPr lang="ru-RU" sz="2400" b="1" dirty="0">
                <a:cs typeface="Times New Roman" panose="02020603050405020304" pitchFamily="18" charset="0"/>
              </a:rPr>
              <a:t>развитие познавательного интереса </a:t>
            </a:r>
            <a:r>
              <a:rPr lang="ru-RU" sz="2400" b="1" dirty="0" smtClean="0">
                <a:cs typeface="Times New Roman" panose="02020603050405020304" pitchFamily="18" charset="0"/>
              </a:rPr>
              <a:t>воспитанников к </a:t>
            </a:r>
            <a:r>
              <a:rPr lang="ru-RU" sz="2400" b="1" dirty="0">
                <a:cs typeface="Times New Roman" panose="02020603050405020304" pitchFamily="18" charset="0"/>
              </a:rPr>
              <a:t>опытно-экспериментальной деятельности.</a:t>
            </a:r>
          </a:p>
          <a:p>
            <a:pPr algn="ctr"/>
            <a:r>
              <a:rPr lang="ru-RU" sz="26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Задачи: 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600" b="1" dirty="0" smtClean="0">
                <a:cs typeface="Times New Roman" panose="02020603050405020304" pitchFamily="18" charset="0"/>
              </a:rPr>
              <a:t>развивать </a:t>
            </a:r>
            <a:r>
              <a:rPr lang="ru-RU" sz="2600" b="1" dirty="0">
                <a:cs typeface="Times New Roman" panose="02020603050405020304" pitchFamily="18" charset="0"/>
              </a:rPr>
              <a:t>познавательный интерес в процессе опытно-экспериментальной </a:t>
            </a:r>
            <a:r>
              <a:rPr lang="ru-RU" sz="2600" b="1" dirty="0" smtClean="0">
                <a:cs typeface="Times New Roman" panose="02020603050405020304" pitchFamily="18" charset="0"/>
              </a:rPr>
              <a:t>деятельности</a:t>
            </a:r>
            <a:endParaRPr lang="ru-RU" sz="2600" b="1" dirty="0">
              <a:cs typeface="Times New Roman" panose="02020603050405020304" pitchFamily="18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600" b="1" dirty="0" smtClean="0">
                <a:cs typeface="Times New Roman" panose="02020603050405020304" pitchFamily="18" charset="0"/>
              </a:rPr>
              <a:t>развивать познавательный </a:t>
            </a:r>
            <a:r>
              <a:rPr lang="ru-RU" sz="2600" b="1" dirty="0">
                <a:cs typeface="Times New Roman" panose="02020603050405020304" pitchFamily="18" charset="0"/>
              </a:rPr>
              <a:t>опыт </a:t>
            </a:r>
            <a:r>
              <a:rPr lang="ru-RU" sz="2600" b="1" dirty="0" smtClean="0">
                <a:cs typeface="Times New Roman" panose="02020603050405020304" pitchFamily="18" charset="0"/>
              </a:rPr>
              <a:t> с </a:t>
            </a:r>
            <a:r>
              <a:rPr lang="ru-RU" sz="2600" b="1" dirty="0">
                <a:cs typeface="Times New Roman" panose="02020603050405020304" pitchFamily="18" charset="0"/>
              </a:rPr>
              <a:t>помощью наглядных </a:t>
            </a:r>
            <a:r>
              <a:rPr lang="ru-RU" sz="2600" b="1" dirty="0" smtClean="0">
                <a:cs typeface="Times New Roman" panose="02020603050405020304" pitchFamily="18" charset="0"/>
              </a:rPr>
              <a:t>средств</a:t>
            </a:r>
            <a:endParaRPr lang="ru-RU" sz="2600" b="1" dirty="0">
              <a:cs typeface="Times New Roman" panose="02020603050405020304" pitchFamily="18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600" b="1" dirty="0" smtClean="0">
                <a:cs typeface="Times New Roman" panose="02020603050405020304" pitchFamily="18" charset="0"/>
              </a:rPr>
              <a:t>формировать </a:t>
            </a:r>
            <a:r>
              <a:rPr lang="ru-RU" sz="2600" b="1" dirty="0">
                <a:cs typeface="Times New Roman" panose="02020603050405020304" pitchFamily="18" charset="0"/>
              </a:rPr>
              <a:t>способность видеть многообразие мира в системе взаимосвязей и </a:t>
            </a:r>
            <a:r>
              <a:rPr lang="ru-RU" sz="2600" b="1" dirty="0" smtClean="0">
                <a:cs typeface="Times New Roman" panose="02020603050405020304" pitchFamily="18" charset="0"/>
              </a:rPr>
              <a:t>взаимозависимостей</a:t>
            </a:r>
            <a:endParaRPr lang="ru-RU" sz="2600" b="1" dirty="0">
              <a:cs typeface="Times New Roman" panose="02020603050405020304" pitchFamily="18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600" b="1" dirty="0" smtClean="0">
                <a:cs typeface="Times New Roman" panose="02020603050405020304" pitchFamily="18" charset="0"/>
              </a:rPr>
              <a:t>воспитывать </a:t>
            </a:r>
            <a:r>
              <a:rPr lang="ru-RU" sz="2600" b="1" dirty="0">
                <a:cs typeface="Times New Roman" panose="02020603050405020304" pitchFamily="18" charset="0"/>
              </a:rPr>
              <a:t>самостоятельность, инициативу, сообразительность, пытливость, </a:t>
            </a:r>
            <a:r>
              <a:rPr lang="ru-RU" sz="2600" b="1" dirty="0" smtClean="0">
                <a:cs typeface="Times New Roman" panose="02020603050405020304" pitchFamily="18" charset="0"/>
              </a:rPr>
              <a:t>критичность</a:t>
            </a:r>
            <a:endParaRPr lang="ru-RU" sz="2600" b="1" dirty="0"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1332" y="459210"/>
            <a:ext cx="8229600" cy="94096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300" b="1" dirty="0" smtClean="0">
                <a:solidFill>
                  <a:srgbClr val="0070C0"/>
                </a:solidFill>
              </a:rPr>
              <a:t>Содержание работы с воспитанниками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868" y="150838"/>
            <a:ext cx="1547664" cy="158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096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28092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Мониторинг на </a:t>
            </a:r>
            <a:r>
              <a:rPr lang="ru-RU" sz="3600" b="1" dirty="0" smtClean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начало</a:t>
            </a:r>
            <a:r>
              <a:rPr lang="ru-RU" sz="3600" b="1" dirty="0" smtClean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2022-2023г</a:t>
            </a:r>
            <a:r>
              <a:rPr lang="ru-RU" sz="4000" dirty="0" smtClean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2857"/>
            <a:ext cx="1547813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49734083"/>
              </p:ext>
            </p:extLst>
          </p:nvPr>
        </p:nvGraphicFramePr>
        <p:xfrm>
          <a:off x="1043608" y="1628800"/>
          <a:ext cx="727280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49770643"/>
              </p:ext>
            </p:extLst>
          </p:nvPr>
        </p:nvGraphicFramePr>
        <p:xfrm>
          <a:off x="395536" y="1124744"/>
          <a:ext cx="83529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826370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1345</Words>
  <Application>Microsoft Office PowerPoint</Application>
  <PresentationFormat>Экран (4:3)</PresentationFormat>
  <Paragraphs>201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«Современные технологии в организации познавательно-исследовательской деятельности детей старшего дошкольного возраста через опытно- экспериментальную деятельность». </vt:lpstr>
      <vt:lpstr>Актуальность</vt:lpstr>
      <vt:lpstr>Презентация PowerPoint</vt:lpstr>
      <vt:lpstr>ТЕХНОЛОГИИ</vt:lpstr>
      <vt:lpstr>Презентация PowerPoint</vt:lpstr>
      <vt:lpstr>Презентация PowerPoint</vt:lpstr>
      <vt:lpstr>Содержание работы педагога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Проделанная работа</vt:lpstr>
      <vt:lpstr>Презентация PowerPoint</vt:lpstr>
      <vt:lpstr>Опыты</vt:lpstr>
      <vt:lpstr>Предметно-пространственная развивающая среда</vt:lpstr>
      <vt:lpstr>Предметно-пространственная развивающая среда</vt:lpstr>
      <vt:lpstr>Предметно-пространственная развивающая среда</vt:lpstr>
      <vt:lpstr>Предметно-пространственная развивающая среда</vt:lpstr>
      <vt:lpstr>Предметно-пространственная развивающая среда</vt:lpstr>
      <vt:lpstr>Центр «Природы»</vt:lpstr>
      <vt:lpstr>Презентация PowerPoint</vt:lpstr>
      <vt:lpstr>Презентация PowerPoint</vt:lpstr>
      <vt:lpstr>Результативность </vt:lpstr>
      <vt:lpstr>Презентация PowerPoint</vt:lpstr>
      <vt:lpstr>Заключение</vt:lpstr>
      <vt:lpstr>Презентация PowerPoint</vt:lpstr>
      <vt:lpstr>Презентация PowerPoint</vt:lpstr>
      <vt:lpstr>Литература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Corowina</dc:creator>
  <cp:lastModifiedBy>Детский сад</cp:lastModifiedBy>
  <cp:revision>142</cp:revision>
  <dcterms:created xsi:type="dcterms:W3CDTF">2013-02-09T17:45:17Z</dcterms:created>
  <dcterms:modified xsi:type="dcterms:W3CDTF">2024-01-23T08:53:47Z</dcterms:modified>
</cp:coreProperties>
</file>