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25" r:id="rId2"/>
    <p:sldId id="320" r:id="rId3"/>
    <p:sldId id="321" r:id="rId4"/>
    <p:sldId id="322" r:id="rId5"/>
    <p:sldId id="323" r:id="rId6"/>
    <p:sldId id="330" r:id="rId7"/>
    <p:sldId id="296" r:id="rId8"/>
    <p:sldId id="298" r:id="rId9"/>
    <p:sldId id="300" r:id="rId10"/>
    <p:sldId id="301" r:id="rId11"/>
    <p:sldId id="314" r:id="rId12"/>
    <p:sldId id="318" r:id="rId13"/>
    <p:sldId id="303" r:id="rId14"/>
    <p:sldId id="305" r:id="rId15"/>
    <p:sldId id="302" r:id="rId16"/>
    <p:sldId id="307" r:id="rId17"/>
    <p:sldId id="309" r:id="rId18"/>
    <p:sldId id="312" r:id="rId19"/>
    <p:sldId id="310" r:id="rId20"/>
    <p:sldId id="332" r:id="rId21"/>
    <p:sldId id="297" r:id="rId22"/>
    <p:sldId id="331" r:id="rId23"/>
    <p:sldId id="33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529" autoAdjust="0"/>
  </p:normalViewPr>
  <p:slideViewPr>
    <p:cSldViewPr>
      <p:cViewPr varScale="1">
        <p:scale>
          <a:sx n="94" d="100"/>
          <a:sy n="94" d="100"/>
        </p:scale>
        <p:origin x="47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2E9351-BBE1-45DE-9F4E-8EACF76BF740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6760C-7B26-4CAC-8A7A-511F68A735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514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6760C-7B26-4CAC-8A7A-511F68A735A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341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F6760C-7B26-4CAC-8A7A-511F68A735A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066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85A65-FADC-4856-AC57-8948AB8440E0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1A71-2F03-4748-B559-727812F40C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007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85A65-FADC-4856-AC57-8948AB8440E0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1A71-2F03-4748-B559-727812F40C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822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85A65-FADC-4856-AC57-8948AB8440E0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1A71-2F03-4748-B559-727812F40C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509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85A65-FADC-4856-AC57-8948AB8440E0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1A71-2F03-4748-B559-727812F40C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612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85A65-FADC-4856-AC57-8948AB8440E0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1A71-2F03-4748-B559-727812F40C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527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85A65-FADC-4856-AC57-8948AB8440E0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1A71-2F03-4748-B559-727812F40C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674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85A65-FADC-4856-AC57-8948AB8440E0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1A71-2F03-4748-B559-727812F40C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491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85A65-FADC-4856-AC57-8948AB8440E0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1A71-2F03-4748-B559-727812F40C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540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85A65-FADC-4856-AC57-8948AB8440E0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1A71-2F03-4748-B559-727812F40C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233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85A65-FADC-4856-AC57-8948AB8440E0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1A71-2F03-4748-B559-727812F40C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678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85A65-FADC-4856-AC57-8948AB8440E0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21A71-2F03-4748-B559-727812F40C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858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85A65-FADC-4856-AC57-8948AB8440E0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21A71-2F03-4748-B559-727812F40C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32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игровых макетов в экологическом воспитании дошкольников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stomShape 3"/>
          <p:cNvSpPr/>
          <p:nvPr/>
        </p:nvSpPr>
        <p:spPr>
          <a:xfrm>
            <a:off x="0" y="-41760"/>
            <a:ext cx="12308040" cy="68972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21409A"/>
                </a:solidFill>
                <a:latin typeface="Arial"/>
                <a:ea typeface="DejaVu Sans"/>
              </a:rPr>
              <a:t>Выполнила: воспитатель 1-ой категории </a:t>
            </a:r>
            <a:r>
              <a:rPr lang="ru-RU" sz="1800" b="0" strike="noStrike" spc="-1" dirty="0" smtClean="0">
                <a:solidFill>
                  <a:srgbClr val="21409A"/>
                </a:solidFill>
                <a:latin typeface="Arial"/>
                <a:ea typeface="DejaVu Sans"/>
              </a:rPr>
              <a:t>Игнатьева Н.А.</a:t>
            </a: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 dirty="0" smtClean="0">
                <a:solidFill>
                  <a:srgbClr val="21409A"/>
                </a:solidFill>
                <a:latin typeface="Arial"/>
                <a:ea typeface="DejaVu Sans"/>
              </a:rPr>
              <a:t>МДОАУ «ЦРР - детский </a:t>
            </a:r>
            <a:r>
              <a:rPr lang="ru-RU" sz="1800" b="0" strike="noStrike" spc="-1" dirty="0">
                <a:solidFill>
                  <a:srgbClr val="21409A"/>
                </a:solidFill>
                <a:latin typeface="Arial"/>
                <a:ea typeface="DejaVu Sans"/>
              </a:rPr>
              <a:t>сад </a:t>
            </a:r>
            <a:r>
              <a:rPr lang="ru-RU" sz="1800" b="0" strike="noStrike" spc="-1" dirty="0" smtClean="0">
                <a:solidFill>
                  <a:srgbClr val="21409A"/>
                </a:solidFill>
                <a:latin typeface="Arial"/>
                <a:ea typeface="DejaVu Sans"/>
              </a:rPr>
              <a:t>№116 г. Орска»</a:t>
            </a: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 dirty="0" smtClean="0">
                <a:solidFill>
                  <a:srgbClr val="21409A"/>
                </a:solidFill>
                <a:latin typeface="Arial"/>
                <a:ea typeface="DejaVu Sans"/>
              </a:rPr>
              <a:t>2024 </a:t>
            </a:r>
            <a:r>
              <a:rPr lang="ru-RU" sz="1800" b="0" strike="noStrike" spc="-1" dirty="0">
                <a:solidFill>
                  <a:srgbClr val="21409A"/>
                </a:solidFill>
                <a:latin typeface="Arial"/>
                <a:ea typeface="DejaVu Sans"/>
              </a:rPr>
              <a:t>г.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5" name="CustomShape 3"/>
          <p:cNvSpPr/>
          <p:nvPr/>
        </p:nvSpPr>
        <p:spPr>
          <a:xfrm>
            <a:off x="107504" y="-2526"/>
            <a:ext cx="12308040" cy="68972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7030A0"/>
                </a:solidFill>
                <a:latin typeface="Arial"/>
                <a:ea typeface="DejaVu Sans"/>
              </a:rPr>
              <a:t>Выполнила: воспитатель 1-ой категории </a:t>
            </a:r>
            <a:r>
              <a:rPr lang="ru-RU" sz="1800" b="1" strike="noStrike" spc="-1" dirty="0" smtClean="0">
                <a:solidFill>
                  <a:srgbClr val="7030A0"/>
                </a:solidFill>
                <a:latin typeface="Arial"/>
                <a:ea typeface="DejaVu Sans"/>
              </a:rPr>
              <a:t>Игнатьева Н.А.</a:t>
            </a:r>
            <a:endParaRPr lang="ru-RU" sz="1800" b="1" strike="noStrike" spc="-1" dirty="0">
              <a:solidFill>
                <a:srgbClr val="7030A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 dirty="0" smtClean="0">
                <a:solidFill>
                  <a:srgbClr val="7030A0"/>
                </a:solidFill>
                <a:latin typeface="Arial"/>
                <a:ea typeface="DejaVu Sans"/>
              </a:rPr>
              <a:t>МДОАУ «ЦРР - детский </a:t>
            </a:r>
            <a:r>
              <a:rPr lang="ru-RU" sz="1800" b="1" strike="noStrike" spc="-1" dirty="0">
                <a:solidFill>
                  <a:srgbClr val="7030A0"/>
                </a:solidFill>
                <a:latin typeface="Arial"/>
                <a:ea typeface="DejaVu Sans"/>
              </a:rPr>
              <a:t>сад </a:t>
            </a:r>
            <a:r>
              <a:rPr lang="ru-RU" sz="1800" b="1" strike="noStrike" spc="-1" dirty="0" smtClean="0">
                <a:solidFill>
                  <a:srgbClr val="7030A0"/>
                </a:solidFill>
                <a:latin typeface="Arial"/>
                <a:ea typeface="DejaVu Sans"/>
              </a:rPr>
              <a:t>№116 г. Орска»</a:t>
            </a:r>
            <a:endParaRPr lang="ru-RU" sz="1800" b="1" strike="noStrike" spc="-1" dirty="0">
              <a:solidFill>
                <a:srgbClr val="7030A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 dirty="0" smtClean="0">
                <a:solidFill>
                  <a:srgbClr val="21409A"/>
                </a:solidFill>
                <a:latin typeface="Arial"/>
                <a:ea typeface="DejaVu Sans"/>
              </a:rPr>
              <a:t>2024 </a:t>
            </a:r>
            <a:r>
              <a:rPr lang="ru-RU" sz="1800" b="0" strike="noStrike" spc="-1" dirty="0">
                <a:solidFill>
                  <a:srgbClr val="21409A"/>
                </a:solidFill>
                <a:latin typeface="Arial"/>
                <a:ea typeface="DejaVu Sans"/>
              </a:rPr>
              <a:t>г.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6" name="CustomShape 4"/>
          <p:cNvSpPr/>
          <p:nvPr/>
        </p:nvSpPr>
        <p:spPr>
          <a:xfrm>
            <a:off x="3059832" y="1867603"/>
            <a:ext cx="6912768" cy="3078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4000" b="0" strike="noStrike" spc="-1" dirty="0">
                <a:solidFill>
                  <a:srgbClr val="21409A"/>
                </a:solidFill>
                <a:latin typeface="Arial"/>
                <a:ea typeface="DejaVu Sans"/>
              </a:rPr>
              <a:t> </a:t>
            </a:r>
            <a:r>
              <a:rPr lang="ru-RU" sz="4000" b="1" strike="noStrike" spc="-1" dirty="0">
                <a:solidFill>
                  <a:srgbClr val="21409A"/>
                </a:solidFill>
                <a:latin typeface="Arial"/>
                <a:ea typeface="DejaVu Sans"/>
              </a:rPr>
              <a:t>Презентация на тему:</a:t>
            </a:r>
            <a:endParaRPr lang="ru-RU" sz="40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000" b="1" strike="noStrike" spc="-1" dirty="0">
                <a:solidFill>
                  <a:srgbClr val="21409A"/>
                </a:solidFill>
                <a:latin typeface="Arial"/>
                <a:ea typeface="DejaVu Sans"/>
              </a:rPr>
              <a:t> </a:t>
            </a:r>
            <a:r>
              <a:rPr lang="ru-RU" sz="4000" b="1" strike="noStrike" spc="-1" dirty="0" smtClean="0">
                <a:solidFill>
                  <a:srgbClr val="21409A"/>
                </a:solidFill>
                <a:latin typeface="Arial"/>
                <a:ea typeface="DejaVu Sans"/>
              </a:rPr>
              <a:t>«Использование игровых</a:t>
            </a:r>
            <a:endParaRPr lang="ru-RU" sz="4000" b="1" strike="noStrike" spc="-1" dirty="0" smtClean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000" b="1" strike="noStrike" spc="-1" dirty="0" smtClean="0">
                <a:solidFill>
                  <a:srgbClr val="21409A"/>
                </a:solidFill>
                <a:latin typeface="Arial"/>
                <a:ea typeface="DejaVu Sans"/>
              </a:rPr>
              <a:t> макетов в  экологическом воспитании</a:t>
            </a:r>
            <a:endParaRPr lang="ru-RU" sz="4000" b="1" strike="noStrike" spc="-1" dirty="0" smtClean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000" b="1" strike="noStrike" spc="-1" dirty="0" smtClean="0">
                <a:solidFill>
                  <a:srgbClr val="21409A"/>
                </a:solidFill>
                <a:latin typeface="Arial"/>
                <a:ea typeface="DejaVu Sans"/>
              </a:rPr>
              <a:t> дошкольников»</a:t>
            </a:r>
            <a:endParaRPr lang="ru-RU" sz="4000" b="1" strike="noStrike" spc="-1" dirty="0" smtClean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4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595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2156048" cy="316633"/>
          </a:xfrm>
        </p:spPr>
        <p:txBody>
          <a:bodyPr>
            <a:normAutofit fontScale="62500" lnSpcReduction="20000"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" y="3599305"/>
            <a:ext cx="2813537" cy="2553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672" y="2204865"/>
            <a:ext cx="2866405" cy="2157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0627" y="439267"/>
            <a:ext cx="243001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 «МОРЕ»</a:t>
            </a:r>
          </a:p>
          <a:p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формирование представлений об обитателях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морей. Продолжать 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знакомить детей с морскими  животными, некоторыми представителями (кит, акула, дельфин, морская черепаха, краб, медуза, осьминог, морской конек): их внешним видом,</a:t>
            </a:r>
          </a:p>
          <a:p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макет «Морское дно» с изображением морских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обитателей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24672" y="448954"/>
            <a:ext cx="30060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 «ПУСТЫНЯ»</a:t>
            </a:r>
          </a:p>
          <a:p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закреплять знания детей о животных степи и среде их обитания,.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: макет с изображением степи звери,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птицы.</a:t>
            </a:r>
            <a:endParaRPr lang="ru-RU" sz="1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561" y="3067397"/>
            <a:ext cx="2781962" cy="2590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031" y="487365"/>
            <a:ext cx="21526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561" y="728872"/>
            <a:ext cx="2610193" cy="231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67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260647"/>
            <a:ext cx="5616943" cy="4971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МАКЕТЫ- РАСКЛАДУШКИ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64" y="2276872"/>
            <a:ext cx="2998974" cy="2265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842019"/>
            <a:ext cx="2942869" cy="27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0627" y="764704"/>
            <a:ext cx="34381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МАКЕТ-РАСКЛАДУШКА «КОСМОС»</a:t>
            </a:r>
          </a:p>
          <a:p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:Познакомить детей с понятиями: «космос», «космонавт», «Солнечная система».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: макет с изображением космоса, космонавт, космический корабль.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436096" y="576715"/>
            <a:ext cx="35101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МАКЕТ- РАСКЛАДУШКА «ОКНО В ПРИРОДУ»</a:t>
            </a:r>
          </a:p>
          <a:p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Углублять и обобщить знания детей о явлениях природы и, объектах живой и неживой природы, о характерных признаках изменения времен года и состояния погоды.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Материал: макет с изображением природы, каточки с изображением сезонных изменений в природе.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117" y="4220311"/>
            <a:ext cx="2599424" cy="2468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134950" y="2181333"/>
            <a:ext cx="24485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МАКЕТ-РАСКЛАДУШКА «СЕВЕР»</a:t>
            </a:r>
          </a:p>
          <a:p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познакомить детей с особенностями природных явлений, животными Арктики.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: макет с изображением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Арктики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животные.</a:t>
            </a:r>
            <a:endParaRPr lang="ru-RU" sz="1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90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D:\Usersasrock-pcDownloads\lmmUGTC1WNY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10" y="1816876"/>
            <a:ext cx="275456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901" y="1451015"/>
            <a:ext cx="3099909" cy="2274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0788" y="269106"/>
            <a:ext cx="391117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 – РАСКЛАДУШКА «ДРЕВНИЙ МИР»</a:t>
            </a:r>
          </a:p>
          <a:p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формирование представления о растениях и животных древнего мира, развитие познавательного интереса.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Материал: макет  с изображением природы древнего мира, динозавры.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10901" y="281463"/>
            <a:ext cx="346714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МАКЕТ-РАСКЛАДУШКА «ПУСТЫНЯ»</a:t>
            </a:r>
          </a:p>
          <a:p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Познакомить детей с животными пустыни, со средой обитания.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Материал: макет пустыни;  животные.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12" y="4804935"/>
            <a:ext cx="3473450" cy="2053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4210" y="3841378"/>
            <a:ext cx="3571726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МАКЕТ-РАСКЛАДУШКА «ЛЕС»</a:t>
            </a:r>
          </a:p>
          <a:p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Расширить представление детей об окружающем мире.                                           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знания детей об обитателях леса.</a:t>
            </a:r>
          </a:p>
          <a:p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733" y="4744566"/>
            <a:ext cx="3422949" cy="2113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427985" y="3731642"/>
            <a:ext cx="4461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МАКЕТ-РАСКЛАДУШКА «ФЕРМА»</a:t>
            </a:r>
          </a:p>
          <a:p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: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 систематизация представлений детей дошкольного возраста о животных фермы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Материал 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макет фермы, фигурки животных.</a:t>
            </a:r>
          </a:p>
        </p:txBody>
      </p:sp>
    </p:spTree>
    <p:extLst>
      <p:ext uri="{BB962C8B-B14F-4D97-AF65-F5344CB8AC3E}">
        <p14:creationId xmlns:p14="http://schemas.microsoft.com/office/powerpoint/2010/main" val="3546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800637" y="285276"/>
            <a:ext cx="3394720" cy="11995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МАКЕТ: «ЗИМА»</a:t>
            </a:r>
          </a:p>
          <a:p>
            <a:pPr marL="0" indent="0">
              <a:buNone/>
            </a:pP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формировать знания детей в сезонных изменениях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природы  зимой животных. Материал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макет с изображением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зимы,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дикие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животные.</a:t>
            </a:r>
            <a:endParaRPr lang="ru-RU" sz="1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72" y="1427965"/>
            <a:ext cx="2621905" cy="2097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84783"/>
            <a:ext cx="3115393" cy="203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19872" y="131389"/>
            <a:ext cx="25004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«ВРЕМЕНА ГОДА».</a:t>
            </a:r>
            <a:endParaRPr lang="ru-RU" sz="14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89021"/>
            <a:ext cx="352839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 «ОСЕНЬ»</a:t>
            </a:r>
          </a:p>
          <a:p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формировать знания детей в сезонных изменениях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природы осени.</a:t>
            </a:r>
            <a:endParaRPr lang="ru-RU" sz="1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Материал: макет с изображением осени, дикие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животные</a:t>
            </a:r>
            <a:r>
              <a:rPr lang="ru-RU" sz="1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369452"/>
            <a:ext cx="2679957" cy="2034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83958" y="3429000"/>
            <a:ext cx="440406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 «ВЕСНА»</a:t>
            </a:r>
          </a:p>
          <a:p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знания детей в сезонных изменениях природы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весной животных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Материал: макет с изображением зимы, дикие животные.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557791"/>
            <a:ext cx="2644444" cy="2147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88024" y="3617132"/>
            <a:ext cx="424926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 «ЛЕТО»</a:t>
            </a:r>
          </a:p>
          <a:p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формировать знания детей в сезонных изменениях природы 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летом животных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Материал: макет с изображением зимы, дикие животные.</a:t>
            </a:r>
          </a:p>
        </p:txBody>
      </p:sp>
    </p:spTree>
    <p:extLst>
      <p:ext uri="{BB962C8B-B14F-4D97-AF65-F5344CB8AC3E}">
        <p14:creationId xmlns:p14="http://schemas.microsoft.com/office/powerpoint/2010/main" val="184732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06" y="1442969"/>
            <a:ext cx="2403517" cy="165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853" y="1442969"/>
            <a:ext cx="2633233" cy="2421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8444" y="319204"/>
            <a:ext cx="387552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МАКЕТ-РАСКЛАДУШКА «ФЕРМА»</a:t>
            </a:r>
          </a:p>
          <a:p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пособия: формирование и систематизация представлений детей дошкольного возраста о животных фермы.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 : макет фермы, фигурки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животных.</a:t>
            </a:r>
            <a:endParaRPr lang="ru-RU" sz="1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68972" y="304736"/>
            <a:ext cx="43750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МАКЕТ-РАСКЛАДУШКА «ГОРЫ»</a:t>
            </a:r>
          </a:p>
          <a:p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детей с некоторыми обитателями горных вершин , их приспособленностью к таким условиям жизни</a:t>
            </a:r>
          </a:p>
          <a:p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Материалы: Макет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изображением гор, животные, обитатели горных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вершин.</a:t>
            </a:r>
            <a:endParaRPr lang="ru-RU" sz="1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718" y="4221478"/>
            <a:ext cx="2855343" cy="245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843086" y="2803692"/>
            <a:ext cx="31866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МАКЕТ-РАСКЛАДУШКА «ПЛЯЖ»</a:t>
            </a:r>
          </a:p>
          <a:p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формировать представление о животных, рыбах обитающих на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пляже,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воде. Материал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макет с изображением пляжа, животные,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рыбы.</a:t>
            </a:r>
            <a:endParaRPr lang="ru-RU" sz="1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667" y="4233415"/>
            <a:ext cx="2925419" cy="246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520" y="3357426"/>
            <a:ext cx="271804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 – РАСКЛАДУШКА «МОРЕ»</a:t>
            </a:r>
          </a:p>
          <a:p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формирование представлений об обитателях морей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 знакомить детей с морскими  животными, некоторыми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представителями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(кит, акула, дельфин, морская черепаха, краб, медуза, осьминог, морской конек): их внешним видом,</a:t>
            </a:r>
          </a:p>
          <a:p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макет «Морское дно» с изображением морских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обитателей.</a:t>
            </a:r>
            <a:endParaRPr lang="ru-RU" sz="1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73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339752" y="116632"/>
            <a:ext cx="6453536" cy="8640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МАКЕТЫ «ПИРАМИДА»</a:t>
            </a:r>
          </a:p>
          <a:p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15611"/>
            <a:ext cx="360040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74411"/>
            <a:ext cx="3816424" cy="368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553323"/>
            <a:ext cx="39604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ПИРАМИДА «ВРЕМЕНА ГОДА»</a:t>
            </a:r>
          </a:p>
          <a:p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Познакомить или закрепить знания детей сезонных изменений в природе. Отмечать характерные признаки зимы, весны, лета, осень.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умения сравнивать, находить сходства и различие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Пособие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объемное, представляет собой макет деревьев,  разделено на четыре сектора соответствующих временам года</a:t>
            </a:r>
            <a:r>
              <a:rPr lang="ru-RU" sz="1400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44008" y="553323"/>
            <a:ext cx="414928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ПИРАМИДА «ЖИЗНЬ ЖИВОТНЫХ»</a:t>
            </a:r>
          </a:p>
          <a:p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Способствовать формированию у детей выделять характерные признаки диких животных; от условий среды их обитания.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объемное, представляет собой макет животных  разделено на четыре сектора соответствующих местам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обитания.</a:t>
            </a:r>
            <a:endParaRPr lang="ru-RU" sz="1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61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832966" y="171653"/>
            <a:ext cx="4469668" cy="7200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ЭКОЛОГИЧЕСКАЯ КОРОБКА</a:t>
            </a:r>
          </a:p>
          <a:p>
            <a:pPr algn="ctr"/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65" y="1909719"/>
            <a:ext cx="2984674" cy="2891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893" y="1700808"/>
            <a:ext cx="3123195" cy="253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76056" y="479620"/>
            <a:ext cx="349093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КОРОБКА «ЛЕС»</a:t>
            </a:r>
          </a:p>
          <a:p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Расширить представление детей об окружающем мире.                                           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знания детей об обитателях                                                                                                                               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леса. Материалы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макет леса, животных леса.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3876" y="499791"/>
            <a:ext cx="40280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КОРОБКА «ЖИЗНЬ ЖИВОТНЫХ»</a:t>
            </a:r>
          </a:p>
          <a:p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Обогащать представления детей о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жизни  обитания лесных животных.</a:t>
            </a:r>
            <a:endParaRPr lang="ru-RU" sz="1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 : макет с изображением неба, фигурки животных, картон для изготовления норок.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4437112"/>
            <a:ext cx="2992532" cy="2120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4991633"/>
            <a:ext cx="393305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КОРОБКА «ФЕРМА»:</a:t>
            </a:r>
          </a:p>
          <a:p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 систематизация представлений детей дошкольного возраста о животных фермы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Материал: 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фигурки животных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50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2660104" cy="244624"/>
          </a:xfrm>
        </p:spPr>
        <p:txBody>
          <a:bodyPr>
            <a:normAutofit lnSpcReduction="10000"/>
          </a:bodyPr>
          <a:lstStyle/>
          <a:p>
            <a:endPara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56" y="1333757"/>
            <a:ext cx="2894739" cy="1833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404664"/>
            <a:ext cx="42484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КОРОБКА «ПРУД»</a:t>
            </a:r>
          </a:p>
          <a:p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детей с обитателями водоема, с условиями жизни, какие растения растут в водоеме.</a:t>
            </a:r>
          </a:p>
          <a:p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Материал: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искусственный водоем с обитателями.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667519"/>
            <a:ext cx="2651392" cy="190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99992" y="371757"/>
            <a:ext cx="42313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</a:t>
            </a:r>
            <a:r>
              <a:rPr lang="ru-RU" sz="1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КОРОБКА «ОЗЕРО»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формирование представлений об обитателях морей. Продолжать  знакомить детей с морскими  животными, некоторыми представителями (кит, акула, дельфин, морская черепаха, краб, медуза, осьминог, морской конек): их внешним видом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388" y="4596736"/>
            <a:ext cx="2524125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8047" y="3167418"/>
            <a:ext cx="381570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КОРОБКА «ЛЕТО»</a:t>
            </a:r>
          </a:p>
          <a:p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формирование знаний детей о жизни обитателей луга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с условиями обитания луга, с растениями и животными, Материал и оборудование: макет с изображением луга,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животных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109964"/>
            <a:ext cx="2690517" cy="1650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11960" y="3571727"/>
            <a:ext cx="451940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КОРОБКА «МОРЕ»</a:t>
            </a:r>
          </a:p>
          <a:p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формирование представлений об обитателях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морей. Продолжать 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знакомить детей с морскими  животными, некоторыми представителями (кит, акула, дельфин, морская черепаха, краб, медуза, осьминог, морской конек): их внешним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видом. Материал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макет «Морское дно» с изображением морских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обитателей.</a:t>
            </a:r>
            <a:endParaRPr lang="ru-RU" sz="1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11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764" y="1461044"/>
            <a:ext cx="2477666" cy="216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0" y="1490747"/>
            <a:ext cx="2579710" cy="258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1522" y="505748"/>
            <a:ext cx="4176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КОРОБКА «ЗИМА»</a:t>
            </a:r>
          </a:p>
          <a:p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закреплять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обогащать представления дошкольников об зимнем времени года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Материал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коробка, деревья, вата для изготовления снега.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44008" y="481881"/>
            <a:ext cx="36541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КОРОБКА «ОСЕНЬ»</a:t>
            </a:r>
          </a:p>
          <a:p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Закреплять и обогащать представления дошкольников об осеннем времени года.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Материал: коробка, листья, ягоды.</a:t>
            </a:r>
          </a:p>
        </p:txBody>
      </p:sp>
      <p:pic>
        <p:nvPicPr>
          <p:cNvPr id="2050" name="Picture 2" descr="D:\Usersasrock-pcDownloads\afMMIW8TLkU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300" y="4544001"/>
            <a:ext cx="2970836" cy="21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68050" y="3621285"/>
            <a:ext cx="48965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7030A0"/>
                </a:solidFill>
              </a:rPr>
              <a:t> </a:t>
            </a:r>
            <a:r>
              <a:rPr lang="ru-RU" sz="1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КОРОБКА </a:t>
            </a:r>
            <a:r>
              <a:rPr lang="ru-RU" sz="1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«ВЕСНА - ЛЕТО»</a:t>
            </a:r>
            <a:endParaRPr lang="ru-RU" sz="1400" b="1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Закреплять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обогащать представления дошкольников об весеннем времени года ,какие изменения происходят в природе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Материал: коробка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цветы, трава.</a:t>
            </a:r>
          </a:p>
        </p:txBody>
      </p:sp>
    </p:spTree>
    <p:extLst>
      <p:ext uri="{BB962C8B-B14F-4D97-AF65-F5344CB8AC3E}">
        <p14:creationId xmlns:p14="http://schemas.microsoft.com/office/powerpoint/2010/main" val="213932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47" y="1490629"/>
            <a:ext cx="2517148" cy="1830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496" y="1292771"/>
            <a:ext cx="2458839" cy="184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4745" y="168894"/>
            <a:ext cx="41130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КОРОБКА </a:t>
            </a:r>
            <a:r>
              <a:rPr lang="ru-RU" sz="1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«АФРИКА»</a:t>
            </a:r>
            <a:endParaRPr lang="ru-RU" sz="1400" b="1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Дать знания детям о животных жарких стран.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Развивающая-предметно пространственная среда: картинки с изображением животных жарких стран (слона, жирафа, зебры, тигра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45823" y="178304"/>
            <a:ext cx="372150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КОРОБКА </a:t>
            </a:r>
            <a:r>
              <a:rPr lang="ru-RU" sz="1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«ДИНОЗАВРЫ»</a:t>
            </a:r>
            <a:endParaRPr lang="ru-RU" sz="1400" b="1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Познакомить с удивительными животными прошлого – с разнообразием видов динозавров. Материал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динозавры.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47" y="4630788"/>
            <a:ext cx="2803149" cy="2070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14745" y="3556650"/>
            <a:ext cx="41130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КОРОБКА </a:t>
            </a:r>
            <a:r>
              <a:rPr lang="ru-RU" sz="1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«ОГОРОД»</a:t>
            </a:r>
            <a:endParaRPr lang="ru-RU" sz="1400" b="1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Расширение знаний детей о культурных растениях, об их строении, цвете, формы.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Материал: макет с фруктами и овощами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050" y="4478195"/>
            <a:ext cx="2727176" cy="2322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638" y="3574098"/>
            <a:ext cx="3118754" cy="1284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981638" y="318248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КОРОБКА </a:t>
            </a:r>
            <a:r>
              <a:rPr lang="ru-RU" sz="1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«СЕВЕРНЫЙ ПОЛЮС»</a:t>
            </a:r>
            <a:endParaRPr lang="ru-RU" sz="1400" b="1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63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260648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предложенной формы работы с детьми заключается в том ,чтобы показать ребёнку взаимосвязи в природе, развивать наблюдательность, любознательность,  экологическое восприятие окружающего мира.</a:t>
            </a:r>
          </a:p>
        </p:txBody>
      </p:sp>
      <p:sp>
        <p:nvSpPr>
          <p:cNvPr id="3" name="CustomShape 3"/>
          <p:cNvSpPr/>
          <p:nvPr/>
        </p:nvSpPr>
        <p:spPr>
          <a:xfrm>
            <a:off x="25856" y="0"/>
            <a:ext cx="9034699" cy="6957392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</p:txBody>
      </p:sp>
      <p:sp>
        <p:nvSpPr>
          <p:cNvPr id="4" name="CustomShape 5"/>
          <p:cNvSpPr/>
          <p:nvPr/>
        </p:nvSpPr>
        <p:spPr>
          <a:xfrm>
            <a:off x="1907704" y="1052736"/>
            <a:ext cx="5527539" cy="28685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предложенной формы работы с детьми заключается в том ,чтобы показать ребёнку взаимосвязи в природе, развивать наблюдательность, любознательность,  экологическое восприятие окружающего мира . </a:t>
            </a:r>
          </a:p>
          <a:p>
            <a:pPr algn="ctr">
              <a:lnSpc>
                <a:spcPct val="100000"/>
              </a:lnSpc>
            </a:pPr>
            <a:r>
              <a:rPr lang="ru-RU" sz="2400" b="1" strike="noStrike" spc="-1" dirty="0" smtClean="0">
                <a:solidFill>
                  <a:srgbClr val="C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Макет </a:t>
            </a:r>
            <a:r>
              <a:rPr lang="ru-RU" sz="2400" b="1" strike="noStrike" spc="-1" dirty="0">
                <a:solidFill>
                  <a:srgbClr val="C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представляет собой конструктивно-творческий материальный заменитель реально существующих объектов  природы: гор, лесов, полей, озер, вулканов и т.д.</a:t>
            </a:r>
            <a:endParaRPr lang="ru-RU" sz="2400" b="1" strike="noStrike" spc="-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48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20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КОРОБКА </a:t>
            </a:r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ХОРОШО, ЧТО ПЛОХО»</a:t>
            </a:r>
            <a:endParaRPr lang="ru-RU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КОРОБКА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«МОРЕ»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</p:spTree>
    <p:extLst>
      <p:ext uri="{BB962C8B-B14F-4D97-AF65-F5344CB8AC3E}">
        <p14:creationId xmlns:p14="http://schemas.microsoft.com/office/powerpoint/2010/main" val="846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12" y="2564904"/>
            <a:ext cx="2756951" cy="379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852936"/>
            <a:ext cx="2737225" cy="3730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699499"/>
            <a:ext cx="34381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 «ФОНТАН»</a:t>
            </a:r>
          </a:p>
          <a:p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познакомить детей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декоративным сооружением – фонтаном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55976" y="1484784"/>
            <a:ext cx="424847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 «АКВАРИУМ»</a:t>
            </a:r>
          </a:p>
          <a:p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познакомить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аквариумом, обитающими там обитателями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формировать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к подводному миру и особенностям содержания обитателей в аквариуме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создать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для развития познавательно – исследовательской деятельности детей.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3688" y="236364"/>
            <a:ext cx="5597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3</a:t>
            </a:r>
            <a:r>
              <a:rPr lang="en-US" b="1" dirty="0" smtClean="0">
                <a:solidFill>
                  <a:srgbClr val="FF0000"/>
                </a:solidFill>
              </a:rPr>
              <a:t>d -</a:t>
            </a:r>
            <a:r>
              <a:rPr lang="ru-RU" b="1" dirty="0" smtClean="0">
                <a:solidFill>
                  <a:srgbClr val="FF0000"/>
                </a:solidFill>
              </a:rPr>
              <a:t>МАКЕТЫ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38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1018019"/>
            <a:ext cx="3168352" cy="237626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9" y="1018020"/>
            <a:ext cx="3168352" cy="2376264"/>
          </a:xfrm>
        </p:spPr>
      </p:pic>
      <p:sp>
        <p:nvSpPr>
          <p:cNvPr id="8" name="TextBox 7"/>
          <p:cNvSpPr txBox="1"/>
          <p:nvPr/>
        </p:nvSpPr>
        <p:spPr>
          <a:xfrm>
            <a:off x="421253" y="47667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3Д - МОДЕЛЬ «МУРАВЕЙНИК»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6056" y="476672"/>
            <a:ext cx="3754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3Д - МОДЕЛЬ «ВУЛКАН»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5" y="3717032"/>
            <a:ext cx="4040188" cy="303014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6349" y="4077072"/>
            <a:ext cx="3754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3Д - МОДЕЛЬ «ГОРА»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3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78498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СПАСИБО </a:t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>ЗА </a:t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>ВНИМАНИЕ!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22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51847" y="1052736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Макеты-это модель чего-либо воспроизведённая в уменьшенном виде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моей работы в этом направлении-вызвать познавательный интерес у детей дошкольного возраста к игровым макетам,  с их помощью познавать явления окружающего мира . Вызвать познавательный  интерес у детей дошкольного возраста к явлениям окружающего мира посредством игровых макетов.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stomShape 3"/>
          <p:cNvSpPr/>
          <p:nvPr/>
        </p:nvSpPr>
        <p:spPr>
          <a:xfrm>
            <a:off x="107504" y="-149115"/>
            <a:ext cx="12308040" cy="68972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</p:txBody>
      </p:sp>
      <p:sp>
        <p:nvSpPr>
          <p:cNvPr id="4" name="CustomShape 3"/>
          <p:cNvSpPr/>
          <p:nvPr/>
        </p:nvSpPr>
        <p:spPr>
          <a:xfrm>
            <a:off x="1043608" y="1556792"/>
            <a:ext cx="7609972" cy="41207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Вызвать познавательный  интерес у детей дошкольного возраста к явлениям окружающего мира посредством игровых макетов.</a:t>
            </a:r>
          </a:p>
          <a:p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: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При помощи игровых макетов формировать элементарные экологические знания.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Научить детей создавать новые образы объектов природы с помощью игровых макетов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84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404664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Использования игровых макетов в экологическом воспитании дошкольников ставим перед собой задачи :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помощи игровых макетов формировать элементарные экологические знания.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детей создавать новые образы объектов природы с помощью игровых макетов .</a:t>
            </a:r>
          </a:p>
        </p:txBody>
      </p:sp>
      <p:sp>
        <p:nvSpPr>
          <p:cNvPr id="3" name="CustomShape 3"/>
          <p:cNvSpPr/>
          <p:nvPr/>
        </p:nvSpPr>
        <p:spPr>
          <a:xfrm>
            <a:off x="0" y="-41760"/>
            <a:ext cx="12308040" cy="68972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</p:txBody>
      </p:sp>
      <p:sp>
        <p:nvSpPr>
          <p:cNvPr id="4" name="CustomShape 3"/>
          <p:cNvSpPr/>
          <p:nvPr/>
        </p:nvSpPr>
        <p:spPr>
          <a:xfrm>
            <a:off x="2987825" y="1556792"/>
            <a:ext cx="4968552" cy="3383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5C2D91"/>
                </a:solidFill>
                <a:latin typeface="Arial"/>
                <a:ea typeface="DejaVu Sans"/>
              </a:rPr>
              <a:t>Как я использую макеты:</a:t>
            </a:r>
            <a:endParaRPr lang="ru-RU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200" b="1" strike="noStrike" spc="-1" dirty="0" smtClean="0">
                <a:solidFill>
                  <a:srgbClr val="5C2D91"/>
                </a:solidFill>
                <a:latin typeface="Arial"/>
                <a:ea typeface="DejaVu Sans"/>
              </a:rPr>
              <a:t>- </a:t>
            </a:r>
            <a:r>
              <a:rPr lang="ru-RU" sz="2200" b="1" strike="noStrike" spc="-1" dirty="0">
                <a:solidFill>
                  <a:srgbClr val="5C2D91"/>
                </a:solidFill>
                <a:latin typeface="Arial"/>
                <a:ea typeface="DejaVu Sans"/>
              </a:rPr>
              <a:t>как элемент развивающей предметно-пространственной среды,</a:t>
            </a:r>
            <a:endParaRPr lang="ru-RU" sz="2200" b="0" strike="noStrike" spc="-1" dirty="0">
              <a:latin typeface="Arial"/>
            </a:endParaRPr>
          </a:p>
          <a:p>
            <a:r>
              <a:rPr lang="ru-RU" sz="2200" b="1" spc="-1" dirty="0">
                <a:solidFill>
                  <a:srgbClr val="5C2D91"/>
                </a:solidFill>
                <a:latin typeface="Arial"/>
                <a:ea typeface="DejaVu Sans"/>
              </a:rPr>
              <a:t>- в ходе организованной образовательной  деятельности по ознакомлению с окружающим миром,</a:t>
            </a:r>
            <a:endParaRPr lang="ru-RU" sz="2200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200" b="1" strike="noStrike" spc="-1" dirty="0" smtClean="0">
                <a:solidFill>
                  <a:srgbClr val="5C2D91"/>
                </a:solidFill>
                <a:latin typeface="Arial"/>
                <a:ea typeface="DejaVu Sans"/>
              </a:rPr>
              <a:t>- в </a:t>
            </a:r>
            <a:r>
              <a:rPr lang="ru-RU" sz="2200" b="1" strike="noStrike" spc="-1" dirty="0">
                <a:solidFill>
                  <a:srgbClr val="5C2D91"/>
                </a:solidFill>
                <a:latin typeface="Arial"/>
                <a:ea typeface="DejaVu Sans"/>
              </a:rPr>
              <a:t>совместной деятельности с воспитателем,</a:t>
            </a:r>
            <a:endParaRPr lang="ru-RU" sz="2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200" b="1" strike="noStrike" spc="-1" dirty="0" smtClean="0">
                <a:solidFill>
                  <a:srgbClr val="5C2D91"/>
                </a:solidFill>
                <a:latin typeface="Arial"/>
                <a:ea typeface="DejaVu Sans"/>
              </a:rPr>
              <a:t>- в </a:t>
            </a:r>
            <a:r>
              <a:rPr lang="ru-RU" sz="2200" b="1" strike="noStrike" spc="-1" dirty="0">
                <a:solidFill>
                  <a:srgbClr val="5C2D91"/>
                </a:solidFill>
                <a:latin typeface="Arial"/>
                <a:ea typeface="DejaVu Sans"/>
              </a:rPr>
              <a:t>конструктивно-творческой деятельности.</a:t>
            </a:r>
            <a:endParaRPr lang="ru-RU" sz="2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760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751344"/>
            <a:ext cx="4572000" cy="33239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Наряду с традиционными методиками использую инновационные педагогические технологии.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перспективных способов развития в экологическом образовании детей является использование игровых макетов.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игровых макетов действенный метод , который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позволяяет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формировать экологические представления дошкольников играючи , основываясь на основные принципы работы , (активного обучения ,доступности ,систематичности, индивидуальности, креативности, результативности). Использование макетов в экологическом воспитании дошкольников обеспечивает успешное   усвоение детьми знаний об особенностях объектов природы, их структуре, связях и отношения , существующих между ними.</a:t>
            </a:r>
          </a:p>
        </p:txBody>
      </p:sp>
      <p:sp>
        <p:nvSpPr>
          <p:cNvPr id="3" name="CustomShape 3"/>
          <p:cNvSpPr/>
          <p:nvPr/>
        </p:nvSpPr>
        <p:spPr>
          <a:xfrm>
            <a:off x="0" y="-41760"/>
            <a:ext cx="12308040" cy="68972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</p:txBody>
      </p:sp>
      <p:sp>
        <p:nvSpPr>
          <p:cNvPr id="4" name="CustomShape 3"/>
          <p:cNvSpPr/>
          <p:nvPr/>
        </p:nvSpPr>
        <p:spPr>
          <a:xfrm>
            <a:off x="3384000" y="1368000"/>
            <a:ext cx="5109840" cy="5217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5C2D91"/>
                </a:solidFill>
                <a:latin typeface="Arial"/>
                <a:ea typeface="DejaVu Sans"/>
              </a:rPr>
              <a:t>Макеты по возрастным группам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ED1C24"/>
                </a:solidFill>
                <a:latin typeface="Liberation Mono;Courier New;DejaVu Sans Mono"/>
                <a:ea typeface="DejaVu Sans"/>
              </a:rPr>
              <a:t>Младшие группы</a:t>
            </a:r>
            <a:r>
              <a:rPr lang="ru-RU" sz="1400" b="1" strike="noStrike" spc="-1" dirty="0">
                <a:solidFill>
                  <a:srgbClr val="5C2D91"/>
                </a:solidFill>
                <a:latin typeface="Liberation Mono;Courier New;DejaVu Sans Mono"/>
                <a:ea typeface="DejaVu Sans"/>
              </a:rPr>
              <a:t>(плоскостные и объемные):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5C2D91"/>
                </a:solidFill>
                <a:latin typeface="Liberation Mono;Courier New;DejaVu Sans Mono"/>
                <a:ea typeface="DejaVu Sans"/>
              </a:rPr>
              <a:t>    • «Кто живет в лесу»;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5C2D91"/>
                </a:solidFill>
                <a:latin typeface="Liberation Mono;Courier New;DejaVu Sans Mono"/>
                <a:ea typeface="DejaVu Sans"/>
              </a:rPr>
              <a:t>    • </a:t>
            </a:r>
            <a:r>
              <a:rPr lang="ru-RU" sz="1400" b="1" strike="noStrike" spc="-1" dirty="0" smtClean="0">
                <a:solidFill>
                  <a:srgbClr val="5C2D91"/>
                </a:solidFill>
                <a:latin typeface="Liberation Mono;Courier New;DejaVu Sans Mono"/>
                <a:ea typeface="DejaVu Sans"/>
              </a:rPr>
              <a:t>«Ферма» (домашние животные, огород, сад)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1" strike="noStrike" spc="-1" dirty="0" smtClean="0">
                <a:solidFill>
                  <a:srgbClr val="ED1C24"/>
                </a:solidFill>
                <a:latin typeface="Liberation Mono;Courier New;DejaVu Sans Mono"/>
                <a:ea typeface="DejaVu Sans"/>
              </a:rPr>
              <a:t>Средняя </a:t>
            </a:r>
            <a:r>
              <a:rPr lang="ru-RU" sz="1400" b="1" strike="noStrike" spc="-1" dirty="0">
                <a:solidFill>
                  <a:srgbClr val="ED1C24"/>
                </a:solidFill>
                <a:latin typeface="Liberation Mono;Courier New;DejaVu Sans Mono"/>
                <a:ea typeface="DejaVu Sans"/>
              </a:rPr>
              <a:t>группа</a:t>
            </a:r>
            <a:r>
              <a:rPr lang="ru-RU" sz="1400" b="1" strike="noStrike" spc="-1" dirty="0" smtClean="0">
                <a:solidFill>
                  <a:srgbClr val="5C2D91"/>
                </a:solidFill>
                <a:latin typeface="Liberation Mono;Courier New;DejaVu Sans Mono"/>
                <a:ea typeface="DejaVu Sans"/>
              </a:rPr>
              <a:t>. Часть </a:t>
            </a:r>
            <a:r>
              <a:rPr lang="ru-RU" sz="1400" b="1" strike="noStrike" spc="-1" dirty="0">
                <a:solidFill>
                  <a:srgbClr val="5C2D91"/>
                </a:solidFill>
                <a:latin typeface="Liberation Mono;Courier New;DejaVu Sans Mono"/>
                <a:ea typeface="DejaVu Sans"/>
              </a:rPr>
              <a:t>из них такие же, как в младшей группе.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5C2D91"/>
                </a:solidFill>
                <a:latin typeface="Liberation Mono;Courier New;DejaVu Sans Mono"/>
                <a:ea typeface="DejaVu Sans"/>
              </a:rPr>
              <a:t>Новые: Лес, поле, луг, водоем, муравейник, парк, зоопарк, сезонные макеты. Например: зимний двор, зимний лес.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ED1C24"/>
                </a:solidFill>
                <a:latin typeface="Liberation Mono;Courier New;DejaVu Sans Mono"/>
                <a:ea typeface="DejaVu Sans"/>
              </a:rPr>
              <a:t>Старшая группа</a:t>
            </a:r>
            <a:r>
              <a:rPr lang="ru-RU" sz="1400" b="1" strike="noStrike" spc="-1" dirty="0" smtClean="0">
                <a:solidFill>
                  <a:srgbClr val="ED1C24"/>
                </a:solidFill>
                <a:latin typeface="Liberation Mono;Courier New;DejaVu Sans Mono"/>
                <a:ea typeface="DejaVu Sans"/>
              </a:rPr>
              <a:t>. </a:t>
            </a:r>
            <a:r>
              <a:rPr lang="ru-RU" sz="1400" b="1" strike="noStrike" spc="-1" dirty="0" smtClean="0">
                <a:solidFill>
                  <a:srgbClr val="5C2D91"/>
                </a:solidFill>
                <a:latin typeface="Liberation Mono;Courier New;DejaVu Sans Mono"/>
                <a:ea typeface="DejaVu Sans"/>
              </a:rPr>
              <a:t>Часть </a:t>
            </a:r>
            <a:r>
              <a:rPr lang="ru-RU" sz="1400" b="1" strike="noStrike" spc="-1" dirty="0">
                <a:solidFill>
                  <a:srgbClr val="5C2D91"/>
                </a:solidFill>
                <a:latin typeface="Liberation Mono;Courier New;DejaVu Sans Mono"/>
                <a:ea typeface="DejaVu Sans"/>
              </a:rPr>
              <a:t>из них такие же, как в средней группе.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5C2D91"/>
                </a:solidFill>
                <a:latin typeface="Liberation Mono;Courier New;DejaVu Sans Mono"/>
                <a:ea typeface="DejaVu Sans"/>
              </a:rPr>
              <a:t>Новые: макеты природных ландшафтов разных регионов (Арктика, пустыня, тропический лес…);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5C2D91"/>
                </a:solidFill>
                <a:latin typeface="Liberation Mono;Courier New;DejaVu Sans Mono"/>
                <a:ea typeface="DejaVu Sans"/>
              </a:rPr>
              <a:t>    • Море;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5C2D91"/>
                </a:solidFill>
                <a:latin typeface="Liberation Mono;Courier New;DejaVu Sans Mono"/>
                <a:ea typeface="DejaVu Sans"/>
              </a:rPr>
              <a:t>    • Природные достопримечательности родного города и края;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5C2D91"/>
                </a:solidFill>
                <a:latin typeface="Liberation Mono;Courier New;DejaVu Sans Mono"/>
                <a:ea typeface="DejaVu Sans"/>
              </a:rPr>
              <a:t>   </a:t>
            </a:r>
            <a:r>
              <a:rPr lang="ru-RU" sz="1400" b="1" strike="noStrike" spc="-1" dirty="0">
                <a:solidFill>
                  <a:srgbClr val="ED1C24"/>
                </a:solidFill>
                <a:latin typeface="Liberation Mono;Courier New;DejaVu Sans Mono"/>
                <a:ea typeface="DejaVu Sans"/>
              </a:rPr>
              <a:t>Подготовительная группа</a:t>
            </a:r>
            <a:r>
              <a:rPr lang="ru-RU" sz="1400" b="1" strike="noStrike" spc="-1" dirty="0" smtClean="0">
                <a:solidFill>
                  <a:srgbClr val="5C2D91"/>
                </a:solidFill>
                <a:latin typeface="Liberation Mono;Courier New;DejaVu Sans Mono"/>
                <a:ea typeface="DejaVu Sans"/>
              </a:rPr>
              <a:t>. Часть </a:t>
            </a:r>
            <a:r>
              <a:rPr lang="ru-RU" sz="1400" b="1" strike="noStrike" spc="-1" dirty="0">
                <a:solidFill>
                  <a:srgbClr val="5C2D91"/>
                </a:solidFill>
                <a:latin typeface="Liberation Mono;Courier New;DejaVu Sans Mono"/>
                <a:ea typeface="DejaVu Sans"/>
              </a:rPr>
              <a:t>из них такие же, как в старшей группе.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1" strike="noStrike" spc="-1" dirty="0">
                <a:solidFill>
                  <a:srgbClr val="5C2D91"/>
                </a:solidFill>
                <a:latin typeface="Liberation Mono;Courier New;DejaVu Sans Mono"/>
                <a:ea typeface="DejaVu Sans"/>
              </a:rPr>
              <a:t>Новые: жизнь и быт людей разных материков и регионов Земли;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656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1142910" y="1699110"/>
            <a:ext cx="6854760" cy="1787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" name="CustomShape 2"/>
          <p:cNvSpPr/>
          <p:nvPr/>
        </p:nvSpPr>
        <p:spPr>
          <a:xfrm>
            <a:off x="1142910" y="3558870"/>
            <a:ext cx="6854760" cy="12384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6" name="Рисунок 133"/>
          <p:cNvPicPr/>
          <p:nvPr/>
        </p:nvPicPr>
        <p:blipFill>
          <a:blip r:embed="rId3"/>
          <a:stretch/>
        </p:blipFill>
        <p:spPr>
          <a:xfrm>
            <a:off x="0" y="0"/>
            <a:ext cx="9231030" cy="685800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483768" y="2348880"/>
            <a:ext cx="46805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rgbClr val="C00000"/>
                </a:solidFill>
              </a:rPr>
              <a:t>Виды игровых макетов</a:t>
            </a:r>
            <a:r>
              <a:rPr lang="ru-RU" sz="2800" b="1" dirty="0" smtClean="0">
                <a:solidFill>
                  <a:srgbClr val="C00000"/>
                </a:solidFill>
              </a:rPr>
              <a:t>:</a:t>
            </a:r>
          </a:p>
          <a:p>
            <a:pPr marL="342900" indent="-342900">
              <a:buAutoNum type="arabicPeriod"/>
            </a:pPr>
            <a:r>
              <a:rPr lang="ru-RU" sz="2800" b="1" dirty="0" smtClean="0">
                <a:solidFill>
                  <a:srgbClr val="C00000"/>
                </a:solidFill>
              </a:rPr>
              <a:t>Игровые макеты из фетра;</a:t>
            </a:r>
          </a:p>
          <a:p>
            <a:pPr marL="342900" indent="-342900">
              <a:buAutoNum type="arabicPeriod"/>
            </a:pPr>
            <a:r>
              <a:rPr lang="ru-RU" sz="2800" b="1" dirty="0" smtClean="0">
                <a:solidFill>
                  <a:srgbClr val="C00000"/>
                </a:solidFill>
              </a:rPr>
              <a:t>Макеты-раскладушки;</a:t>
            </a:r>
          </a:p>
          <a:p>
            <a:pPr marL="342900" indent="-342900">
              <a:buFontTx/>
              <a:buAutoNum type="arabicPeriod"/>
            </a:pPr>
            <a:r>
              <a:rPr lang="ru-RU" sz="2800" b="1" dirty="0" smtClean="0">
                <a:solidFill>
                  <a:srgbClr val="C00000"/>
                </a:solidFill>
              </a:rPr>
              <a:t>Экологическая пирамида</a:t>
            </a:r>
            <a:endParaRPr lang="ru-RU" sz="2800" b="1" dirty="0">
              <a:solidFill>
                <a:srgbClr val="C00000"/>
              </a:solidFill>
            </a:endParaRPr>
          </a:p>
          <a:p>
            <a:pPr marL="342900" indent="-342900">
              <a:buAutoNum type="arabicPeriod"/>
            </a:pPr>
            <a:r>
              <a:rPr lang="ru-RU" sz="2800" b="1" dirty="0" smtClean="0">
                <a:solidFill>
                  <a:srgbClr val="C00000"/>
                </a:solidFill>
              </a:rPr>
              <a:t>Экологические коробки;</a:t>
            </a:r>
          </a:p>
          <a:p>
            <a:pPr marL="342900" indent="-342900">
              <a:buFontTx/>
              <a:buAutoNum type="arabicPeriod"/>
            </a:pPr>
            <a:r>
              <a:rPr lang="ru-RU" sz="2800" b="1" dirty="0">
                <a:solidFill>
                  <a:srgbClr val="C00000"/>
                </a:solidFill>
              </a:rPr>
              <a:t>3Д-макеты</a:t>
            </a:r>
          </a:p>
          <a:p>
            <a:pPr marL="342900" indent="-342900">
              <a:buAutoNum type="arabicPeriod"/>
            </a:pPr>
            <a:endParaRPr lang="ru-RU" sz="2800" b="1" dirty="0" smtClean="0">
              <a:solidFill>
                <a:srgbClr val="C00000"/>
              </a:solidFill>
            </a:endParaRPr>
          </a:p>
          <a:p>
            <a:pPr marL="342900" indent="-342900">
              <a:buAutoNum type="arabicPeriod"/>
            </a:pPr>
            <a:endParaRPr lang="ru-RU" sz="28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8676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874" y="2852936"/>
            <a:ext cx="2520280" cy="218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293095" y="911503"/>
            <a:ext cx="329411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 «ФЕРМА»</a:t>
            </a:r>
          </a:p>
          <a:p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пособия: формирование и систематизация представлений детей дошкольного возраста о животных фермы.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 : макет фермы, фигурки животных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1668" y="911503"/>
            <a:ext cx="3222104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 </a:t>
            </a:r>
            <a:r>
              <a:rPr lang="ru-RU" sz="16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ТРОПА»</a:t>
            </a:r>
            <a:endParaRPr lang="ru-RU" sz="1600" b="1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игры- формирование начал экологической культуры, становление осознанно-правильного отношения к природе во всем ее многообразии. Ознакомление с разными объектами живой природы, формирование экологической культуры, воспитание интереса и любви к природе.</a:t>
            </a:r>
          </a:p>
          <a:p>
            <a:pPr algn="ctr"/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Материал: 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игровое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  «экологическая тропа», деревья, кусты, дикие животные, водоем, птицы Игра проводиться на макете.</a:t>
            </a:r>
          </a:p>
          <a:p>
            <a:pPr algn="ctr"/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386" y="4350976"/>
            <a:ext cx="2861053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43772" y="1851771"/>
            <a:ext cx="27363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 «ГОРЫ»</a:t>
            </a:r>
          </a:p>
          <a:p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Цель-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детей с некоторыми обитателями горных вершин , их приспособленностью к таким условиям жизни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Материалы, оборудование: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 с изображением гор, животные, обитатели горных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вершин.</a:t>
            </a:r>
            <a:endParaRPr lang="ru-RU" sz="1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55" y="4248313"/>
            <a:ext cx="3225696" cy="2149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15616" y="332656"/>
            <a:ext cx="66247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1. ИГРОВЫЕ МАКЕТЫ ИЗ ФЕТРА</a:t>
            </a:r>
            <a:endParaRPr lang="ru-RU" b="1" dirty="0">
              <a:solidFill>
                <a:srgbClr val="C00000"/>
              </a:solidFill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1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43" y="2924944"/>
            <a:ext cx="3862049" cy="3623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476672"/>
            <a:ext cx="2286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 «ЛУГ»</a:t>
            </a:r>
          </a:p>
          <a:p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формирование знаний детей о жизни обитателей луга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с условиями обитания луга, с растениями и животными, Материал и оборудование: макет с изображением луга,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животных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436096" y="661337"/>
            <a:ext cx="293407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 «ЛЕС»</a:t>
            </a:r>
          </a:p>
          <a:p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Расширить представление детей об окружающем мире.                                           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знания детей об обитателях леса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                                                                                        </a:t>
            </a:r>
            <a:endParaRPr lang="ru-RU" sz="1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Материалы: макет леса, животных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леса.</a:t>
            </a:r>
            <a:endParaRPr lang="ru-RU" sz="1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774" y="2924944"/>
            <a:ext cx="3802131" cy="3623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972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28" y="2711535"/>
            <a:ext cx="2843311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549" y="2211188"/>
            <a:ext cx="2736155" cy="216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476672"/>
            <a:ext cx="32221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 «КАРТА»</a:t>
            </a:r>
          </a:p>
          <a:p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Формирование умений детей соотносить изображение животных с их местом обитания, 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Дидактический материал: фетровые изображения животных изображением, теплых краев, водного мира и холодных льдов, места обитания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животных.</a:t>
            </a:r>
            <a:endParaRPr lang="ru-RU" sz="1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91577" y="373943"/>
            <a:ext cx="29340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 «ДЕНЬ И НОЧЬ</a:t>
            </a:r>
            <a:r>
              <a:rPr lang="ru-RU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упражнять детей в умении различать части суток; пополнять знания о действиях людей в различные части суток; развивать воображение, создавать образ на основе зрительного и слухового восприятия.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859" y="4475889"/>
            <a:ext cx="2696718" cy="2165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78604" y="2047781"/>
            <a:ext cx="25202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 «АФРИКА»</a:t>
            </a:r>
          </a:p>
          <a:p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Дать знания детям о животных жарких стран.</a:t>
            </a:r>
          </a:p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Развивающая-предметно пространственная среда: картинки с изображением животных жарких стран (слона, жирафа, зебры, тигра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18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2029</Words>
  <Application>Microsoft Office PowerPoint</Application>
  <PresentationFormat>Экран (4:3)</PresentationFormat>
  <Paragraphs>287</Paragraphs>
  <Slides>23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DejaVu Sans</vt:lpstr>
      <vt:lpstr>Liberation Mono;Courier New;DejaVu Sans Mono</vt:lpstr>
      <vt:lpstr>Times New Roman</vt:lpstr>
      <vt:lpstr>Тема Office</vt:lpstr>
      <vt:lpstr>Использование игровых макетов в экологическом воспитании дошкольников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 ЗА 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ASRock</dc:creator>
  <cp:lastModifiedBy>Pro</cp:lastModifiedBy>
  <cp:revision>60</cp:revision>
  <dcterms:created xsi:type="dcterms:W3CDTF">2024-03-18T16:09:00Z</dcterms:created>
  <dcterms:modified xsi:type="dcterms:W3CDTF">2024-03-26T05:32:14Z</dcterms:modified>
</cp:coreProperties>
</file>