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69" r:id="rId2"/>
    <p:sldId id="280" r:id="rId3"/>
    <p:sldId id="281" r:id="rId4"/>
    <p:sldId id="282" r:id="rId5"/>
    <p:sldId id="283" r:id="rId6"/>
    <p:sldId id="284" r:id="rId7"/>
    <p:sldId id="286" r:id="rId8"/>
    <p:sldId id="287" r:id="rId9"/>
    <p:sldId id="288" r:id="rId10"/>
    <p:sldId id="289" r:id="rId11"/>
    <p:sldId id="306" r:id="rId12"/>
    <p:sldId id="305" r:id="rId13"/>
    <p:sldId id="293" r:id="rId14"/>
    <p:sldId id="292" r:id="rId15"/>
    <p:sldId id="295" r:id="rId16"/>
    <p:sldId id="294" r:id="rId17"/>
    <p:sldId id="297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9900"/>
    <a:srgbClr val="0033CC"/>
    <a:srgbClr val="006699"/>
    <a:srgbClr val="CC3300"/>
    <a:srgbClr val="009900"/>
    <a:srgbClr val="008080"/>
    <a:srgbClr val="8000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6091" autoAdjust="0"/>
    <p:restoredTop sz="88736" autoAdjust="0"/>
  </p:normalViewPr>
  <p:slideViewPr>
    <p:cSldViewPr>
      <p:cViewPr varScale="1">
        <p:scale>
          <a:sx n="74" d="100"/>
          <a:sy n="74" d="100"/>
        </p:scale>
        <p:origin x="-379" y="-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3ADF65-6704-414E-AA5E-2DA1E33C20BC}" type="datetimeFigureOut">
              <a:rPr lang="ru-RU" smtClean="0"/>
              <a:pPr/>
              <a:t>23.11.2023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9C7345-A4DA-477F-B62F-B8C1B4FD469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769890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23.11.2023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23.11.2023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23.11.2023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23.11.2023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s://lms.kantiana.ru/pluginfile.php/485569/course/overviewfiles/1646516683_24-kartinkin-net-p-kartinki-po-ekologii-dlya-prezentatsii-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369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971600" y="188640"/>
            <a:ext cx="71287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002060"/>
                </a:solidFill>
                <a:cs typeface="Times New Roman" pitchFamily="18" charset="0"/>
              </a:rPr>
              <a:t>Муниципальное дошкольное автономное учреждение </a:t>
            </a:r>
            <a:endParaRPr lang="ru-RU" sz="1600" b="1" dirty="0" smtClean="0">
              <a:solidFill>
                <a:srgbClr val="002060"/>
              </a:solidFill>
              <a:cs typeface="Times New Roman" pitchFamily="18" charset="0"/>
            </a:endParaRPr>
          </a:p>
          <a:p>
            <a:pPr algn="ctr"/>
            <a:r>
              <a:rPr lang="ru-RU" sz="1600" b="1" dirty="0" smtClean="0">
                <a:solidFill>
                  <a:srgbClr val="002060"/>
                </a:solidFill>
                <a:cs typeface="Times New Roman" pitchFamily="18" charset="0"/>
              </a:rPr>
              <a:t>«</a:t>
            </a:r>
            <a:r>
              <a:rPr lang="ru-RU" sz="1600" b="1" dirty="0">
                <a:solidFill>
                  <a:srgbClr val="002060"/>
                </a:solidFill>
                <a:cs typeface="Times New Roman" pitchFamily="18" charset="0"/>
              </a:rPr>
              <a:t>Центр развития ребенка – детский сад № 56 «Надежда» г. Орска»</a:t>
            </a:r>
            <a:endParaRPr lang="ru-RU" sz="1600" dirty="0">
              <a:solidFill>
                <a:srgbClr val="00206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9FECB7A0-A458-4BD3-B452-47A48169BCDD}"/>
              </a:ext>
            </a:extLst>
          </p:cNvPr>
          <p:cNvSpPr txBox="1"/>
          <p:nvPr/>
        </p:nvSpPr>
        <p:spPr>
          <a:xfrm>
            <a:off x="4535380" y="5157192"/>
            <a:ext cx="428572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 defTabSz="914400">
              <a:spcBef>
                <a:spcPts val="0"/>
              </a:spcBef>
              <a:buClrTx/>
            </a:pPr>
            <a:r>
              <a:rPr lang="ru-RU" sz="2000" b="1" dirty="0">
                <a:solidFill>
                  <a:srgbClr val="002060"/>
                </a:solidFill>
                <a:cs typeface="Times New Roman" pitchFamily="18" charset="0"/>
              </a:rPr>
              <a:t>Подготовила:</a:t>
            </a:r>
          </a:p>
          <a:p>
            <a:pPr lvl="0" algn="r" defTabSz="914400">
              <a:spcBef>
                <a:spcPts val="0"/>
              </a:spcBef>
              <a:buClrTx/>
            </a:pPr>
            <a:r>
              <a:rPr lang="ru-RU" sz="2000" b="1" dirty="0">
                <a:solidFill>
                  <a:srgbClr val="002060"/>
                </a:solidFill>
                <a:cs typeface="Times New Roman" pitchFamily="18" charset="0"/>
              </a:rPr>
              <a:t>в</a:t>
            </a:r>
            <a:r>
              <a:rPr lang="ru-RU" sz="2000" b="1" dirty="0" smtClean="0">
                <a:solidFill>
                  <a:srgbClr val="002060"/>
                </a:solidFill>
                <a:cs typeface="Times New Roman" pitchFamily="18" charset="0"/>
              </a:rPr>
              <a:t>оспитатель </a:t>
            </a:r>
            <a:r>
              <a:rPr lang="ru-RU" sz="2000" b="1" dirty="0" smtClean="0">
                <a:solidFill>
                  <a:srgbClr val="002060"/>
                </a:solidFill>
                <a:cs typeface="Times New Roman" pitchFamily="18" charset="0"/>
              </a:rPr>
              <a:t>высшей кв. </a:t>
            </a:r>
            <a:r>
              <a:rPr lang="ru-RU" sz="2000" b="1" dirty="0" smtClean="0">
                <a:solidFill>
                  <a:srgbClr val="002060"/>
                </a:solidFill>
                <a:cs typeface="Times New Roman" pitchFamily="18" charset="0"/>
              </a:rPr>
              <a:t>категории </a:t>
            </a:r>
            <a:endParaRPr lang="ru-RU" sz="2000" b="1" dirty="0">
              <a:solidFill>
                <a:srgbClr val="002060"/>
              </a:solidFill>
              <a:cs typeface="Times New Roman" pitchFamily="18" charset="0"/>
            </a:endParaRPr>
          </a:p>
          <a:p>
            <a:pPr lvl="0" algn="r" defTabSz="914400">
              <a:spcBef>
                <a:spcPts val="0"/>
              </a:spcBef>
              <a:buClrTx/>
            </a:pPr>
            <a:r>
              <a:rPr lang="ru-RU" sz="2000" b="1" dirty="0" smtClean="0">
                <a:solidFill>
                  <a:srgbClr val="002060"/>
                </a:solidFill>
                <a:cs typeface="Times New Roman" pitchFamily="18" charset="0"/>
              </a:rPr>
              <a:t>Михайлова </a:t>
            </a:r>
            <a:r>
              <a:rPr lang="ru-RU" sz="2000" b="1" dirty="0" smtClean="0">
                <a:solidFill>
                  <a:srgbClr val="002060"/>
                </a:solidFill>
                <a:cs typeface="Times New Roman" pitchFamily="18" charset="0"/>
              </a:rPr>
              <a:t>Ирина Юрьевна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defTabSz="914400">
              <a:spcBef>
                <a:spcPts val="0"/>
              </a:spcBef>
              <a:buClrTx/>
            </a:pP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</a:t>
            </a:r>
            <a:r>
              <a:rPr lang="ru-RU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                        </a:t>
            </a:r>
            <a:endParaRPr lang="ru-RU" sz="20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00034" y="571480"/>
            <a:ext cx="7643866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4400" b="1" i="1" dirty="0" smtClean="0">
              <a:solidFill>
                <a:srgbClr val="800000"/>
              </a:solidFill>
            </a:endParaRPr>
          </a:p>
          <a:p>
            <a:pPr algn="ctr"/>
            <a:r>
              <a:rPr lang="ru-RU" sz="4400" b="1" i="1" dirty="0" smtClean="0"/>
              <a:t>Обобщение опыта работы по теме:</a:t>
            </a:r>
          </a:p>
          <a:p>
            <a:pPr algn="ctr"/>
            <a:r>
              <a:rPr lang="ru-RU" sz="4400" b="1" i="1" dirty="0" smtClean="0"/>
              <a:t> </a:t>
            </a:r>
            <a:r>
              <a:rPr lang="ru-RU" sz="4400" b="1" i="1" dirty="0" smtClean="0">
                <a:solidFill>
                  <a:srgbClr val="800000"/>
                </a:solidFill>
              </a:rPr>
              <a:t>«Формирование </a:t>
            </a:r>
            <a:r>
              <a:rPr lang="ru-RU" sz="4400" b="1" i="1" dirty="0">
                <a:solidFill>
                  <a:srgbClr val="800000"/>
                </a:solidFill>
              </a:rPr>
              <a:t>экологической культуры у детей дошкольного возраста</a:t>
            </a:r>
            <a:r>
              <a:rPr lang="ru-RU" sz="4400" b="1" i="1" dirty="0" smtClean="0">
                <a:solidFill>
                  <a:srgbClr val="800000"/>
                </a:solidFill>
              </a:rPr>
              <a:t>»</a:t>
            </a:r>
            <a:endParaRPr lang="ru-RU" sz="4400" b="1" i="1" dirty="0">
              <a:solidFill>
                <a:srgbClr val="8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s://cdn1.ozone.ru/s3/multimedia-j/628323901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558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 descr="E:\фото для обобщения\20231119_123830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5920" y="1890176"/>
            <a:ext cx="3655695" cy="305117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1475656" y="329461"/>
            <a:ext cx="62646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i="1" dirty="0" smtClean="0">
                <a:solidFill>
                  <a:srgbClr val="008080"/>
                </a:solidFill>
              </a:rPr>
              <a:t>Проектная деятельность</a:t>
            </a:r>
            <a:endParaRPr lang="ru-RU" sz="3600" b="1" i="1" dirty="0">
              <a:solidFill>
                <a:srgbClr val="008080"/>
              </a:solidFill>
            </a:endParaRPr>
          </a:p>
        </p:txBody>
      </p:sp>
      <p:pic>
        <p:nvPicPr>
          <p:cNvPr id="6" name="Рисунок 5" descr="E:\фото для обобщения\20231119_120926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611" b="29670"/>
          <a:stretch/>
        </p:blipFill>
        <p:spPr bwMode="auto">
          <a:xfrm>
            <a:off x="5086714" y="1124744"/>
            <a:ext cx="3141345" cy="372364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931523" y="4941351"/>
            <a:ext cx="30243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solidFill>
                  <a:srgbClr val="008080"/>
                </a:solidFill>
              </a:rPr>
              <a:t>«Мир динозавров»</a:t>
            </a:r>
            <a:endParaRPr lang="ru-RU" sz="3200" b="1" i="1" dirty="0">
              <a:solidFill>
                <a:srgbClr val="00808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992537" y="4848384"/>
            <a:ext cx="38884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solidFill>
                  <a:srgbClr val="008080"/>
                </a:solidFill>
              </a:rPr>
              <a:t>«Эти удивительные богомолы»</a:t>
            </a:r>
            <a:endParaRPr lang="ru-RU" sz="3200" b="1" i="1" dirty="0">
              <a:solidFill>
                <a:srgbClr val="0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0793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catherineasquithgallery.com/uploads/posts/2021-03/thumbs/1614802490_42-p-fon-dlya-prezentatsii-priroda-4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 descr="E:\фото для обобщения\20231113_074854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2801" b="6840"/>
          <a:stretch/>
        </p:blipFill>
        <p:spPr bwMode="auto">
          <a:xfrm>
            <a:off x="1011269" y="2976099"/>
            <a:ext cx="2552619" cy="340522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8" name="Рисунок 7" descr="E:\фото для обобщения\20231119_121956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92164" y="620688"/>
            <a:ext cx="3438520" cy="201521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E:\фото для обобщения\20231119_121200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940" b="25421"/>
          <a:stretch/>
        </p:blipFill>
        <p:spPr bwMode="auto">
          <a:xfrm>
            <a:off x="4355976" y="2976099"/>
            <a:ext cx="2664296" cy="340522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2" name="TextBox 1"/>
          <p:cNvSpPr txBox="1"/>
          <p:nvPr/>
        </p:nvSpPr>
        <p:spPr>
          <a:xfrm rot="21065966">
            <a:off x="395537" y="785854"/>
            <a:ext cx="410445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009900"/>
                </a:solidFill>
              </a:rPr>
              <a:t>Трудовая деятельность  в  центре </a:t>
            </a:r>
          </a:p>
          <a:p>
            <a:pPr algn="ctr"/>
            <a:r>
              <a:rPr lang="ru-RU" sz="2800" b="1" i="1" dirty="0" smtClean="0">
                <a:solidFill>
                  <a:srgbClr val="009900"/>
                </a:solidFill>
              </a:rPr>
              <a:t>«Юные экологи»</a:t>
            </a:r>
            <a:endParaRPr lang="ru-RU" sz="2800" b="1" i="1" dirty="0">
              <a:solidFill>
                <a:srgbClr val="00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27858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s://catherineasquithgallery.com/uploads/posts/2021-03/thumbs/1614802490_42-p-fon-dlya-prezentatsii-priroda-4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 descr="E:\фото для обобщения\20231119_120832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2032" b="9290"/>
          <a:stretch/>
        </p:blipFill>
        <p:spPr bwMode="auto">
          <a:xfrm>
            <a:off x="539552" y="495801"/>
            <a:ext cx="2520280" cy="327216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8" name="Рисунок 7" descr="E:\фото для обобщения\20231119_121136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213" t="22957" b="21217"/>
          <a:stretch/>
        </p:blipFill>
        <p:spPr bwMode="auto">
          <a:xfrm>
            <a:off x="5148064" y="3555093"/>
            <a:ext cx="2511425" cy="304787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6" name="Рисунок 5" descr="E:\фото для обобщения\20231119_121108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494" b="14992"/>
          <a:stretch/>
        </p:blipFill>
        <p:spPr bwMode="auto">
          <a:xfrm>
            <a:off x="2708513" y="1874686"/>
            <a:ext cx="2871599" cy="378656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7" name="Рисунок 6" descr="E:\фото для обобщения\20231119_121013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6895" b="26236"/>
          <a:stretch/>
        </p:blipFill>
        <p:spPr bwMode="auto">
          <a:xfrm>
            <a:off x="5868144" y="332656"/>
            <a:ext cx="2520280" cy="300862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2" name="TextBox 1"/>
          <p:cNvSpPr txBox="1"/>
          <p:nvPr/>
        </p:nvSpPr>
        <p:spPr>
          <a:xfrm rot="597614">
            <a:off x="48327" y="5535946"/>
            <a:ext cx="45365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009900"/>
                </a:solidFill>
              </a:rPr>
              <a:t>Трудовые поручения на участке</a:t>
            </a:r>
            <a:endParaRPr lang="ru-RU" sz="2800" b="1" i="1" dirty="0">
              <a:solidFill>
                <a:srgbClr val="00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70684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s://catherineasquithgallery.com/uploads/posts/2021-03/thumbs/1614802490_42-p-fon-dlya-prezentatsii-priroda-4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 descr="E:\фото для обобщения\20231119_123940 (2)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79396" y="3212976"/>
            <a:ext cx="5354943" cy="331236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E:\фото для обобщения\20231119_124019 (1)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063" t="12223" r="15625"/>
          <a:stretch/>
        </p:blipFill>
        <p:spPr bwMode="auto">
          <a:xfrm>
            <a:off x="1187624" y="332656"/>
            <a:ext cx="3672408" cy="266429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7" name="Рисунок 6" descr="E:\фото для обобщения\20231119_124034 (1)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914"/>
          <a:stretch/>
        </p:blipFill>
        <p:spPr bwMode="auto">
          <a:xfrm>
            <a:off x="5364088" y="332656"/>
            <a:ext cx="2592288" cy="266429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2" name="TextBox 1"/>
          <p:cNvSpPr txBox="1"/>
          <p:nvPr/>
        </p:nvSpPr>
        <p:spPr>
          <a:xfrm rot="21123617">
            <a:off x="179512" y="3747229"/>
            <a:ext cx="29998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solidFill>
                  <a:srgbClr val="0033CC"/>
                </a:solidFill>
              </a:rPr>
              <a:t>Всероссийская </a:t>
            </a:r>
            <a:r>
              <a:rPr lang="ru-RU" sz="3200" b="1" i="1" dirty="0" smtClean="0">
                <a:solidFill>
                  <a:srgbClr val="0033CC"/>
                </a:solidFill>
              </a:rPr>
              <a:t>акция </a:t>
            </a:r>
            <a:r>
              <a:rPr lang="ru-RU" sz="3200" b="1" i="1" dirty="0" smtClean="0">
                <a:solidFill>
                  <a:srgbClr val="0033CC"/>
                </a:solidFill>
              </a:rPr>
              <a:t>«</a:t>
            </a:r>
            <a:r>
              <a:rPr lang="ru-RU" sz="3200" b="1" i="1" dirty="0" err="1" smtClean="0">
                <a:solidFill>
                  <a:srgbClr val="0033CC"/>
                </a:solidFill>
              </a:rPr>
              <a:t>Голубая</a:t>
            </a:r>
            <a:r>
              <a:rPr lang="ru-RU" sz="3200" b="1" i="1" dirty="0" smtClean="0">
                <a:solidFill>
                  <a:srgbClr val="0033CC"/>
                </a:solidFill>
              </a:rPr>
              <a:t> лента»</a:t>
            </a:r>
            <a:endParaRPr lang="ru-RU" sz="3200" b="1" i="1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18271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s://catherineasquithgallery.com/uploads/posts/2021-03/thumbs/1614802490_42-p-fon-dlya-prezentatsii-priroda-4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 descr="E:\фото для обобщения\20231119_122837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625" b="8214"/>
          <a:stretch/>
        </p:blipFill>
        <p:spPr bwMode="auto">
          <a:xfrm>
            <a:off x="3563888" y="188640"/>
            <a:ext cx="4752528" cy="331236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8" name="Рисунок 7" descr="C:\Users\79313\Desktop\IMG-20231121-WA0009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9592" y="3645024"/>
            <a:ext cx="5040560" cy="300139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 rot="20366941">
            <a:off x="755576" y="836712"/>
            <a:ext cx="29523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i="1" dirty="0" smtClean="0">
                <a:solidFill>
                  <a:srgbClr val="CC3300"/>
                </a:solidFill>
              </a:rPr>
              <a:t>«Осенняя ярмарка»</a:t>
            </a:r>
            <a:endParaRPr lang="ru-RU" sz="3600" b="1" i="1" dirty="0">
              <a:solidFill>
                <a:srgbClr val="CC33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 rot="995453">
            <a:off x="5963988" y="4293096"/>
            <a:ext cx="26642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i="1" dirty="0" smtClean="0">
                <a:solidFill>
                  <a:srgbClr val="006699"/>
                </a:solidFill>
              </a:rPr>
              <a:t>«Праздник Воды»</a:t>
            </a:r>
            <a:endParaRPr lang="ru-RU" sz="4000" b="1" i="1" dirty="0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65663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s://cdn1.ozone.ru/s3/multimedia-j/628323901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5580" y="-3582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 descr="E:\фото для обобщения\20231119_122101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094" t="29630" r="4927" b="18518"/>
          <a:stretch/>
        </p:blipFill>
        <p:spPr bwMode="auto">
          <a:xfrm>
            <a:off x="303606" y="3212976"/>
            <a:ext cx="4248472" cy="350376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6" name="Рисунок 5" descr="E:\фото для обобщения\20231119_123037 (2)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2641" b="14749"/>
          <a:stretch/>
        </p:blipFill>
        <p:spPr bwMode="auto">
          <a:xfrm>
            <a:off x="5389390" y="3393179"/>
            <a:ext cx="3106926" cy="314335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7" name="Рисунок 6" descr="E:\фото для обобщения\20231119_123852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4263"/>
          <a:stretch/>
        </p:blipFill>
        <p:spPr bwMode="auto">
          <a:xfrm>
            <a:off x="683568" y="147853"/>
            <a:ext cx="2212811" cy="288032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10" name="Рисунок 9" descr="C:\Users\79313\Desktop\IMG-20231121-WA0004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97320" y="356946"/>
            <a:ext cx="2725483" cy="270361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 rot="20424038">
            <a:off x="2753547" y="710850"/>
            <a:ext cx="304377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i="1" dirty="0" smtClean="0">
                <a:solidFill>
                  <a:srgbClr val="0033CC"/>
                </a:solidFill>
              </a:rPr>
              <a:t>Детско-</a:t>
            </a:r>
            <a:r>
              <a:rPr lang="ru-RU" sz="3200" b="1" i="1" dirty="0" smtClean="0">
                <a:solidFill>
                  <a:srgbClr val="0033CC"/>
                </a:solidFill>
              </a:rPr>
              <a:t>родительский</a:t>
            </a:r>
            <a:r>
              <a:rPr lang="ru-RU" sz="3600" b="1" i="1" dirty="0" smtClean="0">
                <a:solidFill>
                  <a:srgbClr val="0033CC"/>
                </a:solidFill>
              </a:rPr>
              <a:t> субботник</a:t>
            </a:r>
            <a:endParaRPr lang="ru-RU" sz="3600" b="1" i="1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33813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https://png.pngtree.com/background/20210709/original/pngtree-civilized-city-harmonious-society-landscape-background-picture-image_92866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2931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 descr="C:\Users\Пользователь\Desktop\IMG_20231121_14584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260648"/>
            <a:ext cx="2162175" cy="3018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Users\Пользователь\Desktop\IMG_20231121_145928 - копия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277759"/>
            <a:ext cx="2092176" cy="296909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C:\Users\Пользователь\Desktop\IMG_20231121_150008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44208" y="3645024"/>
            <a:ext cx="2087265" cy="287998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C:\Users\Пользователь\Desktop\IMG_20231121_150036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564904"/>
            <a:ext cx="2032109" cy="288032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 rot="1199688">
            <a:off x="4543068" y="746585"/>
            <a:ext cx="44978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i="1" dirty="0" smtClean="0">
                <a:solidFill>
                  <a:schemeClr val="accent6">
                    <a:lumMod val="75000"/>
                  </a:schemeClr>
                </a:solidFill>
              </a:rPr>
              <a:t>Конкурсное движение</a:t>
            </a:r>
            <a:endParaRPr lang="ru-RU" sz="3600" b="1" i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41534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img.razrisyika.ru/kart/11/1200/40522-beregite-prirodu-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04407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https://png.pngtree.com/background/20210709/original/pngtree-civilized-city-harmonious-society-landscape-background-picture-image_92866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2931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051720" y="692696"/>
            <a:ext cx="6336704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</a:rPr>
              <a:t>«</a:t>
            </a:r>
            <a:r>
              <a:rPr lang="ru-RU" sz="3200" b="1" dirty="0" smtClean="0">
                <a:solidFill>
                  <a:srgbClr val="002060"/>
                </a:solidFill>
              </a:rPr>
              <a:t>Мир, окружающий ребёнка – это, прежде всего мир         природы, с безграничным богатством явлений, с неисчерпаемой красотой. Здесь, в природе, вечный источник детского разума</a:t>
            </a:r>
            <a:r>
              <a:rPr lang="en-US" sz="3200" b="1" dirty="0" smtClean="0">
                <a:solidFill>
                  <a:srgbClr val="002060"/>
                </a:solidFill>
              </a:rPr>
              <a:t>».</a:t>
            </a:r>
          </a:p>
          <a:p>
            <a:r>
              <a:rPr lang="ru-RU" sz="3200" b="1" dirty="0" smtClean="0">
                <a:solidFill>
                  <a:srgbClr val="002060"/>
                </a:solidFill>
              </a:rPr>
              <a:t>                     В. А. Сухомлинский.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https://png.pngtree.com/background/20210709/original/pngtree-civilized-city-harmonious-society-landscape-background-picture-image_92866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9781"/>
          <a:stretch/>
        </p:blipFill>
        <p:spPr bwMode="auto">
          <a:xfrm>
            <a:off x="0" y="-3898"/>
            <a:ext cx="914186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34355" y="476672"/>
            <a:ext cx="727280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u="sng" dirty="0" smtClean="0"/>
              <a:t>Цель:</a:t>
            </a:r>
            <a:r>
              <a:rPr lang="ru-RU" sz="2400" b="1" i="1" dirty="0" smtClean="0"/>
              <a:t> </a:t>
            </a:r>
            <a:r>
              <a:rPr lang="ru-RU" sz="2000" dirty="0" smtClean="0"/>
              <a:t>сформировать </a:t>
            </a:r>
            <a:r>
              <a:rPr lang="ru-RU" sz="2000" dirty="0"/>
              <a:t>у дошкольников целостный взгляд на природу и место человека в ней, ответственное отношение к окружающей </a:t>
            </a:r>
            <a:r>
              <a:rPr lang="ru-RU" sz="2000" dirty="0" smtClean="0"/>
              <a:t>среде.</a:t>
            </a:r>
          </a:p>
          <a:p>
            <a:endParaRPr lang="ru-RU" sz="2000" b="1" dirty="0" smtClean="0"/>
          </a:p>
          <a:p>
            <a:r>
              <a:rPr lang="ru-RU" sz="2400" b="1" i="1" u="sng" dirty="0" smtClean="0"/>
              <a:t>Задачи:</a:t>
            </a:r>
          </a:p>
          <a:p>
            <a:r>
              <a:rPr lang="en-US" sz="2000" dirty="0" smtClean="0"/>
              <a:t>1. </a:t>
            </a:r>
            <a:r>
              <a:rPr lang="ru-RU" sz="2000" dirty="0" smtClean="0"/>
              <a:t>Расширять представления детей о предметах и явлениях в природе, растительном и животном мире, правилах поведения и о существующих в ней взаимосвязях.</a:t>
            </a:r>
          </a:p>
          <a:p>
            <a:r>
              <a:rPr lang="en-US" sz="2000" dirty="0" smtClean="0"/>
              <a:t>2. </a:t>
            </a:r>
            <a:r>
              <a:rPr lang="ru-RU" sz="2000" dirty="0" smtClean="0"/>
              <a:t>Развивать у детей познавательный интерес к наблюдениям. любовь к природе, бережного отношения к ней.</a:t>
            </a:r>
          </a:p>
          <a:p>
            <a:r>
              <a:rPr lang="en-US" sz="2000" dirty="0" smtClean="0"/>
              <a:t>3. </a:t>
            </a:r>
            <a:r>
              <a:rPr lang="ru-RU" sz="2000" dirty="0" smtClean="0"/>
              <a:t>Воспитывать у дошкольников  потребность принимать активное участие в природе и экологии.</a:t>
            </a:r>
          </a:p>
          <a:p>
            <a:r>
              <a:rPr lang="en-US" sz="2000" dirty="0" smtClean="0"/>
              <a:t>4. </a:t>
            </a:r>
            <a:r>
              <a:rPr lang="ru-RU" sz="2000" dirty="0" smtClean="0"/>
              <a:t>Привлекать родителей к решению вопросов экологического воспитания дошкольников.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s://cdn1.ozone.ru/s3/multimedia-j/628323901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3392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043608" y="692696"/>
            <a:ext cx="6858048" cy="41242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 smtClean="0">
                <a:solidFill>
                  <a:srgbClr val="002060"/>
                </a:solidFill>
              </a:rPr>
              <a:t> </a:t>
            </a:r>
            <a:r>
              <a:rPr lang="ru-RU" sz="3600" b="1" i="1" u="sng" dirty="0" smtClean="0">
                <a:solidFill>
                  <a:srgbClr val="002060"/>
                </a:solidFill>
              </a:rPr>
              <a:t>Принципы</a:t>
            </a:r>
            <a:r>
              <a:rPr lang="ru-RU" sz="3200" b="1" i="1" u="sng" dirty="0" smtClean="0">
                <a:solidFill>
                  <a:srgbClr val="002060"/>
                </a:solidFill>
              </a:rPr>
              <a:t>:</a:t>
            </a:r>
          </a:p>
          <a:p>
            <a:endParaRPr lang="ru-RU" sz="1000" b="1" dirty="0" smtClean="0">
              <a:solidFill>
                <a:srgbClr val="002060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2400" b="1" dirty="0" smtClean="0">
                <a:solidFill>
                  <a:srgbClr val="002060"/>
                </a:solidFill>
              </a:rPr>
              <a:t>Принцип целенаправленности.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2400" b="1" dirty="0" smtClean="0">
                <a:solidFill>
                  <a:srgbClr val="002060"/>
                </a:solidFill>
              </a:rPr>
              <a:t>Принцип доступности.</a:t>
            </a:r>
            <a:endParaRPr lang="ru-RU" sz="2400" dirty="0" smtClean="0">
              <a:solidFill>
                <a:srgbClr val="002060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2400" b="1" dirty="0" smtClean="0">
                <a:solidFill>
                  <a:srgbClr val="002060"/>
                </a:solidFill>
              </a:rPr>
              <a:t>Принцип воспитывающего и развивающего обучения.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2400" b="1" dirty="0" smtClean="0">
                <a:solidFill>
                  <a:srgbClr val="002060"/>
                </a:solidFill>
              </a:rPr>
              <a:t>Принцип наглядности обучения.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2400" b="1" dirty="0" smtClean="0">
                <a:solidFill>
                  <a:srgbClr val="002060"/>
                </a:solidFill>
              </a:rPr>
              <a:t>Принцип интегрированного подхода.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2400" b="1" dirty="0" smtClean="0">
                <a:solidFill>
                  <a:srgbClr val="002060"/>
                </a:solidFill>
              </a:rPr>
              <a:t>Принцип адаптивности. </a:t>
            </a:r>
            <a:endParaRPr lang="ru-RU" sz="2400" dirty="0" smtClean="0">
              <a:solidFill>
                <a:srgbClr val="002060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2400" b="1" dirty="0" smtClean="0">
                <a:solidFill>
                  <a:srgbClr val="002060"/>
                </a:solidFill>
              </a:rPr>
              <a:t>Принцип систематичности и последовательности.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s://cdn1.ozone.ru/s3/multimedia-j/628323901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558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259632" y="1052736"/>
            <a:ext cx="6783760" cy="384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i="1" u="sng" dirty="0" smtClean="0">
                <a:solidFill>
                  <a:srgbClr val="002060"/>
                </a:solidFill>
              </a:rPr>
              <a:t>Этапы работы</a:t>
            </a:r>
            <a:r>
              <a:rPr lang="ru-RU" sz="2800" b="1" dirty="0" smtClean="0">
                <a:solidFill>
                  <a:srgbClr val="002060"/>
                </a:solidFill>
              </a:rPr>
              <a:t>:</a:t>
            </a:r>
            <a:endParaRPr lang="ru-RU" sz="1400" b="1" dirty="0" smtClean="0">
              <a:solidFill>
                <a:srgbClr val="002060"/>
              </a:solidFill>
            </a:endParaRPr>
          </a:p>
          <a:p>
            <a:endParaRPr lang="ru-RU" sz="1200" b="1" dirty="0" smtClean="0">
              <a:solidFill>
                <a:srgbClr val="002060"/>
              </a:solidFill>
            </a:endParaRPr>
          </a:p>
          <a:p>
            <a:r>
              <a:rPr lang="en-US" sz="2800" b="1" dirty="0" smtClean="0">
                <a:solidFill>
                  <a:srgbClr val="002060"/>
                </a:solidFill>
              </a:rPr>
              <a:t>1 </a:t>
            </a:r>
            <a:r>
              <a:rPr lang="ru-RU" sz="2800" b="1" dirty="0" smtClean="0">
                <a:solidFill>
                  <a:srgbClr val="002060"/>
                </a:solidFill>
              </a:rPr>
              <a:t>этап – накопление впечатлений;</a:t>
            </a:r>
          </a:p>
          <a:p>
            <a:r>
              <a:rPr lang="en-US" sz="2800" b="1" dirty="0" smtClean="0">
                <a:solidFill>
                  <a:srgbClr val="002060"/>
                </a:solidFill>
              </a:rPr>
              <a:t>2 </a:t>
            </a:r>
            <a:r>
              <a:rPr lang="ru-RU" sz="2800" b="1" dirty="0" smtClean="0">
                <a:solidFill>
                  <a:srgbClr val="002060"/>
                </a:solidFill>
              </a:rPr>
              <a:t>этап – поиск творческих решений;</a:t>
            </a:r>
          </a:p>
          <a:p>
            <a:r>
              <a:rPr lang="en-US" sz="2800" b="1" dirty="0" smtClean="0">
                <a:solidFill>
                  <a:srgbClr val="002060"/>
                </a:solidFill>
              </a:rPr>
              <a:t>3 </a:t>
            </a:r>
            <a:r>
              <a:rPr lang="ru-RU" sz="2800" b="1" dirty="0" smtClean="0">
                <a:solidFill>
                  <a:srgbClr val="002060"/>
                </a:solidFill>
              </a:rPr>
              <a:t>этап – совместная деятельность воспитателя и детей;</a:t>
            </a:r>
          </a:p>
          <a:p>
            <a:r>
              <a:rPr lang="en-US" sz="2800" b="1" dirty="0" smtClean="0">
                <a:solidFill>
                  <a:srgbClr val="002060"/>
                </a:solidFill>
              </a:rPr>
              <a:t>4 </a:t>
            </a:r>
            <a:r>
              <a:rPr lang="ru-RU" sz="2800" b="1" dirty="0" smtClean="0">
                <a:solidFill>
                  <a:srgbClr val="002060"/>
                </a:solidFill>
              </a:rPr>
              <a:t>этап – самостоятельные действия детей;</a:t>
            </a:r>
          </a:p>
          <a:p>
            <a:r>
              <a:rPr lang="en-US" sz="2800" b="1" dirty="0" smtClean="0">
                <a:solidFill>
                  <a:srgbClr val="002060"/>
                </a:solidFill>
              </a:rPr>
              <a:t>5 </a:t>
            </a:r>
            <a:r>
              <a:rPr lang="ru-RU" sz="2800" b="1" dirty="0" smtClean="0">
                <a:solidFill>
                  <a:srgbClr val="002060"/>
                </a:solidFill>
              </a:rPr>
              <a:t>этап – индивидуальное и коллективное творчество.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https://png.pngtree.com/background/20210709/original/pngtree-civilized-city-harmonious-society-landscape-background-picture-image_92866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9781"/>
          <a:stretch/>
        </p:blipFill>
        <p:spPr bwMode="auto">
          <a:xfrm>
            <a:off x="2132" y="0"/>
            <a:ext cx="914186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99592" y="605006"/>
            <a:ext cx="67687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i="1" dirty="0" smtClean="0">
                <a:solidFill>
                  <a:srgbClr val="669900"/>
                </a:solidFill>
              </a:rPr>
              <a:t>Центр «Юные экологи»</a:t>
            </a:r>
            <a:endParaRPr lang="ru-RU" sz="4000" b="1" i="1" dirty="0">
              <a:solidFill>
                <a:srgbClr val="669900"/>
              </a:solidFill>
            </a:endParaRPr>
          </a:p>
        </p:txBody>
      </p:sp>
      <p:pic>
        <p:nvPicPr>
          <p:cNvPr id="4" name="Рисунок 3" descr="C:\Users\ГлавБух\Desktop\170072990417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1357298"/>
            <a:ext cx="6072230" cy="4929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ttps://catherineasquithgallery.com/uploads/posts/2021-03/thumbs/1614802490_42-p-fon-dlya-prezentatsii-priroda-4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95" y="7837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 descr="E:\фото для обобщения\20231119_122524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1107" b="16904"/>
          <a:stretch/>
        </p:blipFill>
        <p:spPr bwMode="auto">
          <a:xfrm rot="20881393">
            <a:off x="500302" y="453255"/>
            <a:ext cx="2422451" cy="280357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6" name="Рисунок 5" descr="E:\фото для обобщения\20231119_122540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2975" b="4223"/>
          <a:stretch/>
        </p:blipFill>
        <p:spPr bwMode="auto">
          <a:xfrm rot="763132">
            <a:off x="6130671" y="433135"/>
            <a:ext cx="2443011" cy="276873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7" name="Рисунок 6" descr="E:\фото для обобщения\20231119_122948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0508" b="5945"/>
          <a:stretch/>
        </p:blipFill>
        <p:spPr bwMode="auto">
          <a:xfrm>
            <a:off x="5991252" y="3791486"/>
            <a:ext cx="2721848" cy="232771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8" name="Рисунок 7" descr="E:\фото для обобщения\20231119_123245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111" r="11396"/>
          <a:stretch/>
        </p:blipFill>
        <p:spPr bwMode="auto">
          <a:xfrm>
            <a:off x="568002" y="3791486"/>
            <a:ext cx="2343254" cy="27122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9" name="Рисунок 8" descr="E:\фото для обобщения\20231119_123257.jpg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059" t="34789" r="17063" b="22067"/>
          <a:stretch/>
        </p:blipFill>
        <p:spPr bwMode="auto">
          <a:xfrm>
            <a:off x="3347864" y="4031817"/>
            <a:ext cx="2322651" cy="227966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10" name="Рисунок 9" descr="E:\фото для обобщения\20231119_122505.jpg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0327" b="14626"/>
          <a:stretch/>
        </p:blipFill>
        <p:spPr bwMode="auto">
          <a:xfrm>
            <a:off x="3711609" y="206438"/>
            <a:ext cx="1720781" cy="251071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2646656" y="2780928"/>
            <a:ext cx="35283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solidFill>
                  <a:srgbClr val="008080"/>
                </a:solidFill>
              </a:rPr>
              <a:t>Прогулочный участок</a:t>
            </a:r>
            <a:endParaRPr lang="ru-RU" sz="3200" b="1" i="1" dirty="0">
              <a:solidFill>
                <a:srgbClr val="00808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https://png.pngtree.com/background/20210709/original/pngtree-civilized-city-harmonious-society-landscape-background-picture-image_92866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9781"/>
          <a:stretch/>
        </p:blipFill>
        <p:spPr bwMode="auto">
          <a:xfrm>
            <a:off x="2132" y="0"/>
            <a:ext cx="914186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 descr="E:\фото для обобщения\20231119_122720 (1)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5509"/>
          <a:stretch/>
        </p:blipFill>
        <p:spPr bwMode="auto">
          <a:xfrm>
            <a:off x="763066" y="1770582"/>
            <a:ext cx="3448894" cy="432271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06141" y="260648"/>
            <a:ext cx="5400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i="1" dirty="0" smtClean="0">
                <a:solidFill>
                  <a:srgbClr val="009900"/>
                </a:solidFill>
              </a:rPr>
              <a:t>«Экологическая сказка…»</a:t>
            </a:r>
            <a:endParaRPr lang="ru-RU" sz="4000" b="1" i="1" dirty="0">
              <a:solidFill>
                <a:srgbClr val="009900"/>
              </a:solidFill>
            </a:endParaRPr>
          </a:p>
        </p:txBody>
      </p:sp>
      <p:pic>
        <p:nvPicPr>
          <p:cNvPr id="7" name="Рисунок 6" descr="C:\Users\79313\Desktop\IMG-20231121-WA0005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417831" y="1394509"/>
            <a:ext cx="2556812" cy="33843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catherineasquithgallery.com/uploads/posts/2021-03/thumbs/1614802490_42-p-fon-dlya-prezentatsii-priroda-4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 descr="C:\Users\79313\Desktop\IMG-20231121-WA0014(1)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359961"/>
            <a:ext cx="2846705" cy="379603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C:\Users\79313\Desktop\IMG-20231121-WA0015(1)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08104" y="391992"/>
            <a:ext cx="2867660" cy="382333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E:\фото для обобщения\20231119_122622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80711" y="2564904"/>
            <a:ext cx="3120413" cy="4104456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/>
          <p:cNvSpPr txBox="1"/>
          <p:nvPr/>
        </p:nvSpPr>
        <p:spPr>
          <a:xfrm rot="20404319">
            <a:off x="65409" y="4880965"/>
            <a:ext cx="30007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8080"/>
                </a:solidFill>
                <a:latin typeface="Times New Roman" pitchFamily="18" charset="0"/>
                <a:cs typeface="Times New Roman" pitchFamily="18" charset="0"/>
              </a:rPr>
              <a:t>Исследовательская  деятельность</a:t>
            </a:r>
            <a:endParaRPr lang="ru-RU" sz="2400" b="1" dirty="0">
              <a:solidFill>
                <a:srgbClr val="00808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9735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1281</TotalTime>
  <Words>304</Words>
  <Application>Microsoft Office PowerPoint</Application>
  <PresentationFormat>Экран (4:3)</PresentationFormat>
  <Paragraphs>49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1</dc:creator>
  <cp:lastModifiedBy>ГлавБух</cp:lastModifiedBy>
  <cp:revision>120</cp:revision>
  <dcterms:created xsi:type="dcterms:W3CDTF">2023-01-21T12:32:38Z</dcterms:created>
  <dcterms:modified xsi:type="dcterms:W3CDTF">2023-11-23T09:04:08Z</dcterms:modified>
</cp:coreProperties>
</file>