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9" r:id="rId5"/>
    <p:sldId id="293" r:id="rId6"/>
    <p:sldId id="286" r:id="rId7"/>
    <p:sldId id="260" r:id="rId8"/>
    <p:sldId id="261" r:id="rId9"/>
    <p:sldId id="287" r:id="rId10"/>
    <p:sldId id="288" r:id="rId11"/>
    <p:sldId id="289" r:id="rId12"/>
    <p:sldId id="290" r:id="rId13"/>
    <p:sldId id="294" r:id="rId14"/>
    <p:sldId id="292" r:id="rId15"/>
    <p:sldId id="266" r:id="rId16"/>
    <p:sldId id="273" r:id="rId17"/>
    <p:sldId id="279" r:id="rId18"/>
    <p:sldId id="275" r:id="rId19"/>
    <p:sldId id="284" r:id="rId20"/>
    <p:sldId id="295" r:id="rId21"/>
    <p:sldId id="28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2512" autoAdjust="0"/>
  </p:normalViewPr>
  <p:slideViewPr>
    <p:cSldViewPr>
      <p:cViewPr varScale="1">
        <p:scale>
          <a:sx n="73" d="100"/>
          <a:sy n="73" d="100"/>
        </p:scale>
        <p:origin x="-8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908720"/>
            <a:ext cx="71287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Мастер-класс для педагогов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«</a:t>
            </a:r>
            <a:r>
              <a:rPr lang="ru-RU" sz="2800" b="1" dirty="0">
                <a:solidFill>
                  <a:srgbClr val="FF0000"/>
                </a:solidFill>
              </a:rPr>
              <a:t>Развитие познавательно-исследовательской деятельности детей старшего дошкольного возраста посредством опытов и экспериментов с природными материалами</a:t>
            </a:r>
            <a:r>
              <a:rPr lang="ru-RU" sz="3200" b="1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Муниципальное  дошкольное образовательное учреждение</a:t>
            </a:r>
          </a:p>
          <a:p>
            <a:pPr algn="ctr"/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«Детский сад №46 «Фантазеры»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5856" y="378904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Выполнил педагог 1 к. к . :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Ташмуханбетова Е.В.</a:t>
            </a:r>
          </a:p>
        </p:txBody>
      </p:sp>
    </p:spTree>
    <p:extLst>
      <p:ext uri="{BB962C8B-B14F-4D97-AF65-F5344CB8AC3E}">
        <p14:creationId xmlns:p14="http://schemas.microsoft.com/office/powerpoint/2010/main" val="2423547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332656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Детская лаборатория</a:t>
            </a:r>
            <a:endParaRPr lang="ru-RU" sz="28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84285"/>
            <a:ext cx="4351586" cy="307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84285"/>
            <a:ext cx="35718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827" y="3652883"/>
            <a:ext cx="3749675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57149"/>
            <a:ext cx="3713153" cy="283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508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" y="1268760"/>
            <a:ext cx="3862456" cy="294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8" t="13907" r="10953" b="21840"/>
          <a:stretch/>
        </p:blipFill>
        <p:spPr bwMode="auto">
          <a:xfrm>
            <a:off x="4555710" y="1436502"/>
            <a:ext cx="3597116" cy="26144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332656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Проекты: «Огород на окне»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«Веточка березы»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53" y="3456530"/>
            <a:ext cx="4283968" cy="3212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36419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8864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Опыты с песком в лабораторных условиях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82858"/>
            <a:ext cx="3225338" cy="27348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4365"/>
            <a:ext cx="3674225" cy="2585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2" t="23850" r="19718" b="18310"/>
          <a:stretch/>
        </p:blipFill>
        <p:spPr>
          <a:xfrm>
            <a:off x="3044754" y="2924944"/>
            <a:ext cx="2727760" cy="37506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91283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3175"/>
            <a:ext cx="9285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559675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692696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 Волшебница- вода»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45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2736503"/>
            <a:ext cx="5112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C00000"/>
                </a:solidFill>
              </a:rPr>
              <a:t>Рисование песком- эмоциональная релаксация!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" y="0"/>
            <a:ext cx="92880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" y="58768"/>
            <a:ext cx="3262313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1760538"/>
            <a:ext cx="3517900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13556"/>
            <a:ext cx="3676650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3888" y="548680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Рисование песком-световой стол.</a:t>
            </a:r>
            <a:endParaRPr lang="ru-RU" sz="2800" b="1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538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6" y="-2716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10328" r="5774" b="16057"/>
          <a:stretch/>
        </p:blipFill>
        <p:spPr>
          <a:xfrm>
            <a:off x="611560" y="332656"/>
            <a:ext cx="3236082" cy="2079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9" y="2780927"/>
            <a:ext cx="2835292" cy="3780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t="20013" r="19296"/>
          <a:stretch/>
        </p:blipFill>
        <p:spPr>
          <a:xfrm>
            <a:off x="3491880" y="1339329"/>
            <a:ext cx="5323213" cy="4445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4" y="12524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3688" y="332656"/>
            <a:ext cx="7051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Дидактический стол для опытов с водой.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14854" r="17752" b="459"/>
          <a:stretch/>
        </p:blipFill>
        <p:spPr>
          <a:xfrm rot="5400000">
            <a:off x="2358253" y="1028677"/>
            <a:ext cx="4678802" cy="5654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9507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7" y="-48561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7" y="1454479"/>
            <a:ext cx="5135893" cy="3851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96" y="3212976"/>
            <a:ext cx="4440155" cy="3330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75656" y="260648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Bahnschrift" panose="020B0502040204020203" pitchFamily="34" charset="0"/>
              </a:rPr>
              <a:t>Конкурс детско-родительских исследований и проектов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Bahnschrift" panose="020B0502040204020203" pitchFamily="34" charset="0"/>
              </a:rPr>
              <a:t>«Маленький исследователь»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Bahnschrift" panose="020B0502040204020203" pitchFamily="34" charset="0"/>
              </a:rPr>
              <a:t>Проект « Волшебный шоколад!»</a:t>
            </a:r>
          </a:p>
        </p:txBody>
      </p:sp>
    </p:spTree>
    <p:extLst>
      <p:ext uri="{BB962C8B-B14F-4D97-AF65-F5344CB8AC3E}">
        <p14:creationId xmlns:p14="http://schemas.microsoft.com/office/powerpoint/2010/main" val="109507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 useBgFill="1">
        <p:nvSpPr>
          <p:cNvPr id="3" name="Прямоугольник 2"/>
          <p:cNvSpPr/>
          <p:nvPr/>
        </p:nvSpPr>
        <p:spPr>
          <a:xfrm>
            <a:off x="395536" y="332656"/>
            <a:ext cx="8496944" cy="6192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476672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>
                <a:solidFill>
                  <a:srgbClr val="FF0000"/>
                </a:solidFill>
              </a:rPr>
              <a:t>ПРАКТИЧЕСКАЯ ЧАСТЬ </a:t>
            </a:r>
          </a:p>
          <a:p>
            <a:pPr algn="ctr"/>
            <a:r>
              <a:rPr lang="ru-RU" sz="3600" b="1" i="1" u="sng" dirty="0">
                <a:solidFill>
                  <a:srgbClr val="FF0000"/>
                </a:solidFill>
              </a:rPr>
              <a:t>МАСТЕР-КЛАССА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32" y="1781958"/>
            <a:ext cx="6084168" cy="4456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8012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 useBgFill="1">
        <p:nvSpPr>
          <p:cNvPr id="3" name="Прямоугольник 2"/>
          <p:cNvSpPr/>
          <p:nvPr/>
        </p:nvSpPr>
        <p:spPr>
          <a:xfrm>
            <a:off x="407278" y="260648"/>
            <a:ext cx="8496944" cy="6192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47664" y="332656"/>
            <a:ext cx="6264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>
                <a:solidFill>
                  <a:srgbClr val="FF0000"/>
                </a:solidFill>
              </a:rPr>
              <a:t>Исследование природного материала.</a:t>
            </a:r>
            <a:endParaRPr lang="ru-RU" sz="2400" dirty="0">
              <a:solidFill>
                <a:srgbClr val="FF000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3" t="21520" b="18386"/>
          <a:stretch/>
        </p:blipFill>
        <p:spPr>
          <a:xfrm>
            <a:off x="683568" y="1103214"/>
            <a:ext cx="2160240" cy="2402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t="16086" r="4930" b="14742"/>
          <a:stretch/>
        </p:blipFill>
        <p:spPr>
          <a:xfrm>
            <a:off x="3403038" y="1067613"/>
            <a:ext cx="2553947" cy="2635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4" t="27794" r="8185" b="8733"/>
          <a:stretch/>
        </p:blipFill>
        <p:spPr>
          <a:xfrm>
            <a:off x="6244129" y="910572"/>
            <a:ext cx="2249081" cy="2949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t="38494"/>
          <a:stretch/>
        </p:blipFill>
        <p:spPr>
          <a:xfrm>
            <a:off x="6516216" y="3859719"/>
            <a:ext cx="2223936" cy="2255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5"/>
          <a:stretch/>
        </p:blipFill>
        <p:spPr>
          <a:xfrm>
            <a:off x="1829751" y="3336587"/>
            <a:ext cx="2721471" cy="31153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5893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 useBgFill="1">
        <p:nvSpPr>
          <p:cNvPr id="3" name="Прямоугольник 2"/>
          <p:cNvSpPr/>
          <p:nvPr/>
        </p:nvSpPr>
        <p:spPr>
          <a:xfrm>
            <a:off x="395536" y="332656"/>
            <a:ext cx="8496944" cy="6192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47667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B0F0"/>
                </a:solidFill>
              </a:rPr>
              <a:t>Опыт 2 </a:t>
            </a:r>
            <a:r>
              <a:rPr lang="ru-RU" sz="2800" i="1" dirty="0" smtClean="0">
                <a:solidFill>
                  <a:srgbClr val="00B0F0"/>
                </a:solidFill>
              </a:rPr>
              <a:t>Исследование свойств почвы</a:t>
            </a:r>
            <a:r>
              <a:rPr lang="ru-RU" sz="2800" dirty="0" smtClean="0">
                <a:solidFill>
                  <a:srgbClr val="00B0F0"/>
                </a:solidFill>
              </a:rPr>
              <a:t>.</a:t>
            </a:r>
            <a:endParaRPr lang="ru-RU" sz="2800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1" t="21558" r="22161" b="6250"/>
          <a:stretch/>
        </p:blipFill>
        <p:spPr bwMode="auto">
          <a:xfrm>
            <a:off x="1230841" y="1208568"/>
            <a:ext cx="6898341" cy="5280992"/>
          </a:xfrm>
          <a:prstGeom prst="rect">
            <a:avLst/>
          </a:prstGeom>
          <a:ln w="190500" cap="sq">
            <a:solidFill>
              <a:schemeClr val="tx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37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8" y="50112"/>
            <a:ext cx="8895758" cy="6691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620688"/>
            <a:ext cx="712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Times New Roman"/>
              </a:rPr>
              <a:t>Цель: 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повысить уровень профессиональной компетентности у педагогов  дошкольного образования по экспериментально-исследовательской деятельности с природным материалом.</a:t>
            </a:r>
            <a:endParaRPr lang="ru-RU" sz="1400" dirty="0">
              <a:solidFill>
                <a:srgbClr val="000000"/>
              </a:solidFill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/>
              </a:rPr>
              <a:t>Задачи: 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продемонстрировать некоторые виды экспериментов с природными материалами; развивать познавательный интерес к окружающему, поделиться приобретённым опытом с коллегами.</a:t>
            </a:r>
            <a:endParaRPr lang="ru-RU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37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 useBgFill="1">
        <p:nvSpPr>
          <p:cNvPr id="3" name="Прямоугольник 2"/>
          <p:cNvSpPr/>
          <p:nvPr/>
        </p:nvSpPr>
        <p:spPr>
          <a:xfrm>
            <a:off x="395536" y="332656"/>
            <a:ext cx="8496944" cy="6192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476672"/>
            <a:ext cx="756084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Ожидаемые результаты:</a:t>
            </a:r>
            <a:endParaRPr lang="ru-RU" sz="2800" dirty="0"/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Развит познавательный интерес в процессе познавательно-исследовательской деятельности.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Сформировано диалектическое мышление, т.е. способность видеть многообразие мира в системе взаимосвязей и взаимозависимостей.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 собственный познавательный опыт в обобщенном виде с помощью современных образовательных технологий.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Сформированы самостоятельность, инициатива, сообразительность, пытливость, критичность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работы: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пособие «Экспериментируем вместе с детьми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>
              <a:buFontTx/>
              <a:buChar char="-"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объектами неживой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2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 useBgFill="1">
        <p:nvSpPr>
          <p:cNvPr id="3" name="Прямоугольник 2"/>
          <p:cNvSpPr/>
          <p:nvPr/>
        </p:nvSpPr>
        <p:spPr>
          <a:xfrm>
            <a:off x="395536" y="332656"/>
            <a:ext cx="8496944" cy="6192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1"/>
            <a:ext cx="9144000" cy="1512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82" y="2204864"/>
            <a:ext cx="4204636" cy="39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79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0"/>
            <a:ext cx="9183357" cy="6741368"/>
          </a:xfrm>
        </p:spPr>
      </p:pic>
      <p:sp>
        <p:nvSpPr>
          <p:cNvPr id="5" name="TextBox 4"/>
          <p:cNvSpPr txBox="1"/>
          <p:nvPr/>
        </p:nvSpPr>
        <p:spPr>
          <a:xfrm>
            <a:off x="2411760" y="332656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Актуальность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1680" y="978987"/>
            <a:ext cx="6840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Для детей дошкольного возраста экспериментирование наравне с игрой является ведущим видом деятельности, а проведение опытов и экспериментов с природным материалом способствует общему развитию и познанию дошкольников.    Примечательно, что выдающиеся философы и педагоги прошлого придавали большое значение именно природе, как средству воспитания детей.</a:t>
            </a:r>
            <a:endParaRPr lang="ru-RU" sz="1400" dirty="0">
              <a:solidFill>
                <a:srgbClr val="000000"/>
              </a:solidFill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  «В природе нет ничего бесполезного» – писал французский философ Мишель Монтень.</a:t>
            </a:r>
            <a:endParaRPr lang="ru-RU" sz="1400" dirty="0">
              <a:solidFill>
                <a:srgbClr val="000000"/>
              </a:solidFill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 Я. А. Коменский видел в природе источник знаний, средство для развития ума, чувств, воли.</a:t>
            </a:r>
            <a:endParaRPr lang="ru-RU" sz="1400" dirty="0">
              <a:solidFill>
                <a:srgbClr val="000000"/>
              </a:solidFill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К.Д. Ушинский призывал «ввести детей в природу», чтобы сообщать им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всё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доступное и полезное для их умственного и словесного развития»</a:t>
            </a:r>
            <a:endParaRPr lang="ru-RU" sz="1400" dirty="0">
              <a:solidFill>
                <a:srgbClr val="000000"/>
              </a:solidFill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    Сенсорное воспитание очень важный компонент, ведь знания о природе, существах, растениях усвоятся лучше, когда ребенку предложат не просто посмотреть на объект живой или неживой природы, но еще и потрогать его, погладить, то есть обследовать, поэкспериментировать.</a:t>
            </a:r>
            <a:endParaRPr lang="ru-RU" sz="1400" dirty="0">
              <a:solidFill>
                <a:srgbClr val="000000"/>
              </a:solidFill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   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Что такое природный материал? Природный материал — это то,  что мы находим в природе, окружающей нас. </a:t>
            </a:r>
            <a:endParaRPr lang="ru-RU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49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6" y="-2716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332656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Виды природных материалов</a:t>
            </a:r>
          </a:p>
          <a:p>
            <a:pPr algn="ctr"/>
            <a:endParaRPr lang="ru-RU" sz="3200" b="1" dirty="0">
              <a:solidFill>
                <a:srgbClr val="7030A0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843808" y="871265"/>
            <a:ext cx="1440160" cy="1117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868144" y="871265"/>
            <a:ext cx="1440160" cy="10455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91680" y="213285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</a:rPr>
              <a:t>Растительные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4168" y="198884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chemeClr val="accent6">
                    <a:lumMod val="75000"/>
                  </a:schemeClr>
                </a:solidFill>
              </a:rPr>
              <a:t>Минеральные</a:t>
            </a:r>
            <a:endParaRPr lang="ru-RU" sz="28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7664" y="2780928"/>
            <a:ext cx="29975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мох,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 кора,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листья,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цветы,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 орехи,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шишки,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 каштаны,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грибы,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соломка,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желуди,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тополиный пух и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многое другое.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08104" y="2512060"/>
            <a:ext cx="2736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000000"/>
              </a:solidFill>
              <a:latin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ракушки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 камушки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песок</a:t>
            </a:r>
            <a:endParaRPr lang="ru-RU" sz="2000" b="1" dirty="0">
              <a:solidFill>
                <a:srgbClr val="000000"/>
              </a:solidFill>
              <a:latin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скорлупа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драгоценные камни.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025232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6" y="-312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466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Техника безопасности!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166843"/>
            <a:ext cx="52383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</a:t>
            </a:r>
            <a:r>
              <a:rPr lang="ru-RU" sz="2000" dirty="0"/>
              <a:t>.	Все эксперименты должны проводиться только под присмотром взрослого;</a:t>
            </a:r>
          </a:p>
          <a:p>
            <a:r>
              <a:rPr lang="ru-RU" sz="2000" dirty="0"/>
              <a:t>2.	Желательно использовать исключительно безопасные для детей материалы;</a:t>
            </a:r>
          </a:p>
          <a:p>
            <a:r>
              <a:rPr lang="ru-RU" sz="2000" dirty="0"/>
              <a:t>3.	Не разрешайте малышу трогать руками вещества, которые могут представлять опасность, наклоняться над реагентами;</a:t>
            </a:r>
          </a:p>
          <a:p>
            <a:r>
              <a:rPr lang="ru-RU" sz="2000" dirty="0"/>
              <a:t>4.	При необходимости нужно использовать защитные приспособления (очки, перчатки, маски);</a:t>
            </a:r>
          </a:p>
          <a:p>
            <a:r>
              <a:rPr lang="ru-RU" sz="2000" dirty="0"/>
              <a:t>5.	Для защиты мебели можно использовать плетку или скатерть.</a:t>
            </a:r>
          </a:p>
        </p:txBody>
      </p:sp>
    </p:spTree>
    <p:extLst>
      <p:ext uri="{BB962C8B-B14F-4D97-AF65-F5344CB8AC3E}">
        <p14:creationId xmlns:p14="http://schemas.microsoft.com/office/powerpoint/2010/main" val="2152772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7096125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83" y="257523"/>
            <a:ext cx="57610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628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45"/>
            <a:ext cx="9219127" cy="6914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71600" y="332656"/>
            <a:ext cx="748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7030A0"/>
                </a:solidFill>
              </a:rPr>
              <a:t>Развивающая среда для исследовательской деятельности в группе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«Центр природы и экспериментирования»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r="6661" b="13135"/>
          <a:stretch/>
        </p:blipFill>
        <p:spPr>
          <a:xfrm>
            <a:off x="215023" y="1071320"/>
            <a:ext cx="4653476" cy="23295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3" b="10986"/>
          <a:stretch/>
        </p:blipFill>
        <p:spPr>
          <a:xfrm>
            <a:off x="3347864" y="2780928"/>
            <a:ext cx="5382627" cy="3735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3001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03649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413"/>
            <a:ext cx="3219822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" t="-2128" r="29797" b="15367"/>
          <a:stretch/>
        </p:blipFill>
        <p:spPr>
          <a:xfrm>
            <a:off x="2555776" y="2348880"/>
            <a:ext cx="3096344" cy="4313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2" t="10141" r="5212"/>
          <a:stretch/>
        </p:blipFill>
        <p:spPr>
          <a:xfrm>
            <a:off x="5408557" y="987816"/>
            <a:ext cx="3735443" cy="3385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0720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086100" cy="3333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32856"/>
            <a:ext cx="3816424" cy="3886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2226618" y="332656"/>
            <a:ext cx="5585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Простые приборы, используемые для проведения опытов.</a:t>
            </a:r>
            <a:endParaRPr lang="ru-RU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9873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281</Words>
  <Application>Microsoft Office PowerPoint</Application>
  <PresentationFormat>Экран (4:3)</PresentationFormat>
  <Paragraphs>67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Жанна</dc:creator>
  <cp:lastModifiedBy>Жанна</cp:lastModifiedBy>
  <cp:revision>51</cp:revision>
  <dcterms:created xsi:type="dcterms:W3CDTF">2022-01-31T13:51:09Z</dcterms:created>
  <dcterms:modified xsi:type="dcterms:W3CDTF">2022-04-19T15:49:27Z</dcterms:modified>
</cp:coreProperties>
</file>